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64" r:id="rId3"/>
    <p:sldId id="257" r:id="rId4"/>
    <p:sldId id="266" r:id="rId5"/>
    <p:sldId id="259" r:id="rId6"/>
    <p:sldId id="258" r:id="rId7"/>
    <p:sldId id="260" r:id="rId8"/>
    <p:sldId id="256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C06A"/>
    <a:srgbClr val="D5C96D"/>
    <a:srgbClr val="D8A354"/>
    <a:srgbClr val="CDB55F"/>
    <a:srgbClr val="CCAA1A"/>
    <a:srgbClr val="DED408"/>
    <a:srgbClr val="F4D392"/>
    <a:srgbClr val="820000"/>
    <a:srgbClr val="680000"/>
    <a:srgbClr val="68331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A04BE-0131-40D4-A070-58E10C7C9E6D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3608C-5A07-491F-9E76-4232F3FB65F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8352E47-3A7F-4FE8-AB16-AA70A08AD014}" type="datetimeFigureOut">
              <a:rPr lang="cs-CZ" smtClean="0"/>
              <a:pPr/>
              <a:t>20.7.2012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68F5207-1948-4F0E-ABC5-446A3F8B12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785926"/>
            <a:ext cx="8858312" cy="178595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Název školy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		Základní škola Jičín, Husova 170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Číslo projektu	 		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CZ.1.07/1.4.00/21.2862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Číslo a název klíčové aktivity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3.2 Inovace a zkvalitnění 							výuky prostřednictvím ICT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cs-CZ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8429684" cy="1752600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cs-CZ" sz="5100" dirty="0" smtClean="0">
                <a:solidFill>
                  <a:schemeClr val="tx1"/>
                </a:solidFill>
              </a:rPr>
              <a:t>Název: Tabulka ve Wordu 2	</a:t>
            </a:r>
            <a:r>
              <a:rPr lang="cs-CZ" sz="4800" b="1" dirty="0" smtClean="0">
                <a:solidFill>
                  <a:schemeClr val="tx1"/>
                </a:solidFill>
              </a:rPr>
              <a:t>	</a:t>
            </a:r>
            <a:r>
              <a:rPr lang="cs-CZ" sz="2900" dirty="0" smtClean="0">
                <a:solidFill>
                  <a:schemeClr val="tx1"/>
                </a:solidFill>
              </a:rPr>
              <a:t>DUM</a:t>
            </a:r>
            <a:r>
              <a:rPr lang="cs-CZ" sz="2900" b="1" dirty="0" smtClean="0">
                <a:solidFill>
                  <a:schemeClr val="tx1"/>
                </a:solidFill>
              </a:rPr>
              <a:t>:</a:t>
            </a:r>
            <a:r>
              <a:rPr lang="cs-CZ" sz="2900" dirty="0" smtClean="0">
                <a:solidFill>
                  <a:schemeClr val="tx1"/>
                </a:solidFill>
              </a:rPr>
              <a:t>VY_32_INOVACE_VII_3_10</a:t>
            </a:r>
            <a:endParaRPr lang="cs-CZ" sz="2900" b="1" dirty="0" smtClean="0">
              <a:solidFill>
                <a:schemeClr val="tx1"/>
              </a:solidFill>
            </a:endParaRPr>
          </a:p>
          <a:p>
            <a:pPr algn="l"/>
            <a:endParaRPr lang="cs-CZ" sz="4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Šablona číslo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	VII.	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Sada číslo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3.		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Pořadové číslo DUM:10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cs-CZ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Mgr. Milan Žižka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101042" cy="2571768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Anotace: Prezentace pro práci </a:t>
            </a:r>
            <a:b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s tabulkou ve Wordu. Umožňuje žákům si vlastním tempem osvojovat Vkládání řádků a sloupců, dělení a slučování buněk. Měnit velikost řádků.</a:t>
            </a:r>
            <a:r>
              <a:rPr lang="cs-CZ" sz="31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000372"/>
            <a:ext cx="7415242" cy="263842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Druh učebního materiálu:</a:t>
            </a:r>
            <a:r>
              <a:rPr lang="cs-CZ" sz="2400" b="1" dirty="0" smtClean="0">
                <a:solidFill>
                  <a:schemeClr val="tx1"/>
                </a:solidFill>
              </a:rPr>
              <a:t>		Výukový 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Typická věková skupina:</a:t>
            </a:r>
            <a:r>
              <a:rPr lang="cs-CZ" sz="2400" b="1" dirty="0" smtClean="0">
                <a:solidFill>
                  <a:schemeClr val="tx1"/>
                </a:solidFill>
              </a:rPr>
              <a:t>		12 - 13 let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Klíčová slova:</a:t>
            </a:r>
            <a:r>
              <a:rPr lang="cs-CZ" sz="2400" b="1" dirty="0" smtClean="0">
                <a:solidFill>
                  <a:schemeClr val="tx1"/>
                </a:solidFill>
              </a:rPr>
              <a:t>			</a:t>
            </a:r>
            <a:r>
              <a:rPr lang="cs-CZ" sz="2400" b="1" dirty="0" smtClean="0"/>
              <a:t> 	Nástroje tabulky. 					Vkládání řádků a 					sloupců, dělení a 					slučování buněk.</a:t>
            </a:r>
          </a:p>
          <a:p>
            <a:pPr algn="l"/>
            <a:r>
              <a:rPr lang="cs-CZ" sz="2400" b="1" dirty="0" smtClean="0"/>
              <a:t> 				</a:t>
            </a:r>
            <a:r>
              <a:rPr lang="cs-CZ" sz="2400" b="1" smtClean="0"/>
              <a:t>	Velikost </a:t>
            </a:r>
            <a:r>
              <a:rPr lang="cs-CZ" sz="2400" b="1" dirty="0" smtClean="0"/>
              <a:t>řádků.</a:t>
            </a:r>
            <a:endParaRPr lang="cs-CZ" sz="2400" dirty="0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972452" cy="2071702"/>
          </a:xfrm>
        </p:spPr>
        <p:txBody>
          <a:bodyPr anchor="ctr"/>
          <a:lstStyle/>
          <a:p>
            <a:r>
              <a:rPr lang="cs-CZ" dirty="0" smtClean="0">
                <a:solidFill>
                  <a:srgbClr val="68331E"/>
                </a:solidFill>
              </a:rPr>
              <a:t>Již vloženou tabulku lze upravovat.</a:t>
            </a:r>
            <a:br>
              <a:rPr lang="cs-CZ" dirty="0" smtClean="0">
                <a:solidFill>
                  <a:srgbClr val="68331E"/>
                </a:solidFill>
              </a:rPr>
            </a:br>
            <a:r>
              <a:rPr lang="cs-CZ" dirty="0" smtClean="0">
                <a:solidFill>
                  <a:srgbClr val="68331E"/>
                </a:solidFill>
              </a:rPr>
              <a:t> </a:t>
            </a:r>
            <a:r>
              <a:rPr lang="cs-CZ" dirty="0" smtClean="0"/>
              <a:t>(Je vždy více možností.)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14348" y="2500306"/>
            <a:ext cx="7586666" cy="571504"/>
          </a:xfrm>
        </p:spPr>
        <p:txBody>
          <a:bodyPr/>
          <a:lstStyle/>
          <a:p>
            <a:r>
              <a:rPr lang="cs-CZ" dirty="0" smtClean="0"/>
              <a:t>Můžeme přidávat řádky či sloupce, měnit velikost buněk atd.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143380"/>
            <a:ext cx="67437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500034" y="3071810"/>
            <a:ext cx="80010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Změna velikosti sloupce:</a:t>
            </a:r>
          </a:p>
          <a:p>
            <a:r>
              <a:rPr lang="cs-CZ" dirty="0" smtClean="0"/>
              <a:t>Když</a:t>
            </a:r>
            <a:r>
              <a:rPr lang="cs-CZ" sz="2400" dirty="0" smtClean="0"/>
              <a:t> </a:t>
            </a:r>
            <a:r>
              <a:rPr lang="cs-CZ" dirty="0" smtClean="0"/>
              <a:t>se </a:t>
            </a:r>
            <a:r>
              <a:rPr lang="cs-CZ" dirty="0" smtClean="0">
                <a:solidFill>
                  <a:schemeClr val="bg1"/>
                </a:solidFill>
              </a:rPr>
              <a:t>kurzor změní na dvě </a:t>
            </a:r>
            <a:r>
              <a:rPr lang="cs-CZ" dirty="0" smtClean="0">
                <a:solidFill>
                  <a:schemeClr val="bg1"/>
                </a:solidFill>
              </a:rPr>
              <a:t>čárky s dvojitou šipkou,</a:t>
            </a:r>
            <a:r>
              <a:rPr lang="cs-CZ" dirty="0" smtClean="0"/>
              <a:t> </a:t>
            </a:r>
            <a:r>
              <a:rPr lang="cs-CZ" dirty="0" smtClean="0"/>
              <a:t>můžeme  posouváním měnit velikost sloupce (či řádku).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6072206"/>
            <a:ext cx="13049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1214414" y="6072206"/>
            <a:ext cx="5072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Velikost tabulky můžeme měnit uchopením a tažením za dvojitou šipku v rohu tabulky.</a:t>
            </a:r>
            <a:endParaRPr lang="cs-CZ" dirty="0"/>
          </a:p>
        </p:txBody>
      </p:sp>
      <p:cxnSp>
        <p:nvCxnSpPr>
          <p:cNvPr id="12" name="Přímá spojovací šipka 11"/>
          <p:cNvCxnSpPr/>
          <p:nvPr/>
        </p:nvCxnSpPr>
        <p:spPr>
          <a:xfrm flipV="1">
            <a:off x="5643570" y="6500834"/>
            <a:ext cx="2214578" cy="7143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5000636"/>
            <a:ext cx="478828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Přímá spojovací šipka 17"/>
          <p:cNvCxnSpPr/>
          <p:nvPr/>
        </p:nvCxnSpPr>
        <p:spPr>
          <a:xfrm rot="10800000" flipV="1">
            <a:off x="3071802" y="3857628"/>
            <a:ext cx="2618106" cy="1214446"/>
          </a:xfrm>
          <a:prstGeom prst="straightConnector1">
            <a:avLst/>
          </a:prstGeom>
          <a:ln w="38100">
            <a:solidFill>
              <a:srgbClr val="68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786874" cy="1357322"/>
          </a:xfrm>
        </p:spPr>
        <p:txBody>
          <a:bodyPr anchor="t"/>
          <a:lstStyle/>
          <a:p>
            <a:r>
              <a:rPr lang="cs-CZ" sz="2000" dirty="0" smtClean="0">
                <a:solidFill>
                  <a:srgbClr val="FFC000"/>
                </a:solidFill>
              </a:rPr>
              <a:t>Při vložení tabulky  se v pásu karet objev</a:t>
            </a:r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í </a:t>
            </a:r>
            <a:r>
              <a:rPr lang="cs-CZ" sz="2000" dirty="0" smtClean="0">
                <a:solidFill>
                  <a:srgbClr val="820000"/>
                </a:solidFill>
              </a:rPr>
              <a:t>Nástroje tabulky </a:t>
            </a:r>
            <a:r>
              <a:rPr lang="cs-CZ" sz="2000" dirty="0" smtClean="0">
                <a:solidFill>
                  <a:srgbClr val="FFC000"/>
                </a:solidFill>
              </a:rPr>
              <a:t>a</a:t>
            </a:r>
            <a:br>
              <a:rPr lang="cs-CZ" sz="2000" dirty="0" smtClean="0">
                <a:solidFill>
                  <a:srgbClr val="FFC000"/>
                </a:solidFill>
              </a:rPr>
            </a:br>
            <a:r>
              <a:rPr lang="cs-CZ" sz="2000" dirty="0" smtClean="0">
                <a:solidFill>
                  <a:srgbClr val="FFC000"/>
                </a:solidFill>
              </a:rPr>
              <a:t> </a:t>
            </a:r>
            <a:r>
              <a:rPr lang="cs-CZ" sz="2000" dirty="0" smtClean="0">
                <a:solidFill>
                  <a:srgbClr val="FFC000"/>
                </a:solidFill>
              </a:rPr>
              <a:t>v nich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800000"/>
                </a:solidFill>
              </a:rPr>
              <a:t>Rozložení</a:t>
            </a:r>
            <a:r>
              <a:rPr lang="cs-CZ" sz="2000" dirty="0" smtClean="0">
                <a:solidFill>
                  <a:srgbClr val="800000"/>
                </a:solidFill>
              </a:rPr>
              <a:t>. </a:t>
            </a:r>
            <a:r>
              <a:rPr lang="cs-CZ" sz="2000" dirty="0" smtClean="0">
                <a:solidFill>
                  <a:srgbClr val="FFC000"/>
                </a:solidFill>
              </a:rPr>
              <a:t>Také v</a:t>
            </a:r>
            <a:r>
              <a:rPr lang="cs-CZ" sz="2000" dirty="0" smtClean="0">
                <a:solidFill>
                  <a:srgbClr val="FFC000"/>
                </a:solidFill>
              </a:rPr>
              <a:t> </a:t>
            </a:r>
            <a:r>
              <a:rPr lang="cs-CZ" sz="2000" dirty="0" smtClean="0">
                <a:solidFill>
                  <a:srgbClr val="FFC000"/>
                </a:solidFill>
              </a:rPr>
              <a:t>Nástrojích tabulky v Rozložení můžeme měnit velikost sloupců a řádků .</a:t>
            </a:r>
            <a:endParaRPr lang="cs-CZ" sz="2000" dirty="0">
              <a:solidFill>
                <a:srgbClr val="FFC00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1714488"/>
            <a:ext cx="8953500" cy="30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Přímá spojovací čára 13"/>
          <p:cNvCxnSpPr/>
          <p:nvPr/>
        </p:nvCxnSpPr>
        <p:spPr>
          <a:xfrm>
            <a:off x="5000628" y="2071678"/>
            <a:ext cx="714380" cy="1588"/>
          </a:xfrm>
          <a:prstGeom prst="line">
            <a:avLst/>
          </a:prstGeom>
          <a:ln w="38100">
            <a:solidFill>
              <a:srgbClr val="9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429124" y="1928802"/>
            <a:ext cx="1285884" cy="1588"/>
          </a:xfrm>
          <a:prstGeom prst="line">
            <a:avLst/>
          </a:prstGeom>
          <a:ln w="38100">
            <a:solidFill>
              <a:srgbClr val="9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>
            <a:off x="5500694" y="1643050"/>
            <a:ext cx="1000132" cy="42862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857760"/>
            <a:ext cx="1633534" cy="191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ovéPole 23"/>
          <p:cNvSpPr txBox="1"/>
          <p:nvPr/>
        </p:nvSpPr>
        <p:spPr>
          <a:xfrm>
            <a:off x="214282" y="5643578"/>
            <a:ext cx="4500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Velikost sloupců a řádků můžeme měnit také  pomocí </a:t>
            </a:r>
            <a:r>
              <a:rPr lang="cs-CZ" dirty="0" smtClean="0">
                <a:solidFill>
                  <a:srgbClr val="680000"/>
                </a:solidFill>
              </a:rPr>
              <a:t>pravého tlačítka myši,  </a:t>
            </a:r>
            <a:r>
              <a:rPr lang="cs-CZ" dirty="0" smtClean="0">
                <a:solidFill>
                  <a:srgbClr val="FFC000"/>
                </a:solidFill>
              </a:rPr>
              <a:t>vybereme-li</a:t>
            </a:r>
            <a:r>
              <a:rPr lang="cs-CZ" dirty="0" smtClean="0">
                <a:solidFill>
                  <a:srgbClr val="680000"/>
                </a:solidFill>
              </a:rPr>
              <a:t> Vlastnosti tabulky.</a:t>
            </a:r>
            <a:endParaRPr lang="cs-CZ" dirty="0">
              <a:solidFill>
                <a:srgbClr val="680000"/>
              </a:solidFill>
            </a:endParaRPr>
          </a:p>
        </p:txBody>
      </p:sp>
      <p:sp>
        <p:nvSpPr>
          <p:cNvPr id="25" name="Šipka doprava 24"/>
          <p:cNvSpPr/>
          <p:nvPr/>
        </p:nvSpPr>
        <p:spPr>
          <a:xfrm>
            <a:off x="4786314" y="6357958"/>
            <a:ext cx="785818" cy="341780"/>
          </a:xfrm>
          <a:prstGeom prst="rightArrow">
            <a:avLst/>
          </a:prstGeom>
          <a:solidFill>
            <a:srgbClr val="68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42852"/>
            <a:ext cx="8401080" cy="1357322"/>
          </a:xfrm>
        </p:spPr>
        <p:txBody>
          <a:bodyPr anchor="t"/>
          <a:lstStyle/>
          <a:p>
            <a:r>
              <a:rPr lang="cs-CZ" sz="3000" dirty="0" smtClean="0">
                <a:solidFill>
                  <a:srgbClr val="820000"/>
                </a:solidFill>
              </a:rPr>
              <a:t>V N</a:t>
            </a:r>
            <a:r>
              <a:rPr lang="cs-CZ" sz="3000" dirty="0" smtClean="0">
                <a:solidFill>
                  <a:srgbClr val="820000"/>
                </a:solidFill>
              </a:rPr>
              <a:t>ástrojích </a:t>
            </a:r>
            <a:r>
              <a:rPr lang="cs-CZ" sz="3000" dirty="0" smtClean="0">
                <a:solidFill>
                  <a:srgbClr val="820000"/>
                </a:solidFill>
              </a:rPr>
              <a:t>tabulky </a:t>
            </a:r>
            <a:r>
              <a:rPr lang="cs-CZ" sz="3000" dirty="0" smtClean="0">
                <a:solidFill>
                  <a:srgbClr val="820000"/>
                </a:solidFill>
              </a:rPr>
              <a:t>v</a:t>
            </a:r>
            <a:r>
              <a:rPr lang="cs-CZ" sz="3000" dirty="0" smtClean="0"/>
              <a:t> </a:t>
            </a:r>
            <a:r>
              <a:rPr lang="cs-CZ" sz="3000" dirty="0" smtClean="0">
                <a:solidFill>
                  <a:srgbClr val="800000"/>
                </a:solidFill>
              </a:rPr>
              <a:t>Rozložení můžeme vkládat řádky a sloupce, slučovat a dělit buňky.</a:t>
            </a:r>
            <a:endParaRPr lang="cs-CZ" sz="3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00562" y="5357826"/>
            <a:ext cx="5043494" cy="106409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Zde slučovat a dělit </a:t>
            </a:r>
            <a:r>
              <a:rPr lang="cs-CZ" sz="2400" dirty="0" smtClean="0"/>
              <a:t>buňky.</a:t>
            </a:r>
            <a:endParaRPr lang="cs-CZ" sz="24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1643050"/>
            <a:ext cx="8953500" cy="30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Přímá spojovací šipka 10"/>
          <p:cNvCxnSpPr/>
          <p:nvPr/>
        </p:nvCxnSpPr>
        <p:spPr>
          <a:xfrm rot="16200000" flipV="1">
            <a:off x="2500298" y="2714620"/>
            <a:ext cx="3143272" cy="2143140"/>
          </a:xfrm>
          <a:prstGeom prst="straightConnector1">
            <a:avLst/>
          </a:prstGeom>
          <a:ln w="34925">
            <a:solidFill>
              <a:srgbClr val="8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5000628" y="2071678"/>
            <a:ext cx="714380" cy="1588"/>
          </a:xfrm>
          <a:prstGeom prst="line">
            <a:avLst/>
          </a:prstGeom>
          <a:ln w="38100">
            <a:solidFill>
              <a:srgbClr val="9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429124" y="1857364"/>
            <a:ext cx="1285884" cy="1588"/>
          </a:xfrm>
          <a:prstGeom prst="line">
            <a:avLst/>
          </a:prstGeom>
          <a:ln w="38100">
            <a:solidFill>
              <a:srgbClr val="9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214282" y="500063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 smtClean="0">
                <a:solidFill>
                  <a:srgbClr val="800000"/>
                </a:solidFill>
              </a:rPr>
              <a:t> </a:t>
            </a:r>
            <a:r>
              <a:rPr lang="cs-CZ" sz="2400" dirty="0" smtClean="0"/>
              <a:t>Zde</a:t>
            </a:r>
            <a:r>
              <a:rPr lang="cs-CZ" sz="2400" dirty="0" smtClean="0">
                <a:solidFill>
                  <a:srgbClr val="800000"/>
                </a:solidFill>
              </a:rPr>
              <a:t> </a:t>
            </a:r>
            <a:r>
              <a:rPr lang="cs-CZ" sz="2400" dirty="0" smtClean="0"/>
              <a:t>můžeme </a:t>
            </a:r>
            <a:endParaRPr lang="cs-CZ" sz="2400" dirty="0" smtClean="0"/>
          </a:p>
          <a:p>
            <a:r>
              <a:rPr lang="cs-CZ" sz="2400" dirty="0" smtClean="0"/>
              <a:t>vkládat řádky a </a:t>
            </a:r>
            <a:r>
              <a:rPr lang="cs-CZ" sz="2400" dirty="0" smtClean="0"/>
              <a:t>sloupce.</a:t>
            </a:r>
            <a:endParaRPr lang="cs-CZ" sz="2400" dirty="0"/>
          </a:p>
        </p:txBody>
      </p:sp>
      <p:cxnSp>
        <p:nvCxnSpPr>
          <p:cNvPr id="23" name="Přímá spojovací šipka 22"/>
          <p:cNvCxnSpPr/>
          <p:nvPr/>
        </p:nvCxnSpPr>
        <p:spPr>
          <a:xfrm rot="16200000" flipV="1">
            <a:off x="285720" y="3429000"/>
            <a:ext cx="3214710" cy="928694"/>
          </a:xfrm>
          <a:prstGeom prst="straightConnector1">
            <a:avLst/>
          </a:prstGeom>
          <a:ln w="34925">
            <a:solidFill>
              <a:srgbClr val="8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Klepnutím do vytvořené tabulky pravým tlačítkem vyvoláme nabídku, pomocí které můžeme také: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714489"/>
            <a:ext cx="442915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71472" y="2285992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800000"/>
                </a:solidFill>
              </a:rPr>
              <a:t>Vkládat řádky  či sloupce</a:t>
            </a:r>
            <a:endParaRPr lang="cs-CZ" dirty="0">
              <a:solidFill>
                <a:srgbClr val="800000"/>
              </a:solidFill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1928794" y="2714620"/>
            <a:ext cx="2500330" cy="571504"/>
          </a:xfrm>
          <a:prstGeom prst="straightConnector1">
            <a:avLst/>
          </a:prstGeom>
          <a:ln w="41275">
            <a:solidFill>
              <a:srgbClr val="8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42910" y="3786190"/>
            <a:ext cx="2357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800000"/>
                </a:solidFill>
              </a:rPr>
              <a:t>Rozdělovat či odstraňovat buňky atd.</a:t>
            </a:r>
            <a:endParaRPr lang="cs-CZ" dirty="0">
              <a:solidFill>
                <a:srgbClr val="800000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V="1">
            <a:off x="2143108" y="3571876"/>
            <a:ext cx="2286016" cy="428628"/>
          </a:xfrm>
          <a:prstGeom prst="straightConnector1">
            <a:avLst/>
          </a:prstGeom>
          <a:ln w="41275">
            <a:solidFill>
              <a:srgbClr val="8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8501090" cy="2500330"/>
          </a:xfrm>
        </p:spPr>
        <p:txBody>
          <a:bodyPr anchor="t"/>
          <a:lstStyle/>
          <a:p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sz="36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sz="36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3600" dirty="0" smtClean="0">
                <a:solidFill>
                  <a:srgbClr val="68331E"/>
                </a:solidFill>
              </a:rPr>
              <a:t> Přidání řádku na konci tabulky </a:t>
            </a:r>
            <a:endParaRPr lang="cs-CZ" sz="3600" dirty="0">
              <a:solidFill>
                <a:srgbClr val="68331E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71472" y="3143248"/>
            <a:ext cx="7086600" cy="2928958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Kurzor umístíme do poslední buňky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a přidáme řádek takto: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 Pravé tlačítko myši – Vložit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 Rozložení – Vložit pod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3. (Klepneme na Tabelátor)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4857760"/>
            <a:ext cx="8294472" cy="1285884"/>
          </a:xfrm>
        </p:spPr>
        <p:txBody>
          <a:bodyPr anchor="t">
            <a:noAutofit/>
          </a:bodyPr>
          <a:lstStyle/>
          <a:p>
            <a:pPr algn="l"/>
            <a:r>
              <a:rPr lang="cs-CZ" sz="1800" dirty="0" smtClean="0">
                <a:solidFill>
                  <a:srgbClr val="FFC000"/>
                </a:solidFill>
              </a:rPr>
              <a:t>(Při práci s počítačem je </a:t>
            </a:r>
            <a:r>
              <a:rPr lang="cs-CZ" sz="1800" dirty="0" err="1" smtClean="0">
                <a:solidFill>
                  <a:srgbClr val="FFC000"/>
                </a:solidFill>
              </a:rPr>
              <a:t>tÉměř</a:t>
            </a:r>
            <a:r>
              <a:rPr lang="cs-CZ" sz="1800" dirty="0" smtClean="0">
                <a:solidFill>
                  <a:srgbClr val="FFC000"/>
                </a:solidFill>
              </a:rPr>
              <a:t> vždy více možností jak stejnou věc udělat. </a:t>
            </a:r>
            <a:br>
              <a:rPr lang="cs-CZ" sz="1800" dirty="0" smtClean="0">
                <a:solidFill>
                  <a:srgbClr val="FFC000"/>
                </a:solidFill>
              </a:rPr>
            </a:br>
            <a:r>
              <a:rPr lang="cs-CZ" sz="1800" dirty="0" smtClean="0">
                <a:solidFill>
                  <a:srgbClr val="FFC000"/>
                </a:solidFill>
              </a:rPr>
              <a:t>Máš možnost si zvolit tu výhodnější.)</a:t>
            </a:r>
            <a:endParaRPr lang="cs-CZ" sz="1800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357166"/>
            <a:ext cx="6400800" cy="85725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Slučování buněk</a:t>
            </a:r>
            <a:endParaRPr lang="cs-CZ" sz="32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00034" y="1500174"/>
          <a:ext cx="4000528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0132"/>
                <a:gridCol w="1000132"/>
                <a:gridCol w="1000132"/>
                <a:gridCol w="100013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71472" y="3286124"/>
          <a:ext cx="3929092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>
                        <a:solidFill>
                          <a:srgbClr val="9E0000"/>
                        </a:solidFill>
                      </a:endParaRPr>
                    </a:p>
                  </a:txBody>
                  <a:tcPr>
                    <a:solidFill>
                      <a:srgbClr val="82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428596" y="2500306"/>
            <a:ext cx="45005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V této tabulce jsme sloučili poslední tři buňky prvního řádku</a:t>
            </a:r>
            <a:endParaRPr lang="cs-CZ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4000528" cy="1214446"/>
          </a:xfrm>
        </p:spPr>
        <p:txBody>
          <a:bodyPr anchor="t"/>
          <a:lstStyle/>
          <a:p>
            <a:r>
              <a:rPr lang="cs-CZ" sz="2400" dirty="0" smtClean="0">
                <a:solidFill>
                  <a:srgbClr val="FFC000"/>
                </a:solidFill>
              </a:rPr>
              <a:t>Možnosti sloučení buněk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85720" y="2000240"/>
            <a:ext cx="3929090" cy="92333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 smtClean="0"/>
              <a:t>Buňky označíme. Pak můžeme na kartě Rozložení v Nástrojích  tabulky vybrat Sloučit buňky.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571480"/>
            <a:ext cx="4505325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114800"/>
            <a:ext cx="41338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9" name="Přímá spojovací šipka 18"/>
          <p:cNvCxnSpPr/>
          <p:nvPr/>
        </p:nvCxnSpPr>
        <p:spPr>
          <a:xfrm flipV="1">
            <a:off x="3214678" y="1357298"/>
            <a:ext cx="1500198" cy="1285884"/>
          </a:xfrm>
          <a:prstGeom prst="straightConnector1">
            <a:avLst/>
          </a:prstGeom>
          <a:ln w="34925">
            <a:solidFill>
              <a:srgbClr val="82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3643306" y="5000636"/>
            <a:ext cx="2786082" cy="1214446"/>
          </a:xfrm>
          <a:prstGeom prst="straightConnector1">
            <a:avLst/>
          </a:prstGeom>
          <a:ln w="34925">
            <a:solidFill>
              <a:srgbClr val="9E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57158" y="4500570"/>
            <a:ext cx="3929090" cy="92333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 smtClean="0"/>
              <a:t>Nebo: Buňky označíme pravým tlačítkem myši, vybrat Sloučit buňky.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1000108"/>
            <a:ext cx="8786874" cy="3714776"/>
          </a:xfrm>
        </p:spPr>
        <p:txBody>
          <a:bodyPr anchor="t"/>
          <a:lstStyle/>
          <a:p>
            <a:r>
              <a:rPr lang="cs-CZ" sz="2800" dirty="0" smtClean="0">
                <a:solidFill>
                  <a:srgbClr val="FFC000"/>
                </a:solidFill>
              </a:rPr>
              <a:t>Úkoly</a:t>
            </a:r>
            <a:br>
              <a:rPr lang="cs-CZ" sz="2800" dirty="0" smtClean="0">
                <a:solidFill>
                  <a:srgbClr val="FFC000"/>
                </a:solidFill>
              </a:rPr>
            </a:br>
            <a:r>
              <a:rPr lang="cs-CZ" sz="2400" dirty="0" smtClean="0">
                <a:solidFill>
                  <a:srgbClr val="FFC000"/>
                </a:solidFill>
              </a:rPr>
              <a:t>Otevři si dokument Jméno a tabulka ve Wordu </a:t>
            </a:r>
            <a:br>
              <a:rPr lang="cs-CZ" sz="2400" dirty="0" smtClean="0">
                <a:solidFill>
                  <a:srgbClr val="FFC000"/>
                </a:solidFill>
              </a:rPr>
            </a:br>
            <a:r>
              <a:rPr lang="cs-CZ" sz="2400" dirty="0" smtClean="0">
                <a:solidFill>
                  <a:srgbClr val="FFC000"/>
                </a:solidFill>
              </a:rPr>
              <a:t>(z minulé hodiny). </a:t>
            </a:r>
            <a:br>
              <a:rPr lang="cs-CZ" sz="2400" dirty="0" smtClean="0">
                <a:solidFill>
                  <a:srgbClr val="FFC000"/>
                </a:solidFill>
              </a:rPr>
            </a:br>
            <a:r>
              <a:rPr lang="cs-CZ" sz="2400" dirty="0" smtClean="0">
                <a:solidFill>
                  <a:srgbClr val="FFC000"/>
                </a:solidFill>
              </a:rPr>
              <a:t>V tomto dokumentu uprav tabulku z úl. 2:</a:t>
            </a:r>
            <a:r>
              <a:rPr lang="cs-CZ" sz="2800" dirty="0" smtClean="0">
                <a:solidFill>
                  <a:srgbClr val="FFC000"/>
                </a:solidFill>
              </a:rPr>
              <a:t/>
            </a:r>
            <a:br>
              <a:rPr lang="cs-CZ" sz="2800" dirty="0" smtClean="0">
                <a:solidFill>
                  <a:srgbClr val="FFC000"/>
                </a:solidFill>
              </a:rPr>
            </a:br>
            <a:r>
              <a:rPr lang="cs-CZ" sz="2800" dirty="0" smtClean="0">
                <a:solidFill>
                  <a:srgbClr val="FFC000"/>
                </a:solidFill>
              </a:rPr>
              <a:t>- Sluč poslední tři buňky prvního řádku. </a:t>
            </a:r>
            <a:br>
              <a:rPr lang="cs-CZ" sz="2800" dirty="0" smtClean="0">
                <a:solidFill>
                  <a:srgbClr val="FFC000"/>
                </a:solidFill>
              </a:rPr>
            </a:br>
            <a:r>
              <a:rPr lang="cs-CZ" sz="2800" dirty="0" smtClean="0">
                <a:solidFill>
                  <a:srgbClr val="FFC000"/>
                </a:solidFill>
              </a:rPr>
              <a:t>- Zvětši výšku prvního řádku na dvojnásobnou.</a:t>
            </a:r>
            <a:br>
              <a:rPr lang="cs-CZ" sz="2800" dirty="0" smtClean="0">
                <a:solidFill>
                  <a:srgbClr val="FFC000"/>
                </a:solidFill>
              </a:rPr>
            </a:br>
            <a:r>
              <a:rPr lang="cs-CZ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2800" dirty="0" smtClean="0">
                <a:solidFill>
                  <a:srgbClr val="FFC000"/>
                </a:solidFill>
              </a:rPr>
              <a:t>Pod poslední řádek tabulky přidej řádek. </a:t>
            </a:r>
            <a:br>
              <a:rPr lang="cs-CZ" sz="2800" dirty="0" smtClean="0">
                <a:solidFill>
                  <a:srgbClr val="FFC000"/>
                </a:solidFill>
              </a:rPr>
            </a:b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7158" y="214290"/>
            <a:ext cx="8072494" cy="714380"/>
          </a:xfrm>
        </p:spPr>
        <p:txBody>
          <a:bodyPr/>
          <a:lstStyle/>
          <a:p>
            <a:r>
              <a:rPr lang="cs-CZ" dirty="0" smtClean="0">
                <a:solidFill>
                  <a:srgbClr val="680000"/>
                </a:solidFill>
              </a:rPr>
              <a:t>V této hodině budeš pokračovat v dokumentu z minulé hodiny.</a:t>
            </a:r>
            <a:endParaRPr lang="cs-CZ" dirty="0">
              <a:solidFill>
                <a:srgbClr val="68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5357826"/>
            <a:ext cx="8072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Změny </a:t>
            </a:r>
            <a:r>
              <a:rPr lang="cs-CZ" sz="20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nejprve </a:t>
            </a:r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ulož a pak práci zkopíruj na společný disk do složky  </a:t>
            </a:r>
            <a:r>
              <a:rPr lang="cs-CZ" sz="2800" b="1" dirty="0" smtClean="0">
                <a:solidFill>
                  <a:srgbClr val="683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Tabulka ve Wordu.  </a:t>
            </a:r>
            <a:endParaRPr lang="cs-CZ" sz="2800" b="1" dirty="0">
              <a:solidFill>
                <a:srgbClr val="6833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72000" y="6215082"/>
            <a:ext cx="39276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V prezentaci použito mat. Microsoft.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449</TotalTime>
  <Words>280</Words>
  <Application>Microsoft Office PowerPoint</Application>
  <PresentationFormat>Předvádění na obrazovce (4:3)</PresentationFormat>
  <Paragraphs>44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Vrchol</vt:lpstr>
      <vt:lpstr>Název školy   Základní škola Jičín, Husova 170 Číslo projektu    CZ.1.07/1.4.00/21.2862 Číslo a název klíčové aktivity 3.2 Inovace a zkvalitnění        výuky prostřednictvím ICT </vt:lpstr>
      <vt:lpstr>Anotace: Prezentace pro práci  s tabulkou ve Wordu. Umožňuje žákům si vlastním tempem osvojovat Vkládání řádků a sloupců, dělení a slučování buněk. Měnit velikost řádků.  </vt:lpstr>
      <vt:lpstr>Již vloženou tabulku lze upravovat.  (Je vždy více možností.)</vt:lpstr>
      <vt:lpstr>Při vložení tabulky  se v pásu karet objeví Nástroje tabulky a  v nich Rozložení. Také v Nástrojích tabulky v Rozložení můžeme měnit velikost sloupců a řádků .</vt:lpstr>
      <vt:lpstr>V Nástrojích tabulky v Rozložení můžeme vkládat řádky a sloupce, slučovat a dělit buňky.</vt:lpstr>
      <vt:lpstr>Klepnutím do vytvořené tabulky pravým tlačítkem vyvoláme nabídku, pomocí které můžeme také:</vt:lpstr>
      <vt:lpstr>   Přidání řádku na konci tabulky </vt:lpstr>
      <vt:lpstr>(Při práci s počítačem je tÉměř vždy více možností jak stejnou věc udělat.  Máš možnost si zvolit tu výhodnější.)</vt:lpstr>
      <vt:lpstr>Možnosti sloučení buněk</vt:lpstr>
      <vt:lpstr>Úkoly Otevři si dokument Jméno a tabulka ve Wordu  (z minulé hodiny).  V tomto dokumentu uprav tabulku z úl. 2: - Sluč poslední tři buňky prvního řádku.  - Zvětši výšku prvního řádku na dvojnásobnou. - Pod poslední řádek tabulky přidej řádek.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Již vloženou tabulku lze upravovat. /je více možno</dc:title>
  <dc:creator>Oem</dc:creator>
  <cp:lastModifiedBy>Oem</cp:lastModifiedBy>
  <cp:revision>65</cp:revision>
  <dcterms:created xsi:type="dcterms:W3CDTF">2012-06-19T21:48:59Z</dcterms:created>
  <dcterms:modified xsi:type="dcterms:W3CDTF">2012-07-20T19:08:13Z</dcterms:modified>
</cp:coreProperties>
</file>