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notesMasterIdLst>
    <p:notesMasterId r:id="rId28"/>
  </p:notesMasterIdLst>
  <p:sldIdLst>
    <p:sldId id="306" r:id="rId3"/>
    <p:sldId id="307" r:id="rId4"/>
    <p:sldId id="294" r:id="rId5"/>
    <p:sldId id="317" r:id="rId6"/>
    <p:sldId id="309" r:id="rId7"/>
    <p:sldId id="310" r:id="rId8"/>
    <p:sldId id="311" r:id="rId9"/>
    <p:sldId id="312" r:id="rId10"/>
    <p:sldId id="313" r:id="rId11"/>
    <p:sldId id="314" r:id="rId12"/>
    <p:sldId id="316" r:id="rId13"/>
    <p:sldId id="320" r:id="rId14"/>
    <p:sldId id="321" r:id="rId15"/>
    <p:sldId id="322" r:id="rId16"/>
    <p:sldId id="318" r:id="rId17"/>
    <p:sldId id="319" r:id="rId18"/>
    <p:sldId id="295" r:id="rId19"/>
    <p:sldId id="298" r:id="rId20"/>
    <p:sldId id="301" r:id="rId21"/>
    <p:sldId id="303" r:id="rId22"/>
    <p:sldId id="285" r:id="rId23"/>
    <p:sldId id="286" r:id="rId24"/>
    <p:sldId id="287" r:id="rId25"/>
    <p:sldId id="305" r:id="rId26"/>
    <p:sldId id="290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EF50B"/>
    <a:srgbClr val="D1F2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10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314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380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334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06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181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050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786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738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221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9122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997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51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610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VY_32_INOVACE_II_1_09_Opakování násobilky 6, </a:t>
            </a:r>
            <a:r>
              <a:rPr lang="cs-CZ" dirty="0"/>
              <a:t>7</a:t>
            </a:r>
            <a:r>
              <a:rPr lang="cs-CZ" dirty="0" smtClean="0"/>
              <a:t>, </a:t>
            </a:r>
            <a:r>
              <a:rPr lang="cs-CZ" dirty="0"/>
              <a:t>8</a:t>
            </a:r>
            <a:r>
              <a:rPr lang="cs-CZ" dirty="0" smtClean="0"/>
              <a:t>, </a:t>
            </a:r>
            <a:r>
              <a:rPr lang="cs-CZ" dirty="0"/>
              <a:t>9</a:t>
            </a:r>
            <a:r>
              <a:rPr lang="cs-CZ" dirty="0" smtClean="0"/>
              <a:t>, 10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1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09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7883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25470"/>
            <a:ext cx="7704855" cy="7377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 smtClean="0"/>
              <a:t>Žáci opakují a procvičují násobení 6, 7, 8, 9, 10.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</a:t>
            </a:r>
            <a:r>
              <a:rPr lang="cs-CZ" sz="1600" b="1" dirty="0" smtClean="0"/>
              <a:t> </a:t>
            </a:r>
            <a:r>
              <a:rPr lang="cs-CZ" dirty="0" smtClean="0"/>
              <a:t>Žáci zvládají </a:t>
            </a:r>
            <a:r>
              <a:rPr lang="cs-CZ" dirty="0"/>
              <a:t>násobilku 6, 7, 8, 9, 10.</a:t>
            </a:r>
          </a:p>
          <a:p>
            <a:endParaRPr lang="cs-CZ" dirty="0"/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pPr>
              <a:lnSpc>
                <a:spcPct val="115000"/>
              </a:lnSpc>
            </a:pP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>
                <a:cs typeface="Times New Roman"/>
              </a:rPr>
              <a:t>násobky</a:t>
            </a:r>
            <a:r>
              <a:rPr lang="cs-CZ" dirty="0">
                <a:cs typeface="Times New Roman"/>
              </a:rPr>
              <a:t>, násobení, činitel, součin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pero, pracovní sešit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40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Žáci </a:t>
            </a:r>
            <a:r>
              <a:rPr lang="cs-CZ" dirty="0" smtClean="0"/>
              <a:t>si </a:t>
            </a:r>
            <a:r>
              <a:rPr lang="cs-CZ" dirty="0"/>
              <a:t>opakují násobky a </a:t>
            </a:r>
            <a:r>
              <a:rPr lang="cs-CZ" dirty="0" smtClean="0"/>
              <a:t>násobilku </a:t>
            </a:r>
            <a:r>
              <a:rPr lang="cs-CZ" dirty="0"/>
              <a:t>6, 7, 8, 9, 10.</a:t>
            </a:r>
          </a:p>
          <a:p>
            <a:r>
              <a:rPr lang="cs-CZ" dirty="0" smtClean="0"/>
              <a:t>Píší </a:t>
            </a:r>
            <a:r>
              <a:rPr lang="cs-CZ" dirty="0"/>
              <a:t>na tabuli, počítají příklady, ověřují správnost příkladů a své znalosti. 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4663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itka\AppData\Local\Microsoft\Windows\Temporary Internet Files\Content.IE5\2K826QV6\MC9004361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106" y="2060848"/>
            <a:ext cx="4236911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395536" y="705862"/>
            <a:ext cx="2448272" cy="1368152"/>
          </a:xfrm>
          <a:prstGeom prst="wedgeEllipseCallout">
            <a:avLst>
              <a:gd name="adj1" fmla="val 60835"/>
              <a:gd name="adj2" fmla="val 1133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Ahoj děti, pojďte s námi zase počítat!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5724128" y="404664"/>
            <a:ext cx="2880320" cy="1872208"/>
          </a:xfrm>
          <a:prstGeom prst="wedgeEllipseCallout">
            <a:avLst>
              <a:gd name="adj1" fmla="val -63169"/>
              <a:gd name="adj2" fmla="val 845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Zopakujeme,</a:t>
            </a:r>
          </a:p>
          <a:p>
            <a:pPr algn="ctr"/>
            <a:r>
              <a:rPr lang="cs-CZ" dirty="0" smtClean="0"/>
              <a:t>násobilku mnohem těžší než minule!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5154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98" y="1103201"/>
            <a:ext cx="8343828" cy="350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9852" y="298251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Ahoj děti!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5013176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Nás baví matematika!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24687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98" y="1103201"/>
            <a:ext cx="8343828" cy="350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915816" y="5157192"/>
            <a:ext cx="3528392" cy="1224136"/>
          </a:xfrm>
          <a:prstGeom prst="wedgeEllipseCallout">
            <a:avLst>
              <a:gd name="adj1" fmla="val -20538"/>
              <a:gd name="adj2" fmla="val -1290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Tak jdeme na to, násobilka je pro nás hračka.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910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2K826QV6\MC900436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1950791" cy="1724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274319" y="716384"/>
            <a:ext cx="4385913" cy="984423"/>
          </a:xfrm>
          <a:prstGeom prst="wedgeEllipseCallout">
            <a:avLst>
              <a:gd name="adj1" fmla="val -46804"/>
              <a:gd name="adj2" fmla="val -418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 násobky 6 provázkem!</a:t>
            </a:r>
            <a:endParaRPr lang="cs-CZ" dirty="0"/>
          </a:p>
        </p:txBody>
      </p:sp>
      <p:pic>
        <p:nvPicPr>
          <p:cNvPr id="4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786"/>
          <a:stretch/>
        </p:blipFill>
        <p:spPr bwMode="auto">
          <a:xfrm>
            <a:off x="7236296" y="2857906"/>
            <a:ext cx="1603147" cy="350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4467275" y="1912141"/>
            <a:ext cx="4385913" cy="984423"/>
          </a:xfrm>
          <a:prstGeom prst="wedgeEllipseCallout">
            <a:avLst>
              <a:gd name="adj1" fmla="val 22899"/>
              <a:gd name="adj2" fmla="val 1009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 není problém.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4659" y="2503963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56996" y="2923236"/>
            <a:ext cx="8575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60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2343" y="3631122"/>
            <a:ext cx="8473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48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28084" y="334479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54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6093" y="3819636"/>
            <a:ext cx="9318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12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40176" y="5438390"/>
            <a:ext cx="867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36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04391" y="4747605"/>
            <a:ext cx="10699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24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5855" y="2404352"/>
            <a:ext cx="10972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42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4747605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30</a:t>
            </a:r>
            <a:endParaRPr lang="cs-CZ" sz="4000" dirty="0"/>
          </a:p>
        </p:txBody>
      </p:sp>
      <p:sp>
        <p:nvSpPr>
          <p:cNvPr id="16" name="Obdélník 15"/>
          <p:cNvSpPr/>
          <p:nvPr/>
        </p:nvSpPr>
        <p:spPr>
          <a:xfrm>
            <a:off x="3958186" y="4747605"/>
            <a:ext cx="82983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18</a:t>
            </a:r>
            <a:endParaRPr lang="cs-CZ" sz="4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33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2K826QV6\MC900436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1950791" cy="1724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274319" y="716384"/>
            <a:ext cx="4385913" cy="984423"/>
          </a:xfrm>
          <a:prstGeom prst="wedgeEllipseCallout">
            <a:avLst>
              <a:gd name="adj1" fmla="val -46804"/>
              <a:gd name="adj2" fmla="val -418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 násobky 7 provázkem!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4659" y="2503963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956996" y="2923236"/>
            <a:ext cx="8575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70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2343" y="3631122"/>
            <a:ext cx="8473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42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28084" y="334479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63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6093" y="3819636"/>
            <a:ext cx="9318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14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40176" y="5438390"/>
            <a:ext cx="867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21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04391" y="4747605"/>
            <a:ext cx="10699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35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4747605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56</a:t>
            </a:r>
            <a:endParaRPr lang="cs-CZ" sz="4000" dirty="0"/>
          </a:p>
        </p:txBody>
      </p:sp>
      <p:sp>
        <p:nvSpPr>
          <p:cNvPr id="15" name="Obdélník 14"/>
          <p:cNvSpPr/>
          <p:nvPr/>
        </p:nvSpPr>
        <p:spPr>
          <a:xfrm>
            <a:off x="3958186" y="4747605"/>
            <a:ext cx="82983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49</a:t>
            </a:r>
            <a:endParaRPr lang="cs-CZ" sz="4000" dirty="0">
              <a:solidFill>
                <a:prstClr val="black"/>
              </a:solidFill>
            </a:endParaRPr>
          </a:p>
        </p:txBody>
      </p:sp>
      <p:pic>
        <p:nvPicPr>
          <p:cNvPr id="16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32" t="6685" r="60631"/>
          <a:stretch/>
        </p:blipFill>
        <p:spPr bwMode="auto">
          <a:xfrm>
            <a:off x="6685581" y="3211849"/>
            <a:ext cx="1763667" cy="3270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4467275" y="1912141"/>
            <a:ext cx="4385913" cy="984423"/>
          </a:xfrm>
          <a:prstGeom prst="wedgeEllipseCallout">
            <a:avLst>
              <a:gd name="adj1" fmla="val 12630"/>
              <a:gd name="adj2" fmla="val 995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 já zvládnu.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24480" y="2923155"/>
            <a:ext cx="10972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28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65641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/>
          <p:cNvGrpSpPr/>
          <p:nvPr/>
        </p:nvGrpSpPr>
        <p:grpSpPr>
          <a:xfrm>
            <a:off x="2840994" y="2706365"/>
            <a:ext cx="5673545" cy="3642313"/>
            <a:chOff x="734659" y="2503963"/>
            <a:chExt cx="5673545" cy="3642313"/>
          </a:xfrm>
        </p:grpSpPr>
        <p:sp>
          <p:nvSpPr>
            <p:cNvPr id="3" name="TextovéPole 2"/>
            <p:cNvSpPr txBox="1"/>
            <p:nvPr/>
          </p:nvSpPr>
          <p:spPr>
            <a:xfrm>
              <a:off x="734659" y="2503963"/>
              <a:ext cx="4320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8</a:t>
              </a:r>
              <a:endParaRPr lang="cs-CZ" sz="4000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1956996" y="2923236"/>
              <a:ext cx="85752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64</a:t>
              </a:r>
              <a:endParaRPr lang="cs-CZ" sz="40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72343" y="3631122"/>
              <a:ext cx="84732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80</a:t>
              </a:r>
              <a:endParaRPr lang="cs-CZ" sz="40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328084" y="3344798"/>
              <a:ext cx="10801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48</a:t>
              </a:r>
              <a:endParaRPr lang="cs-CZ" sz="40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776093" y="3819636"/>
              <a:ext cx="93181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24</a:t>
              </a:r>
              <a:endParaRPr lang="cs-CZ" sz="40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840176" y="5438390"/>
              <a:ext cx="86772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72</a:t>
              </a:r>
              <a:endParaRPr lang="cs-CZ" sz="40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204391" y="4747605"/>
              <a:ext cx="106992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16</a:t>
              </a:r>
              <a:endParaRPr lang="cs-CZ" sz="40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436096" y="4747605"/>
              <a:ext cx="86409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56</a:t>
              </a:r>
              <a:endParaRPr lang="cs-CZ" sz="4000" dirty="0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958186" y="4747605"/>
              <a:ext cx="829838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/>
              <a:r>
                <a:rPr lang="cs-CZ" sz="4000" dirty="0" smtClean="0">
                  <a:solidFill>
                    <a:prstClr val="black"/>
                  </a:solidFill>
                </a:rPr>
                <a:t>40</a:t>
              </a:r>
              <a:endParaRPr lang="cs-CZ" sz="4000" dirty="0">
                <a:solidFill>
                  <a:prstClr val="black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824480" y="2923155"/>
              <a:ext cx="109724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32</a:t>
              </a:r>
              <a:endParaRPr lang="cs-CZ" sz="4000" dirty="0"/>
            </a:p>
          </p:txBody>
        </p:sp>
      </p:grpSp>
      <p:pic>
        <p:nvPicPr>
          <p:cNvPr id="15" name="Picture 2" descr="C:\Users\Jitka\AppData\Local\Microsoft\Windows\Temporary Internet Files\Content.IE5\2K826QV6\MC900436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044" y="258637"/>
            <a:ext cx="1950791" cy="1724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33" r="40058"/>
          <a:stretch/>
        </p:blipFill>
        <p:spPr bwMode="auto">
          <a:xfrm>
            <a:off x="539552" y="1727377"/>
            <a:ext cx="1869743" cy="350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ný popisek 12"/>
          <p:cNvSpPr/>
          <p:nvPr/>
        </p:nvSpPr>
        <p:spPr>
          <a:xfrm>
            <a:off x="395536" y="5502523"/>
            <a:ext cx="4385913" cy="984423"/>
          </a:xfrm>
          <a:prstGeom prst="wedgeEllipseCallout">
            <a:avLst>
              <a:gd name="adj1" fmla="val -20271"/>
              <a:gd name="adj2" fmla="val -1036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Násobky jsou pro mě hračka.</a:t>
            </a:r>
            <a:endParaRPr lang="cs-CZ" dirty="0"/>
          </a:p>
        </p:txBody>
      </p:sp>
      <p:sp>
        <p:nvSpPr>
          <p:cNvPr id="2" name="Oválný popisek 1"/>
          <p:cNvSpPr/>
          <p:nvPr/>
        </p:nvSpPr>
        <p:spPr>
          <a:xfrm>
            <a:off x="1652732" y="937802"/>
            <a:ext cx="4385913" cy="984423"/>
          </a:xfrm>
          <a:prstGeom prst="wedgeEllipseCallout">
            <a:avLst>
              <a:gd name="adj1" fmla="val 82523"/>
              <a:gd name="adj2" fmla="val -462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násobky 8</a:t>
            </a:r>
            <a:r>
              <a:rPr lang="cs-CZ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897935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33" r="40058"/>
          <a:stretch/>
        </p:blipFill>
        <p:spPr bwMode="auto">
          <a:xfrm>
            <a:off x="3134304" y="1162731"/>
            <a:ext cx="1869743" cy="350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915816" y="5157192"/>
            <a:ext cx="3528392" cy="1224136"/>
          </a:xfrm>
          <a:prstGeom prst="wedgeEllipseCallout">
            <a:avLst>
              <a:gd name="adj1" fmla="val -20538"/>
              <a:gd name="adj2" fmla="val -1290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Chybí ještě  9 a 10. 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5004048" y="548680"/>
            <a:ext cx="3528392" cy="1224136"/>
          </a:xfrm>
          <a:prstGeom prst="wedgeEllipseCallout">
            <a:avLst>
              <a:gd name="adj1" fmla="val -64633"/>
              <a:gd name="adj2" fmla="val 660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Mám ještě dvě kámošky. 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25349" y="404664"/>
            <a:ext cx="3528392" cy="1224136"/>
          </a:xfrm>
          <a:prstGeom prst="wedgeEllipseCallout">
            <a:avLst>
              <a:gd name="adj1" fmla="val 45992"/>
              <a:gd name="adj2" fmla="val 983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Holky!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374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136" r="18091"/>
          <a:stretch/>
        </p:blipFill>
        <p:spPr bwMode="auto">
          <a:xfrm>
            <a:off x="3439668" y="194333"/>
            <a:ext cx="1733266" cy="350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84653" y="1052737"/>
            <a:ext cx="8311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72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0292" y="2084860"/>
            <a:ext cx="8748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80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2343" y="3631122"/>
            <a:ext cx="11707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63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1052736"/>
            <a:ext cx="9001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27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52139" y="2852280"/>
            <a:ext cx="979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14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28285" y="4747605"/>
            <a:ext cx="11989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54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65016" y="5301208"/>
            <a:ext cx="11350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45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59868" y="2498337"/>
            <a:ext cx="12421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36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5559237" y="3985065"/>
            <a:ext cx="66894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9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53704" y="3985065"/>
            <a:ext cx="990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1</a:t>
            </a:r>
            <a:r>
              <a:rPr lang="cs-CZ" sz="4000" dirty="0" smtClean="0"/>
              <a:t>8</a:t>
            </a:r>
            <a:endParaRPr lang="cs-CZ" sz="4000" dirty="0"/>
          </a:p>
        </p:txBody>
      </p:sp>
      <p:sp>
        <p:nvSpPr>
          <p:cNvPr id="13" name="Oválný popisek 12"/>
          <p:cNvSpPr/>
          <p:nvPr/>
        </p:nvSpPr>
        <p:spPr>
          <a:xfrm>
            <a:off x="4148856" y="5157192"/>
            <a:ext cx="2295352" cy="1368152"/>
          </a:xfrm>
          <a:prstGeom prst="wedgeEllipseCallout">
            <a:avLst>
              <a:gd name="adj1" fmla="val -52770"/>
              <a:gd name="adj2" fmla="val -2849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 zvládneme společně!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05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84653" y="1052737"/>
            <a:ext cx="8311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80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0292" y="2084860"/>
            <a:ext cx="8748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40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28184" y="1052736"/>
            <a:ext cx="9001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52139" y="2852280"/>
            <a:ext cx="979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90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28285" y="4747605"/>
            <a:ext cx="11989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60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65016" y="5301208"/>
            <a:ext cx="11350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50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59868" y="2498337"/>
            <a:ext cx="12421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5559237" y="3861049"/>
            <a:ext cx="102898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70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4039719"/>
            <a:ext cx="990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30</a:t>
            </a:r>
            <a:endParaRPr lang="cs-CZ" sz="4000" dirty="0"/>
          </a:p>
        </p:txBody>
      </p:sp>
      <p:pic>
        <p:nvPicPr>
          <p:cNvPr id="12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567"/>
          <a:stretch/>
        </p:blipFill>
        <p:spPr bwMode="auto">
          <a:xfrm>
            <a:off x="3821372" y="224455"/>
            <a:ext cx="1496077" cy="3823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ný popisek 10"/>
          <p:cNvSpPr/>
          <p:nvPr/>
        </p:nvSpPr>
        <p:spPr>
          <a:xfrm>
            <a:off x="3700114" y="5455491"/>
            <a:ext cx="3176142" cy="1141862"/>
          </a:xfrm>
          <a:prstGeom prst="wedgeEllipseCallout">
            <a:avLst>
              <a:gd name="adj1" fmla="val -16956"/>
              <a:gd name="adj2" fmla="val -37134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 je snadné jako facka.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3753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8007" y="1898187"/>
            <a:ext cx="28083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6.10=60</a:t>
            </a:r>
            <a:endParaRPr lang="cs-CZ" sz="4000" dirty="0"/>
          </a:p>
          <a:p>
            <a:r>
              <a:rPr lang="cs-CZ" sz="4000" dirty="0" smtClean="0"/>
              <a:t>3.10=30</a:t>
            </a:r>
            <a:endParaRPr lang="cs-CZ" sz="4000" dirty="0"/>
          </a:p>
          <a:p>
            <a:r>
              <a:rPr lang="cs-CZ" sz="4000" dirty="0" smtClean="0"/>
              <a:t>5.10=50</a:t>
            </a:r>
            <a:endParaRPr lang="cs-CZ" sz="4000" dirty="0"/>
          </a:p>
          <a:p>
            <a:r>
              <a:rPr lang="cs-CZ" sz="4000" dirty="0" smtClean="0"/>
              <a:t>4.10=40</a:t>
            </a:r>
            <a:endParaRPr lang="cs-CZ" sz="4000" dirty="0"/>
          </a:p>
          <a:p>
            <a:r>
              <a:rPr lang="cs-CZ" sz="4000" dirty="0" smtClean="0"/>
              <a:t>7</a:t>
            </a:r>
            <a:r>
              <a:rPr lang="cs-CZ" sz="4000" dirty="0" smtClean="0"/>
              <a:t>.10=70</a:t>
            </a:r>
            <a:endParaRPr lang="cs-CZ" sz="4000" dirty="0"/>
          </a:p>
          <a:p>
            <a:r>
              <a:rPr lang="cs-CZ" sz="4000" dirty="0" smtClean="0"/>
              <a:t>8.10=80</a:t>
            </a:r>
            <a:endParaRPr lang="cs-CZ" sz="4000" dirty="0"/>
          </a:p>
        </p:txBody>
      </p:sp>
      <p:sp>
        <p:nvSpPr>
          <p:cNvPr id="3" name="Výbuch 1 2"/>
          <p:cNvSpPr/>
          <p:nvPr/>
        </p:nvSpPr>
        <p:spPr>
          <a:xfrm>
            <a:off x="1751541" y="1772897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buch 1 3"/>
          <p:cNvSpPr/>
          <p:nvPr/>
        </p:nvSpPr>
        <p:spPr>
          <a:xfrm>
            <a:off x="1751541" y="2419413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buch 1 4"/>
          <p:cNvSpPr/>
          <p:nvPr/>
        </p:nvSpPr>
        <p:spPr>
          <a:xfrm>
            <a:off x="1751541" y="3029559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1 5"/>
          <p:cNvSpPr/>
          <p:nvPr/>
        </p:nvSpPr>
        <p:spPr>
          <a:xfrm>
            <a:off x="1751541" y="3595517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1 6"/>
          <p:cNvSpPr/>
          <p:nvPr/>
        </p:nvSpPr>
        <p:spPr>
          <a:xfrm>
            <a:off x="1779000" y="4207606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914354" y="1854447"/>
            <a:ext cx="32056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</a:t>
            </a:r>
            <a:r>
              <a:rPr lang="cs-CZ" sz="4000" dirty="0" smtClean="0"/>
              <a:t>.9=90</a:t>
            </a:r>
            <a:endParaRPr lang="cs-CZ" sz="4000" dirty="0"/>
          </a:p>
          <a:p>
            <a:r>
              <a:rPr lang="cs-CZ" sz="4000" dirty="0" smtClean="0"/>
              <a:t>10</a:t>
            </a:r>
            <a:r>
              <a:rPr lang="cs-CZ" sz="4000" dirty="0" smtClean="0"/>
              <a:t>.7=70</a:t>
            </a:r>
          </a:p>
          <a:p>
            <a:r>
              <a:rPr lang="cs-CZ" sz="4000" dirty="0" smtClean="0"/>
              <a:t>10.8=80</a:t>
            </a:r>
            <a:endParaRPr lang="cs-CZ" sz="4000" dirty="0"/>
          </a:p>
          <a:p>
            <a:r>
              <a:rPr lang="cs-CZ" sz="4000" dirty="0" smtClean="0"/>
              <a:t>10</a:t>
            </a:r>
            <a:r>
              <a:rPr lang="cs-CZ" sz="4000" dirty="0" smtClean="0"/>
              <a:t>.2=20</a:t>
            </a:r>
            <a:endParaRPr lang="cs-CZ" sz="4000" dirty="0"/>
          </a:p>
          <a:p>
            <a:r>
              <a:rPr lang="cs-CZ" sz="4000" dirty="0" smtClean="0"/>
              <a:t>10</a:t>
            </a:r>
            <a:r>
              <a:rPr lang="cs-CZ" sz="4000" dirty="0" smtClean="0"/>
              <a:t>.1=10</a:t>
            </a:r>
            <a:endParaRPr lang="cs-CZ" sz="4000" dirty="0" smtClean="0"/>
          </a:p>
          <a:p>
            <a:r>
              <a:rPr lang="cs-CZ" sz="4000" dirty="0" smtClean="0"/>
              <a:t>10</a:t>
            </a:r>
            <a:r>
              <a:rPr lang="cs-CZ" sz="4000" dirty="0" smtClean="0"/>
              <a:t>.10=100</a:t>
            </a:r>
            <a:endParaRPr lang="cs-CZ" sz="4000" dirty="0"/>
          </a:p>
        </p:txBody>
      </p:sp>
      <p:sp>
        <p:nvSpPr>
          <p:cNvPr id="11" name="Výbuch 1 10"/>
          <p:cNvSpPr/>
          <p:nvPr/>
        </p:nvSpPr>
        <p:spPr>
          <a:xfrm>
            <a:off x="6517200" y="1898187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1 11"/>
          <p:cNvSpPr/>
          <p:nvPr/>
        </p:nvSpPr>
        <p:spPr>
          <a:xfrm>
            <a:off x="6416080" y="2544819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1 12"/>
          <p:cNvSpPr/>
          <p:nvPr/>
        </p:nvSpPr>
        <p:spPr>
          <a:xfrm>
            <a:off x="6402163" y="3098135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buch 1 13"/>
          <p:cNvSpPr/>
          <p:nvPr/>
        </p:nvSpPr>
        <p:spPr>
          <a:xfrm>
            <a:off x="6534886" y="3791013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buch 1 14"/>
          <p:cNvSpPr/>
          <p:nvPr/>
        </p:nvSpPr>
        <p:spPr>
          <a:xfrm>
            <a:off x="6534886" y="4380595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buch 1 15"/>
          <p:cNvSpPr/>
          <p:nvPr/>
        </p:nvSpPr>
        <p:spPr>
          <a:xfrm>
            <a:off x="6974400" y="5013176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buch 1 16"/>
          <p:cNvSpPr/>
          <p:nvPr/>
        </p:nvSpPr>
        <p:spPr>
          <a:xfrm>
            <a:off x="1779000" y="4837795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567"/>
          <a:stretch/>
        </p:blipFill>
        <p:spPr bwMode="auto">
          <a:xfrm>
            <a:off x="3131840" y="949203"/>
            <a:ext cx="1453743" cy="3715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63991" y="620179"/>
            <a:ext cx="2952328" cy="1007950"/>
          </a:xfrm>
          <a:prstGeom prst="wedgeEllipseCallout">
            <a:avLst>
              <a:gd name="adj1" fmla="val 60990"/>
              <a:gd name="adj2" fmla="val 548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Zkuste se mnou počítat příklady.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5678971" y="620179"/>
            <a:ext cx="2207096" cy="1152718"/>
          </a:xfrm>
          <a:prstGeom prst="wedgeEllipseCallout">
            <a:avLst>
              <a:gd name="adj1" fmla="val -98825"/>
              <a:gd name="adj2" fmla="val 4076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 je snadné, že</a:t>
            </a:r>
            <a:r>
              <a:rPr lang="cs-CZ" dirty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0187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02 0.08032 L 0.02899 0.1794 L 0.0441 0.08032 L 0.06007 0.1794 L 0.07604 0.08032 L 0.09097 0.1794 L 0.10695 0.08032 L 0.12205 0.1794 L 0.13802 0.08032 L 0.15399 0.1794 L 0.1691 0.08032 L 0.18507 0.1794 L 0.2 0.08032 L 0.21597 0.1794 L 0.23195 0.08032 L 0.24705 0.1794 L 0.26302 0.08032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 -0.14005 L 0.01528 -0.04097 L 0.03038 -0.14005 L 0.04635 -0.04097 L 0.06233 -0.14005 L 0.07726 -0.04097 L 0.09323 -0.14005 L 0.10833 -0.04097 L 0.1243 -0.14005 L 0.14028 -0.04097 L 0.15538 -0.14005 L 0.17135 -0.04097 L 0.18628 -0.14005 L 0.20226 -0.04097 L 0.21823 -0.14005 L 0.23333 -0.04097 L 0.2493 -0.14005 " pathEditMode="relative" rAng="0" ptsTypes="FFFFFFFFFFFFFFFFF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105753"/>
            <a:ext cx="21602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6.9=54</a:t>
            </a:r>
            <a:endParaRPr lang="cs-CZ" sz="4000" dirty="0"/>
          </a:p>
          <a:p>
            <a:r>
              <a:rPr lang="cs-CZ" sz="4000" dirty="0" smtClean="0"/>
              <a:t>3.9=27</a:t>
            </a:r>
            <a:endParaRPr lang="cs-CZ" sz="4000" dirty="0"/>
          </a:p>
          <a:p>
            <a:r>
              <a:rPr lang="cs-CZ" sz="4000" dirty="0" smtClean="0"/>
              <a:t>5.9=45</a:t>
            </a:r>
            <a:endParaRPr lang="cs-CZ" sz="4000" dirty="0"/>
          </a:p>
          <a:p>
            <a:r>
              <a:rPr lang="cs-CZ" sz="4000" dirty="0" smtClean="0"/>
              <a:t>4.9=36</a:t>
            </a:r>
            <a:endParaRPr lang="cs-CZ" sz="4000" dirty="0"/>
          </a:p>
          <a:p>
            <a:r>
              <a:rPr lang="cs-CZ" sz="4000" dirty="0" smtClean="0"/>
              <a:t>1</a:t>
            </a:r>
            <a:r>
              <a:rPr lang="cs-CZ" sz="4000" dirty="0" smtClean="0"/>
              <a:t>.9=9</a:t>
            </a:r>
            <a:endParaRPr lang="cs-CZ" sz="4000" dirty="0"/>
          </a:p>
          <a:p>
            <a:r>
              <a:rPr lang="cs-CZ" sz="4000" dirty="0" smtClean="0"/>
              <a:t>8.9=72</a:t>
            </a:r>
            <a:endParaRPr lang="cs-CZ" sz="4000" dirty="0"/>
          </a:p>
        </p:txBody>
      </p:sp>
      <p:sp>
        <p:nvSpPr>
          <p:cNvPr id="3" name="Výbuch 1 2"/>
          <p:cNvSpPr/>
          <p:nvPr/>
        </p:nvSpPr>
        <p:spPr>
          <a:xfrm>
            <a:off x="1394546" y="2067845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buch 1 3"/>
          <p:cNvSpPr/>
          <p:nvPr/>
        </p:nvSpPr>
        <p:spPr>
          <a:xfrm>
            <a:off x="1394546" y="2647660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buch 1 4"/>
          <p:cNvSpPr/>
          <p:nvPr/>
        </p:nvSpPr>
        <p:spPr>
          <a:xfrm>
            <a:off x="1394546" y="3275555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1 5"/>
          <p:cNvSpPr/>
          <p:nvPr/>
        </p:nvSpPr>
        <p:spPr>
          <a:xfrm>
            <a:off x="1497360" y="3915724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1 6"/>
          <p:cNvSpPr/>
          <p:nvPr/>
        </p:nvSpPr>
        <p:spPr>
          <a:xfrm>
            <a:off x="1394546" y="4460085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173216" y="2067845"/>
            <a:ext cx="21602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2.9=18</a:t>
            </a:r>
            <a:endParaRPr lang="cs-CZ" sz="4000" dirty="0"/>
          </a:p>
          <a:p>
            <a:r>
              <a:rPr lang="cs-CZ" sz="4000" dirty="0" smtClean="0"/>
              <a:t>6.9=547.9=63</a:t>
            </a:r>
            <a:endParaRPr lang="cs-CZ" sz="4000" dirty="0"/>
          </a:p>
          <a:p>
            <a:r>
              <a:rPr lang="cs-CZ" sz="4000" dirty="0" smtClean="0"/>
              <a:t>9</a:t>
            </a:r>
            <a:r>
              <a:rPr lang="cs-CZ" sz="4000" dirty="0" smtClean="0"/>
              <a:t>.7=63</a:t>
            </a:r>
            <a:endParaRPr lang="cs-CZ" sz="4000" dirty="0"/>
          </a:p>
          <a:p>
            <a:r>
              <a:rPr lang="cs-CZ" sz="4000" dirty="0" smtClean="0"/>
              <a:t>9</a:t>
            </a:r>
            <a:r>
              <a:rPr lang="cs-CZ" sz="4000" dirty="0" smtClean="0"/>
              <a:t>.9=81</a:t>
            </a:r>
            <a:endParaRPr lang="cs-CZ" sz="4000" dirty="0" smtClean="0"/>
          </a:p>
          <a:p>
            <a:r>
              <a:rPr lang="cs-CZ" sz="4000" dirty="0" smtClean="0"/>
              <a:t>9.0=0</a:t>
            </a:r>
            <a:endParaRPr lang="cs-CZ" sz="4000" dirty="0"/>
          </a:p>
        </p:txBody>
      </p:sp>
      <p:sp>
        <p:nvSpPr>
          <p:cNvPr id="11" name="Výbuch 1 10"/>
          <p:cNvSpPr/>
          <p:nvPr/>
        </p:nvSpPr>
        <p:spPr>
          <a:xfrm>
            <a:off x="6442343" y="2021703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1 11"/>
          <p:cNvSpPr/>
          <p:nvPr/>
        </p:nvSpPr>
        <p:spPr>
          <a:xfrm>
            <a:off x="6419056" y="2626979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1 12"/>
          <p:cNvSpPr/>
          <p:nvPr/>
        </p:nvSpPr>
        <p:spPr>
          <a:xfrm>
            <a:off x="6419056" y="3125424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buch 1 13"/>
          <p:cNvSpPr/>
          <p:nvPr/>
        </p:nvSpPr>
        <p:spPr>
          <a:xfrm>
            <a:off x="6419056" y="3806634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buch 1 14"/>
          <p:cNvSpPr/>
          <p:nvPr/>
        </p:nvSpPr>
        <p:spPr>
          <a:xfrm>
            <a:off x="6419056" y="4445254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buch 1 15"/>
          <p:cNvSpPr/>
          <p:nvPr/>
        </p:nvSpPr>
        <p:spPr>
          <a:xfrm>
            <a:off x="6442343" y="5053570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buch 1 16"/>
          <p:cNvSpPr/>
          <p:nvPr/>
        </p:nvSpPr>
        <p:spPr>
          <a:xfrm>
            <a:off x="1448744" y="5085740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2" descr="C:\Users\Jitka\AppData\Local\Microsoft\Windows\Temporary Internet Files\Content.IE5\FD39TVCH\MC90043863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136" r="18091"/>
          <a:stretch/>
        </p:blipFill>
        <p:spPr bwMode="auto">
          <a:xfrm>
            <a:off x="3131840" y="685547"/>
            <a:ext cx="1733266" cy="350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0" y="620179"/>
            <a:ext cx="2952328" cy="1007950"/>
          </a:xfrm>
          <a:prstGeom prst="wedgeEllipseCallout">
            <a:avLst>
              <a:gd name="adj1" fmla="val 63301"/>
              <a:gd name="adj2" fmla="val 656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Násobilka devíti je trošku těžší!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6433766" y="620179"/>
            <a:ext cx="2207096" cy="1152718"/>
          </a:xfrm>
          <a:prstGeom prst="wedgeEllipseCallout">
            <a:avLst>
              <a:gd name="adj1" fmla="val -153241"/>
              <a:gd name="adj2" fmla="val 478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Ale pro vás je to hračka.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3266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02 0.08032 L 0.02899 0.1794 L 0.0441 0.08032 L 0.06007 0.1794 L 0.07604 0.08032 L 0.09097 0.1794 L 0.10695 0.08032 L 0.12205 0.1794 L 0.13802 0.08032 L 0.15399 0.1794 L 0.1691 0.08032 L 0.18507 0.1794 L 0.2 0.08032 L 0.21597 0.1794 L 0.23195 0.08032 L 0.24705 0.1794 L 0.26302 0.08032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 -0.14005 L 0.01528 -0.04097 L 0.03038 -0.14005 L 0.04635 -0.04097 L 0.06233 -0.14005 L 0.07726 -0.04097 L 0.09323 -0.14005 L 0.10833 -0.04097 L 0.1243 -0.14005 L 0.14028 -0.04097 L 0.15538 -0.14005 L 0.17135 -0.04097 L 0.18628 -0.14005 L 0.20226 -0.04097 L 0.21823 -0.14005 L 0.23333 -0.04097 L 0.2493 -0.14005 " pathEditMode="relative" rAng="0" ptsTypes="FFFFFFFFFFFFFFFFF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81833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105753"/>
            <a:ext cx="21602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6.6=36</a:t>
            </a:r>
            <a:endParaRPr lang="cs-CZ" sz="4000" dirty="0"/>
          </a:p>
          <a:p>
            <a:r>
              <a:rPr lang="cs-CZ" sz="4000" dirty="0" smtClean="0"/>
              <a:t>3.7=21</a:t>
            </a:r>
            <a:endParaRPr lang="cs-CZ" sz="4000" dirty="0"/>
          </a:p>
          <a:p>
            <a:r>
              <a:rPr lang="cs-CZ" sz="4000" dirty="0" smtClean="0"/>
              <a:t>5.7=35</a:t>
            </a:r>
            <a:endParaRPr lang="cs-CZ" sz="4000" dirty="0"/>
          </a:p>
          <a:p>
            <a:r>
              <a:rPr lang="cs-CZ" sz="4000" dirty="0" smtClean="0"/>
              <a:t>4.9=36</a:t>
            </a:r>
            <a:endParaRPr lang="cs-CZ" sz="4000" dirty="0"/>
          </a:p>
          <a:p>
            <a:r>
              <a:rPr lang="cs-CZ" sz="4000" dirty="0" smtClean="0"/>
              <a:t>4.8=32</a:t>
            </a:r>
            <a:endParaRPr lang="cs-CZ" sz="4000" dirty="0"/>
          </a:p>
          <a:p>
            <a:r>
              <a:rPr lang="cs-CZ" sz="4000" dirty="0" smtClean="0"/>
              <a:t>8.6=48</a:t>
            </a:r>
            <a:endParaRPr lang="cs-CZ" sz="4000" dirty="0"/>
          </a:p>
        </p:txBody>
      </p:sp>
      <p:sp>
        <p:nvSpPr>
          <p:cNvPr id="3" name="Výbuch 1 2"/>
          <p:cNvSpPr/>
          <p:nvPr/>
        </p:nvSpPr>
        <p:spPr>
          <a:xfrm>
            <a:off x="1476164" y="1984122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buch 1 3"/>
          <p:cNvSpPr/>
          <p:nvPr/>
        </p:nvSpPr>
        <p:spPr>
          <a:xfrm>
            <a:off x="1497360" y="2561834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buch 1 4"/>
          <p:cNvSpPr/>
          <p:nvPr/>
        </p:nvSpPr>
        <p:spPr>
          <a:xfrm>
            <a:off x="1507871" y="3293206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1 5"/>
          <p:cNvSpPr/>
          <p:nvPr/>
        </p:nvSpPr>
        <p:spPr>
          <a:xfrm>
            <a:off x="1580728" y="3766446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1 6"/>
          <p:cNvSpPr/>
          <p:nvPr/>
        </p:nvSpPr>
        <p:spPr>
          <a:xfrm>
            <a:off x="1515419" y="4451562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ný popisek 7"/>
          <p:cNvSpPr/>
          <p:nvPr/>
        </p:nvSpPr>
        <p:spPr>
          <a:xfrm>
            <a:off x="0" y="620179"/>
            <a:ext cx="2952328" cy="1007950"/>
          </a:xfrm>
          <a:prstGeom prst="wedgeEllipseCallout">
            <a:avLst>
              <a:gd name="adj1" fmla="val 71622"/>
              <a:gd name="adj2" fmla="val -263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Už umíte násobky, umíte i  </a:t>
            </a:r>
          </a:p>
          <a:p>
            <a:pPr algn="ctr"/>
            <a:r>
              <a:rPr lang="cs-CZ" dirty="0"/>
              <a:t>p</a:t>
            </a:r>
            <a:r>
              <a:rPr lang="cs-CZ" dirty="0" smtClean="0"/>
              <a:t>očítat</a:t>
            </a:r>
            <a:r>
              <a:rPr lang="cs-CZ" dirty="0"/>
              <a:t>?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6433766" y="620179"/>
            <a:ext cx="2207096" cy="1152718"/>
          </a:xfrm>
          <a:prstGeom prst="wedgeEllipseCallout">
            <a:avLst>
              <a:gd name="adj1" fmla="val -111192"/>
              <a:gd name="adj2" fmla="val -314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Uvidíme!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73216" y="2067845"/>
            <a:ext cx="21602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2.9=18</a:t>
            </a:r>
            <a:endParaRPr lang="cs-CZ" sz="4000" dirty="0"/>
          </a:p>
          <a:p>
            <a:r>
              <a:rPr lang="cs-CZ" sz="4000" dirty="0" smtClean="0"/>
              <a:t>6.7=427.8=56</a:t>
            </a:r>
            <a:endParaRPr lang="cs-CZ" sz="4000" dirty="0"/>
          </a:p>
          <a:p>
            <a:r>
              <a:rPr lang="cs-CZ" sz="4000" dirty="0" smtClean="0"/>
              <a:t>7.7=49</a:t>
            </a:r>
            <a:endParaRPr lang="cs-CZ" sz="4000" dirty="0"/>
          </a:p>
          <a:p>
            <a:r>
              <a:rPr lang="cs-CZ" sz="4000" dirty="0" smtClean="0"/>
              <a:t>8.9=72</a:t>
            </a:r>
          </a:p>
          <a:p>
            <a:r>
              <a:rPr lang="cs-CZ" sz="4000" dirty="0" smtClean="0"/>
              <a:t>9.3=27</a:t>
            </a:r>
            <a:endParaRPr lang="cs-CZ" sz="4000" dirty="0"/>
          </a:p>
        </p:txBody>
      </p:sp>
      <p:sp>
        <p:nvSpPr>
          <p:cNvPr id="11" name="Výbuch 1 10"/>
          <p:cNvSpPr/>
          <p:nvPr/>
        </p:nvSpPr>
        <p:spPr>
          <a:xfrm>
            <a:off x="6655532" y="1996143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1 11"/>
          <p:cNvSpPr/>
          <p:nvPr/>
        </p:nvSpPr>
        <p:spPr>
          <a:xfrm>
            <a:off x="6449662" y="2589071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1 12"/>
          <p:cNvSpPr/>
          <p:nvPr/>
        </p:nvSpPr>
        <p:spPr>
          <a:xfrm>
            <a:off x="6419056" y="3084179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buch 1 13"/>
          <p:cNvSpPr/>
          <p:nvPr/>
        </p:nvSpPr>
        <p:spPr>
          <a:xfrm>
            <a:off x="6525467" y="3750406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buch 1 14"/>
          <p:cNvSpPr/>
          <p:nvPr/>
        </p:nvSpPr>
        <p:spPr>
          <a:xfrm>
            <a:off x="6433766" y="4451562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buch 1 15"/>
          <p:cNvSpPr/>
          <p:nvPr/>
        </p:nvSpPr>
        <p:spPr>
          <a:xfrm>
            <a:off x="6419056" y="5007179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buch 1 16"/>
          <p:cNvSpPr/>
          <p:nvPr/>
        </p:nvSpPr>
        <p:spPr>
          <a:xfrm>
            <a:off x="1515419" y="4977005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2" descr="C:\Users\Jitka\AppData\Local\Microsoft\Windows\Temporary Internet Files\Content.IE5\2K826QV6\MC900436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7168" y="399946"/>
            <a:ext cx="179254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3868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02 0.08032 L 0.02899 0.1794 L 0.0441 0.08032 L 0.06007 0.1794 L 0.07604 0.08032 L 0.09097 0.1794 L 0.10695 0.08032 L 0.12205 0.1794 L 0.13802 0.08032 L 0.15399 0.1794 L 0.1691 0.08032 L 0.18507 0.1794 L 0.2 0.08032 L 0.21597 0.1794 L 0.23195 0.08032 L 0.24705 0.1794 L 0.26302 0.08032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 -0.14005 L 0.01528 -0.04097 L 0.03038 -0.14005 L 0.04635 -0.04097 L 0.06233 -0.14005 L 0.07726 -0.04097 L 0.09323 -0.14005 L 0.10833 -0.04097 L 0.1243 -0.14005 L 0.14028 -0.04097 L 0.15538 -0.14005 L 0.17135 -0.04097 L 0.18628 -0.14005 L 0.20226 -0.04097 L 0.21823 -0.14005 L 0.23333 -0.04097 L 0.2493 -0.14005 " pathEditMode="relative" rAng="0" ptsTypes="FFFFFFFFFFFFFFFFF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2K826QV6\MC900436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9515" y="1192501"/>
            <a:ext cx="5688632" cy="502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1429515" y="160211"/>
            <a:ext cx="1368152" cy="1080120"/>
          </a:xfrm>
          <a:prstGeom prst="wedgeEllipseCallout">
            <a:avLst>
              <a:gd name="adj1" fmla="val 65507"/>
              <a:gd name="adj2" fmla="val 1036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Super! 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4887845" y="304228"/>
            <a:ext cx="2808312" cy="792087"/>
          </a:xfrm>
          <a:prstGeom prst="wedgeEllipseCallout">
            <a:avLst>
              <a:gd name="adj1" fmla="val -24500"/>
              <a:gd name="adj2" fmla="val 1882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Jste jedničky!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487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itka\AppData\Local\Microsoft\Windows\Temporary Internet Files\Content.IE5\FD39TVCH\MP9004440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361" y="1052736"/>
            <a:ext cx="6490675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Jitka\AppData\Local\Microsoft\Windows\Temporary Internet Files\Content.IE5\2K826QV6\MC90043615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37" y="476672"/>
            <a:ext cx="3335935" cy="2948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398335" y="3789040"/>
            <a:ext cx="3885633" cy="2728654"/>
          </a:xfrm>
          <a:prstGeom prst="wedgeEllipseCallout">
            <a:avLst>
              <a:gd name="adj1" fmla="val -8030"/>
              <a:gd name="adj2" fmla="val -1421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Blíží se prázdniny a my potřebujeme umět všechno dobře spočítat 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449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Jitka\AppData\Local\Microsoft\Windows\Temporary Internet Files\Content.IE5\2K826QV6\MC9004361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770" y="1052736"/>
            <a:ext cx="2684102" cy="2372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995936" y="2996952"/>
            <a:ext cx="4248472" cy="3096344"/>
          </a:xfrm>
          <a:prstGeom prst="wedgeEllipseCallout">
            <a:avLst>
              <a:gd name="adj1" fmla="val -62273"/>
              <a:gd name="adj2" fmla="val -547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 tolika zmrzlin by nás parádně bolelo břicho 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3329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2K826QV6\MC900436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724" y="192800"/>
            <a:ext cx="2195228" cy="194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707904" y="980728"/>
            <a:ext cx="2088232" cy="1152128"/>
          </a:xfrm>
          <a:prstGeom prst="wedgeEllipseCallout">
            <a:avLst>
              <a:gd name="adj1" fmla="val -99572"/>
              <a:gd name="adj2" fmla="val -486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 stačilo.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563472" y="3068960"/>
            <a:ext cx="2352344" cy="1645791"/>
          </a:xfrm>
          <a:prstGeom prst="wedgeEllipseCallout">
            <a:avLst>
              <a:gd name="adj1" fmla="val 25582"/>
              <a:gd name="adj2" fmla="val -1683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Jablka už ne!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155901"/>
            <a:ext cx="3085909" cy="3085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555776" y="4557734"/>
            <a:ext cx="2820396" cy="1368152"/>
          </a:xfrm>
          <a:prstGeom prst="wedgeEllipseCallout">
            <a:avLst>
              <a:gd name="adj1" fmla="val -34421"/>
              <a:gd name="adj2" fmla="val -2850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Raději vyjmenujeme násobky.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7535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1580" y="214797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5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059832" y="2276872"/>
            <a:ext cx="1122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45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3107870"/>
            <a:ext cx="11881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30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13820" y="4077072"/>
            <a:ext cx="11462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10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443711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50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4908069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35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9104" y="2002888"/>
            <a:ext cx="12250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20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68044" y="5157192"/>
            <a:ext cx="11161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40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03648" y="35103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15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3" y="2563475"/>
            <a:ext cx="10646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2</a:t>
            </a:r>
            <a:r>
              <a:rPr lang="cs-CZ" sz="4800" dirty="0" smtClean="0"/>
              <a:t>5</a:t>
            </a:r>
            <a:endParaRPr lang="cs-CZ" sz="4800" dirty="0"/>
          </a:p>
        </p:txBody>
      </p:sp>
      <p:sp>
        <p:nvSpPr>
          <p:cNvPr id="13" name="Oválný popisek 12"/>
          <p:cNvSpPr/>
          <p:nvPr/>
        </p:nvSpPr>
        <p:spPr>
          <a:xfrm>
            <a:off x="971600" y="335876"/>
            <a:ext cx="2358717" cy="1598224"/>
          </a:xfrm>
          <a:prstGeom prst="wedgeEllipseCallout">
            <a:avLst>
              <a:gd name="adj1" fmla="val 78754"/>
              <a:gd name="adj2" fmla="val 91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Násobky </a:t>
            </a:r>
            <a:r>
              <a:rPr lang="cs-CZ" dirty="0"/>
              <a:t>5</a:t>
            </a:r>
            <a:r>
              <a:rPr lang="cs-CZ" dirty="0" smtClean="0"/>
              <a:t> spojte  provázkem.</a:t>
            </a:r>
            <a:endParaRPr lang="cs-CZ" dirty="0"/>
          </a:p>
        </p:txBody>
      </p:sp>
      <p:pic>
        <p:nvPicPr>
          <p:cNvPr id="14" name="Picture 2" descr="C:\Users\Jitka\AppData\Local\Microsoft\Windows\Temporary Internet Files\Content.IE5\2K826QV6\MC900436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3111" y="328819"/>
            <a:ext cx="2031057" cy="179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2629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buch 1 2"/>
          <p:cNvSpPr/>
          <p:nvPr/>
        </p:nvSpPr>
        <p:spPr>
          <a:xfrm>
            <a:off x="1979712" y="1636781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buch 1 4"/>
          <p:cNvSpPr/>
          <p:nvPr/>
        </p:nvSpPr>
        <p:spPr>
          <a:xfrm>
            <a:off x="2127682" y="2586608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1 5"/>
          <p:cNvSpPr/>
          <p:nvPr/>
        </p:nvSpPr>
        <p:spPr>
          <a:xfrm>
            <a:off x="2202306" y="4978684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1 6"/>
          <p:cNvSpPr/>
          <p:nvPr/>
        </p:nvSpPr>
        <p:spPr>
          <a:xfrm>
            <a:off x="4751439" y="2438073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1 8"/>
          <p:cNvSpPr/>
          <p:nvPr/>
        </p:nvSpPr>
        <p:spPr>
          <a:xfrm>
            <a:off x="4751439" y="3223338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201600" y="1801594"/>
            <a:ext cx="85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8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84168" y="6024895"/>
            <a:ext cx="7943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50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37038" y="5114691"/>
            <a:ext cx="822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24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02306" y="5961491"/>
            <a:ext cx="8575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30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37039" y="3501008"/>
            <a:ext cx="822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20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23538" y="4302550"/>
            <a:ext cx="8362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24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89875" y="5211903"/>
            <a:ext cx="8519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4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84168" y="4175661"/>
            <a:ext cx="9066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45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42764" y="2669071"/>
            <a:ext cx="8990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32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66319" y="3352474"/>
            <a:ext cx="8754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40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935723" y="1801594"/>
            <a:ext cx="8646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35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02306" y="2693293"/>
            <a:ext cx="8575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16</a:t>
            </a:r>
            <a:endParaRPr lang="cs-CZ" sz="3200" dirty="0"/>
          </a:p>
        </p:txBody>
      </p:sp>
      <p:pic>
        <p:nvPicPr>
          <p:cNvPr id="28" name="Picture 2" descr="C:\Users\Jitka\AppData\Local\Microsoft\Windows\Temporary Internet Files\Content.IE5\2K826QV6\MC900436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309" y="346717"/>
            <a:ext cx="1650200" cy="145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buch 1 3"/>
          <p:cNvSpPr/>
          <p:nvPr/>
        </p:nvSpPr>
        <p:spPr>
          <a:xfrm>
            <a:off x="2127682" y="3336195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ýbuch 1 1"/>
          <p:cNvSpPr/>
          <p:nvPr/>
        </p:nvSpPr>
        <p:spPr>
          <a:xfrm>
            <a:off x="2237039" y="4175661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1 9"/>
          <p:cNvSpPr/>
          <p:nvPr/>
        </p:nvSpPr>
        <p:spPr>
          <a:xfrm>
            <a:off x="1002703" y="5795047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buch 1 7"/>
          <p:cNvSpPr/>
          <p:nvPr/>
        </p:nvSpPr>
        <p:spPr>
          <a:xfrm>
            <a:off x="4707762" y="1523673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buch 1 10"/>
          <p:cNvSpPr/>
          <p:nvPr/>
        </p:nvSpPr>
        <p:spPr>
          <a:xfrm>
            <a:off x="4748581" y="4032746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1 11"/>
          <p:cNvSpPr/>
          <p:nvPr/>
        </p:nvSpPr>
        <p:spPr>
          <a:xfrm>
            <a:off x="4748581" y="4789308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1 12"/>
          <p:cNvSpPr/>
          <p:nvPr/>
        </p:nvSpPr>
        <p:spPr>
          <a:xfrm>
            <a:off x="4751439" y="5795047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/>
          </a:p>
        </p:txBody>
      </p:sp>
      <p:sp>
        <p:nvSpPr>
          <p:cNvPr id="29" name="Oválný popisek 28"/>
          <p:cNvSpPr/>
          <p:nvPr/>
        </p:nvSpPr>
        <p:spPr>
          <a:xfrm>
            <a:off x="1547664" y="346717"/>
            <a:ext cx="3200917" cy="1454877"/>
          </a:xfrm>
          <a:prstGeom prst="wedgeEllipseCallout">
            <a:avLst>
              <a:gd name="adj1" fmla="val 115207"/>
              <a:gd name="adj2" fmla="val -70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Čísla, která nejsou násobky </a:t>
            </a:r>
            <a:r>
              <a:rPr lang="cs-CZ" dirty="0" smtClean="0"/>
              <a:t>8 </a:t>
            </a:r>
            <a:r>
              <a:rPr lang="cs-CZ" dirty="0" smtClean="0"/>
              <a:t>zakryj hvězdičkou.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859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712794"/>
            <a:ext cx="828092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1.1=</a:t>
            </a:r>
          </a:p>
          <a:p>
            <a:endParaRPr lang="cs-CZ" sz="3200" dirty="0" smtClean="0"/>
          </a:p>
          <a:p>
            <a:r>
              <a:rPr lang="cs-CZ" sz="3200" dirty="0" smtClean="0"/>
              <a:t>2.2=2+2=</a:t>
            </a:r>
          </a:p>
          <a:p>
            <a:endParaRPr lang="cs-CZ" sz="3200" dirty="0" smtClean="0"/>
          </a:p>
          <a:p>
            <a:r>
              <a:rPr lang="cs-CZ" sz="3200" dirty="0" smtClean="0"/>
              <a:t>3.3=3+3+3=</a:t>
            </a:r>
          </a:p>
          <a:p>
            <a:endParaRPr lang="cs-CZ" sz="3200" dirty="0" smtClean="0"/>
          </a:p>
          <a:p>
            <a:r>
              <a:rPr lang="cs-CZ" sz="3200" dirty="0" smtClean="0"/>
              <a:t>4.4=4+4+4+4=</a:t>
            </a:r>
          </a:p>
          <a:p>
            <a:endParaRPr lang="cs-CZ" sz="3200" dirty="0" smtClean="0"/>
          </a:p>
          <a:p>
            <a:r>
              <a:rPr lang="cs-CZ" sz="3200" dirty="0" smtClean="0"/>
              <a:t>5.5=5+5+5+5+5=</a:t>
            </a:r>
          </a:p>
          <a:p>
            <a:endParaRPr lang="cs-CZ" sz="3200" dirty="0" smtClean="0"/>
          </a:p>
        </p:txBody>
      </p:sp>
      <p:pic>
        <p:nvPicPr>
          <p:cNvPr id="4" name="Picture 2" descr="C:\Users\Jitka\AppData\Local\Microsoft\Windows\Temporary Internet Files\Content.IE5\2K826QV6\MC900436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92696"/>
            <a:ext cx="3543435" cy="313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1422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105753"/>
            <a:ext cx="21602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1.4=4</a:t>
            </a:r>
            <a:endParaRPr lang="cs-CZ" sz="4000" dirty="0"/>
          </a:p>
          <a:p>
            <a:r>
              <a:rPr lang="cs-CZ" sz="4000" dirty="0" smtClean="0"/>
              <a:t>3.2=6</a:t>
            </a:r>
            <a:endParaRPr lang="cs-CZ" sz="4000" dirty="0"/>
          </a:p>
          <a:p>
            <a:r>
              <a:rPr lang="cs-CZ" sz="4000" dirty="0" smtClean="0"/>
              <a:t>5.3=15</a:t>
            </a:r>
            <a:endParaRPr lang="cs-CZ" sz="4000" dirty="0"/>
          </a:p>
          <a:p>
            <a:r>
              <a:rPr lang="cs-CZ" sz="4000" dirty="0" smtClean="0"/>
              <a:t>4.5=20</a:t>
            </a:r>
            <a:endParaRPr lang="cs-CZ" sz="4000" dirty="0"/>
          </a:p>
          <a:p>
            <a:r>
              <a:rPr lang="cs-CZ" sz="4000" dirty="0" smtClean="0"/>
              <a:t>4.3=12</a:t>
            </a:r>
            <a:endParaRPr lang="cs-CZ" sz="4000" dirty="0"/>
          </a:p>
          <a:p>
            <a:r>
              <a:rPr lang="cs-CZ" sz="4000" dirty="0" smtClean="0"/>
              <a:t>8.3=24</a:t>
            </a:r>
            <a:endParaRPr lang="cs-CZ" sz="4000" dirty="0"/>
          </a:p>
        </p:txBody>
      </p:sp>
      <p:sp>
        <p:nvSpPr>
          <p:cNvPr id="5" name="Výbuch 1 4"/>
          <p:cNvSpPr/>
          <p:nvPr/>
        </p:nvSpPr>
        <p:spPr>
          <a:xfrm>
            <a:off x="1445369" y="2008130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1 5"/>
          <p:cNvSpPr/>
          <p:nvPr/>
        </p:nvSpPr>
        <p:spPr>
          <a:xfrm>
            <a:off x="1331640" y="2611239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1 6"/>
          <p:cNvSpPr/>
          <p:nvPr/>
        </p:nvSpPr>
        <p:spPr>
          <a:xfrm>
            <a:off x="1401390" y="3271712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buch 1 7"/>
          <p:cNvSpPr/>
          <p:nvPr/>
        </p:nvSpPr>
        <p:spPr>
          <a:xfrm>
            <a:off x="1531841" y="3778855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1 8"/>
          <p:cNvSpPr/>
          <p:nvPr/>
        </p:nvSpPr>
        <p:spPr>
          <a:xfrm>
            <a:off x="1497360" y="4326361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ný popisek 16"/>
          <p:cNvSpPr/>
          <p:nvPr/>
        </p:nvSpPr>
        <p:spPr>
          <a:xfrm>
            <a:off x="0" y="620179"/>
            <a:ext cx="2952328" cy="1007950"/>
          </a:xfrm>
          <a:prstGeom prst="wedgeEllipseCallout">
            <a:avLst>
              <a:gd name="adj1" fmla="val 71622"/>
              <a:gd name="adj2" fmla="val -263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Tak co, umíte to  </a:t>
            </a:r>
          </a:p>
          <a:p>
            <a:pPr algn="ctr"/>
            <a:r>
              <a:rPr lang="cs-CZ" dirty="0" smtClean="0"/>
              <a:t>spočítat.</a:t>
            </a:r>
            <a:endParaRPr lang="cs-CZ" dirty="0"/>
          </a:p>
        </p:txBody>
      </p:sp>
      <p:sp>
        <p:nvSpPr>
          <p:cNvPr id="18" name="Oválný popisek 17"/>
          <p:cNvSpPr/>
          <p:nvPr/>
        </p:nvSpPr>
        <p:spPr>
          <a:xfrm>
            <a:off x="6433766" y="620179"/>
            <a:ext cx="2207096" cy="1152718"/>
          </a:xfrm>
          <a:prstGeom prst="wedgeEllipseCallout">
            <a:avLst>
              <a:gd name="adj1" fmla="val -111192"/>
              <a:gd name="adj2" fmla="val -314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 víš,</a:t>
            </a:r>
          </a:p>
          <a:p>
            <a:pPr algn="ctr"/>
            <a:r>
              <a:rPr lang="cs-CZ" dirty="0" smtClean="0"/>
              <a:t> že jo!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73216" y="2067845"/>
            <a:ext cx="21602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2.4=8</a:t>
            </a:r>
            <a:endParaRPr lang="cs-CZ" sz="4000" dirty="0"/>
          </a:p>
          <a:p>
            <a:r>
              <a:rPr lang="cs-CZ" sz="4000" dirty="0" smtClean="0"/>
              <a:t>6.2=127.3=21</a:t>
            </a:r>
            <a:endParaRPr lang="cs-CZ" sz="4000" dirty="0"/>
          </a:p>
          <a:p>
            <a:r>
              <a:rPr lang="cs-CZ" sz="4000" dirty="0" smtClean="0"/>
              <a:t>7.5=35</a:t>
            </a:r>
            <a:endParaRPr lang="cs-CZ" sz="4000" dirty="0"/>
          </a:p>
          <a:p>
            <a:r>
              <a:rPr lang="cs-CZ" sz="4000" dirty="0" smtClean="0"/>
              <a:t>8.4=32</a:t>
            </a:r>
          </a:p>
          <a:p>
            <a:r>
              <a:rPr lang="cs-CZ" sz="4000" dirty="0" smtClean="0"/>
              <a:t>9.1=9</a:t>
            </a:r>
            <a:endParaRPr lang="cs-CZ" sz="4000" dirty="0"/>
          </a:p>
        </p:txBody>
      </p:sp>
      <p:sp>
        <p:nvSpPr>
          <p:cNvPr id="22" name="Výbuch 1 21"/>
          <p:cNvSpPr/>
          <p:nvPr/>
        </p:nvSpPr>
        <p:spPr>
          <a:xfrm>
            <a:off x="6253336" y="1955935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buch 1 22"/>
          <p:cNvSpPr/>
          <p:nvPr/>
        </p:nvSpPr>
        <p:spPr>
          <a:xfrm>
            <a:off x="6419056" y="2534648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buch 1 23"/>
          <p:cNvSpPr/>
          <p:nvPr/>
        </p:nvSpPr>
        <p:spPr>
          <a:xfrm>
            <a:off x="6442484" y="3084179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buch 1 24"/>
          <p:cNvSpPr/>
          <p:nvPr/>
        </p:nvSpPr>
        <p:spPr>
          <a:xfrm>
            <a:off x="6419056" y="3750406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buch 1 27"/>
          <p:cNvSpPr/>
          <p:nvPr/>
        </p:nvSpPr>
        <p:spPr>
          <a:xfrm>
            <a:off x="6419056" y="4451562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buch 1 28"/>
          <p:cNvSpPr/>
          <p:nvPr/>
        </p:nvSpPr>
        <p:spPr>
          <a:xfrm>
            <a:off x="6397378" y="4939097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buch 1 29"/>
          <p:cNvSpPr/>
          <p:nvPr/>
        </p:nvSpPr>
        <p:spPr>
          <a:xfrm>
            <a:off x="1497360" y="5118504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Picture 2" descr="C:\Users\Jitka\AppData\Local\Microsoft\Windows\Temporary Internet Files\Content.IE5\2K826QV6\MC900436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7168" y="399946"/>
            <a:ext cx="179254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740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02 0.08032 L 0.02899 0.1794 L 0.0441 0.08032 L 0.06007 0.1794 L 0.07604 0.08032 L 0.09097 0.1794 L 0.10695 0.08032 L 0.12205 0.1794 L 0.13802 0.08032 L 0.15399 0.1794 L 0.1691 0.08032 L 0.18507 0.1794 L 0.2 0.08032 L 0.21597 0.1794 L 0.23195 0.08032 L 0.24705 0.1794 L 0.26302 0.08032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 -0.14005 L 0.01528 -0.04097 L 0.03038 -0.14005 L 0.04635 -0.04097 L 0.06233 -0.14005 L 0.07726 -0.04097 L 0.09323 -0.14005 L 0.10833 -0.04097 L 0.1243 -0.14005 L 0.14028 -0.04097 L 0.15538 -0.14005 L 0.17135 -0.04097 L 0.18628 -0.14005 L 0.20226 -0.04097 L 0.21823 -0.14005 L 0.23333 -0.04097 L 0.2493 -0.14005 " pathEditMode="relative" rAng="0" ptsTypes="FFFFFFFFFFFFFFFFF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4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4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5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22" grpId="0" animBg="1"/>
      <p:bldP spid="23" grpId="0" animBg="1"/>
      <p:bldP spid="24" grpId="0" animBg="1"/>
      <p:bldP spid="25" grpId="0" animBg="1"/>
      <p:bldP spid="28" grpId="0" animBg="1"/>
      <p:bldP spid="29" grpId="0" animBg="1"/>
      <p:bldP spid="3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2K826QV6\MC900436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9515" y="1192501"/>
            <a:ext cx="5688632" cy="502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1429515" y="160211"/>
            <a:ext cx="1368152" cy="1080120"/>
          </a:xfrm>
          <a:prstGeom prst="wedgeEllipseCallout">
            <a:avLst>
              <a:gd name="adj1" fmla="val 65507"/>
              <a:gd name="adj2" fmla="val 1036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Super! 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4887845" y="304228"/>
            <a:ext cx="2808312" cy="792087"/>
          </a:xfrm>
          <a:prstGeom prst="wedgeEllipseCallout">
            <a:avLst>
              <a:gd name="adj1" fmla="val -24500"/>
              <a:gd name="adj2" fmla="val 1882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Jste jedničky!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7348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50359" y="2036640"/>
            <a:ext cx="4534272" cy="1470025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/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>
              <a:buNone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Použité</a:t>
            </a:r>
            <a:r>
              <a:rPr lang="cs-CZ" dirty="0" smtClean="0"/>
              <a:t> </a:t>
            </a: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zdroje:</a:t>
            </a:r>
            <a:b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Otevřená galerie Microsoft Office</a:t>
            </a:r>
          </a:p>
          <a:p>
            <a:pPr marL="45720" indent="0">
              <a:buNone/>
            </a:pPr>
            <a:r>
              <a:rPr lang="cs-CZ" b="1" u="sng" dirty="0">
                <a:hlinkClick r:id="rId2"/>
              </a:rPr>
              <a:t>www.microsoft.office.com</a:t>
            </a:r>
            <a:endParaRPr lang="cs-CZ" dirty="0"/>
          </a:p>
          <a:p>
            <a:pPr marL="45720" indent="0">
              <a:buNone/>
            </a:pP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5209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1348</TotalTime>
  <Words>399</Words>
  <Application>Microsoft Office PowerPoint</Application>
  <PresentationFormat>Předvádění na obrazovce (4:3)</PresentationFormat>
  <Paragraphs>196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Carnival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Jitka</cp:lastModifiedBy>
  <cp:revision>143</cp:revision>
  <dcterms:created xsi:type="dcterms:W3CDTF">2012-03-26T21:10:22Z</dcterms:created>
  <dcterms:modified xsi:type="dcterms:W3CDTF">2012-07-20T15:33:29Z</dcterms:modified>
</cp:coreProperties>
</file>