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74" r:id="rId4"/>
    <p:sldId id="257" r:id="rId5"/>
    <p:sldId id="272" r:id="rId6"/>
    <p:sldId id="258" r:id="rId7"/>
    <p:sldId id="273" r:id="rId8"/>
    <p:sldId id="259" r:id="rId9"/>
    <p:sldId id="275" r:id="rId10"/>
    <p:sldId id="260" r:id="rId11"/>
    <p:sldId id="261" r:id="rId12"/>
    <p:sldId id="271" r:id="rId13"/>
    <p:sldId id="262" r:id="rId14"/>
    <p:sldId id="277" r:id="rId15"/>
    <p:sldId id="269" r:id="rId16"/>
    <p:sldId id="276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166" autoAdjust="0"/>
    <p:restoredTop sz="94660"/>
  </p:normalViewPr>
  <p:slideViewPr>
    <p:cSldViewPr>
      <p:cViewPr varScale="1">
        <p:scale>
          <a:sx n="70" d="100"/>
          <a:sy n="70" d="100"/>
        </p:scale>
        <p:origin x="-129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34023190"/>
              </p:ext>
            </p:extLst>
          </p:nvPr>
        </p:nvGraphicFramePr>
        <p:xfrm>
          <a:off x="611560" y="2276870"/>
          <a:ext cx="748883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48883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b="0" dirty="0" smtClean="0"/>
                        <a:t>Bc.</a:t>
                      </a:r>
                      <a:r>
                        <a:rPr lang="cs-CZ" sz="2400" b="0" baseline="0" dirty="0" smtClean="0"/>
                        <a:t> Renáta Bojarská</a:t>
                      </a:r>
                    </a:p>
                    <a:p>
                      <a:r>
                        <a:rPr lang="cs-CZ" sz="2400" b="0" baseline="0" dirty="0" smtClean="0"/>
                        <a:t>D</a:t>
                      </a:r>
                      <a:r>
                        <a:rPr lang="cs-CZ" sz="2400" b="1" baseline="0" dirty="0" smtClean="0"/>
                        <a:t>atum: </a:t>
                      </a:r>
                      <a:r>
                        <a:rPr lang="cs-CZ" sz="2400" b="0" baseline="0" dirty="0" smtClean="0"/>
                        <a:t>6.1.2012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</a:t>
                      </a:r>
                      <a:r>
                        <a:rPr lang="cs-CZ" sz="2400" b="1" smtClean="0"/>
                        <a:t>: </a:t>
                      </a:r>
                      <a:r>
                        <a:rPr lang="cs-CZ" sz="2400" smtClean="0"/>
                        <a:t>VY_32_INOVACE_07_PŘÍRODOPIS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Anatomie</a:t>
                      </a:r>
                      <a:r>
                        <a:rPr lang="cs-CZ" sz="2400" b="0" baseline="0" dirty="0" smtClean="0"/>
                        <a:t> a fyziologie člověka-  </a:t>
                      </a:r>
                      <a:r>
                        <a:rPr lang="cs-CZ" sz="2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Times New Roman" pitchFamily="18" charset="0"/>
                        </a:rPr>
                        <a:t>Oběhová soustava</a:t>
                      </a:r>
                      <a:endParaRPr lang="cs-CZ" sz="2400" b="0" baseline="0" dirty="0" smtClean="0"/>
                    </a:p>
                    <a:p>
                      <a:r>
                        <a:rPr lang="cs-CZ" sz="2400" b="0" baseline="0" dirty="0" smtClean="0"/>
                        <a:t>R</a:t>
                      </a:r>
                      <a:r>
                        <a:rPr lang="cs-CZ" sz="2400" b="1" baseline="0" dirty="0" smtClean="0"/>
                        <a:t>očník: </a:t>
                      </a:r>
                      <a:r>
                        <a:rPr lang="cs-CZ" sz="2400" baseline="0" dirty="0" smtClean="0"/>
                        <a:t>8.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Oběhová soustava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Cévní systém člověka je uzavřená soustava trubic.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Hlavním úkolem oběhové soustavy je přenos živin do buněk a odpadních látek z buněk. 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 descr="MB900028124.JPG"/>
          <p:cNvPicPr>
            <a:picLocks noChangeAspect="1"/>
          </p:cNvPicPr>
          <p:nvPr/>
        </p:nvPicPr>
        <p:blipFill>
          <a:blip r:embed="rId2" cstate="print"/>
          <a:srcRect l="11812" t="3937" r="13376"/>
          <a:stretch>
            <a:fillRect/>
          </a:stretch>
        </p:blipFill>
        <p:spPr>
          <a:xfrm>
            <a:off x="6372200" y="4005064"/>
            <a:ext cx="1944216" cy="249649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rázek 4" descr="022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4805"/>
          <a:stretch>
            <a:fillRect/>
          </a:stretch>
        </p:blipFill>
        <p:spPr>
          <a:xfrm>
            <a:off x="1188000" y="366713"/>
            <a:ext cx="7097207" cy="6276155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Cévy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40000" lnSpcReduction="20000"/>
          </a:bodyPr>
          <a:lstStyle/>
          <a:p>
            <a:pPr>
              <a:buNone/>
            </a:pPr>
            <a:r>
              <a:rPr lang="cs-CZ" sz="7000" b="1" dirty="0" smtClean="0">
                <a:latin typeface="Times New Roman" pitchFamily="18" charset="0"/>
                <a:cs typeface="Times New Roman" pitchFamily="18" charset="0"/>
              </a:rPr>
              <a:t> Tepny </a:t>
            </a:r>
            <a:r>
              <a:rPr lang="cs-CZ" sz="5100" dirty="0" smtClean="0">
                <a:latin typeface="Times New Roman" pitchFamily="18" charset="0"/>
                <a:cs typeface="Times New Roman" pitchFamily="18" charset="0"/>
              </a:rPr>
              <a:t>– vedou krev ze srdce do celého těla.</a:t>
            </a:r>
          </a:p>
          <a:p>
            <a:pPr>
              <a:buNone/>
            </a:pPr>
            <a:r>
              <a:rPr lang="cs-CZ" sz="5100" dirty="0" smtClean="0">
                <a:latin typeface="Times New Roman" pitchFamily="18" charset="0"/>
                <a:cs typeface="Times New Roman" pitchFamily="18" charset="0"/>
              </a:rPr>
              <a:t>            - krev proudí pod tlakem</a:t>
            </a:r>
          </a:p>
          <a:p>
            <a:pPr>
              <a:buNone/>
            </a:pPr>
            <a:r>
              <a:rPr lang="cs-CZ" sz="51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cs-CZ" sz="5900" b="1" dirty="0" smtClean="0">
                <a:latin typeface="Times New Roman" pitchFamily="18" charset="0"/>
                <a:cs typeface="Times New Roman" pitchFamily="18" charset="0"/>
              </a:rPr>
              <a:t>Žíly</a:t>
            </a:r>
            <a:r>
              <a:rPr lang="cs-CZ" sz="5100" dirty="0" smtClean="0">
                <a:latin typeface="Times New Roman" pitchFamily="18" charset="0"/>
                <a:cs typeface="Times New Roman" pitchFamily="18" charset="0"/>
              </a:rPr>
              <a:t> – přivádějí krev z orgánů zpět do srdce</a:t>
            </a:r>
          </a:p>
          <a:p>
            <a:pPr>
              <a:buNone/>
            </a:pPr>
            <a:r>
              <a:rPr lang="cs-CZ" sz="5100" dirty="0" smtClean="0">
                <a:latin typeface="Times New Roman" pitchFamily="18" charset="0"/>
                <a:cs typeface="Times New Roman" pitchFamily="18" charset="0"/>
              </a:rPr>
              <a:t>        - mají slabší svalovou vrstvu než tepny</a:t>
            </a:r>
          </a:p>
          <a:p>
            <a:pPr>
              <a:buNone/>
            </a:pPr>
            <a:endParaRPr lang="cs-CZ" sz="51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1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5900" b="1" dirty="0" smtClean="0">
                <a:latin typeface="Times New Roman" pitchFamily="18" charset="0"/>
                <a:cs typeface="Times New Roman" pitchFamily="18" charset="0"/>
              </a:rPr>
              <a:t>Vlásečnice</a:t>
            </a:r>
            <a:r>
              <a:rPr lang="cs-CZ" sz="5100" dirty="0" smtClean="0">
                <a:latin typeface="Times New Roman" pitchFamily="18" charset="0"/>
                <a:cs typeface="Times New Roman" pitchFamily="18" charset="0"/>
              </a:rPr>
              <a:t> – mají tenkou stěnu , proto jimi může </a:t>
            </a:r>
          </a:p>
          <a:p>
            <a:pPr>
              <a:buNone/>
            </a:pPr>
            <a:r>
              <a:rPr lang="cs-CZ" sz="5100" dirty="0" smtClean="0">
                <a:latin typeface="Times New Roman" pitchFamily="18" charset="0"/>
                <a:cs typeface="Times New Roman" pitchFamily="18" charset="0"/>
              </a:rPr>
              <a:t>                      prostupovat kyslík</a:t>
            </a:r>
          </a:p>
          <a:p>
            <a:pPr>
              <a:buNone/>
            </a:pPr>
            <a:r>
              <a:rPr lang="cs-CZ" sz="5100" dirty="0" smtClean="0">
                <a:latin typeface="Times New Roman" pitchFamily="18" charset="0"/>
                <a:cs typeface="Times New Roman" pitchFamily="18" charset="0"/>
              </a:rPr>
              <a:t>                     - pomocí vlásečnic jsou mezi sebou   </a:t>
            </a:r>
          </a:p>
          <a:p>
            <a:pPr>
              <a:buNone/>
            </a:pPr>
            <a:r>
              <a:rPr lang="cs-CZ" sz="5100" dirty="0" smtClean="0">
                <a:latin typeface="Times New Roman" pitchFamily="18" charset="0"/>
                <a:cs typeface="Times New Roman" pitchFamily="18" charset="0"/>
              </a:rPr>
              <a:t>                       propojeny tepny a žíly    </a:t>
            </a:r>
          </a:p>
          <a:p>
            <a:pPr>
              <a:buNone/>
            </a:pPr>
            <a:endParaRPr lang="cs-CZ" sz="51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100" dirty="0" smtClean="0">
                <a:latin typeface="Times New Roman" pitchFamily="18" charset="0"/>
                <a:cs typeface="Times New Roman" pitchFamily="18" charset="0"/>
              </a:rPr>
              <a:t>    </a:t>
            </a:r>
            <a:endParaRPr lang="cs-CZ" sz="51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022.jpg"/>
          <p:cNvPicPr>
            <a:picLocks noChangeAspect="1"/>
          </p:cNvPicPr>
          <p:nvPr/>
        </p:nvPicPr>
        <p:blipFill>
          <a:blip r:embed="rId2" cstate="print"/>
          <a:srcRect l="42608" t="15210" r="13765" b="32364"/>
          <a:stretch>
            <a:fillRect/>
          </a:stretch>
        </p:blipFill>
        <p:spPr>
          <a:xfrm>
            <a:off x="6441208" y="620688"/>
            <a:ext cx="2451272" cy="2736304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isometricOffAxis2Left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rázek 4" descr="035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5294"/>
          <a:stretch>
            <a:fillRect/>
          </a:stretch>
        </p:blipFill>
        <p:spPr>
          <a:xfrm>
            <a:off x="1188000" y="397109"/>
            <a:ext cx="6858000" cy="6017659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Srdce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55000" lnSpcReduction="20000"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pracuje neúnavně od vzniku plodu v matčině </a:t>
            </a:r>
          </a:p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   těle až do smrti člověka</a:t>
            </a:r>
          </a:p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funguje jako čerpadlo</a:t>
            </a:r>
          </a:p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rytmicky se smršťuje a uvolňuje</a:t>
            </a:r>
          </a:p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srdce je dutý orgán</a:t>
            </a:r>
          </a:p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na povrchu je osrdečník</a:t>
            </a:r>
          </a:p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dělí se na pravou a levou síň a pravou a levou </a:t>
            </a:r>
          </a:p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komoru</a:t>
            </a:r>
          </a:p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mezi pravou síní a komorou je trojcípá chlopeň</a:t>
            </a:r>
          </a:p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mezi levou síní a komorou je dvojcípá chlopeň</a:t>
            </a:r>
          </a:p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další chlopně jsou při odstupu velkých cév</a:t>
            </a:r>
          </a:p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srdeční sval je vyživován věnčitými tepnami</a:t>
            </a:r>
          </a:p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 descr="MB900321153.JPG"/>
          <p:cNvPicPr>
            <a:picLocks noChangeAspect="1"/>
          </p:cNvPicPr>
          <p:nvPr/>
        </p:nvPicPr>
        <p:blipFill>
          <a:blip r:embed="rId2" cstate="print"/>
          <a:srcRect l="15750" t="3937" r="17314"/>
          <a:stretch>
            <a:fillRect/>
          </a:stretch>
        </p:blipFill>
        <p:spPr>
          <a:xfrm>
            <a:off x="6732240" y="1772816"/>
            <a:ext cx="2122686" cy="3046326"/>
          </a:xfrm>
          <a:prstGeom prst="rect">
            <a:avLst/>
          </a:prstGeom>
        </p:spPr>
      </p:pic>
      <p:cxnSp>
        <p:nvCxnSpPr>
          <p:cNvPr id="6" name="Přímá spojovací čára 5"/>
          <p:cNvCxnSpPr/>
          <p:nvPr/>
        </p:nvCxnSpPr>
        <p:spPr>
          <a:xfrm>
            <a:off x="971600" y="1916832"/>
            <a:ext cx="4824536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899592" y="2924944"/>
            <a:ext cx="3672408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827584" y="3212976"/>
            <a:ext cx="2376264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899592" y="3573016"/>
            <a:ext cx="2880320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1043608" y="3933056"/>
            <a:ext cx="5112568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971600" y="4581128"/>
            <a:ext cx="5400600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971600" y="4941168"/>
            <a:ext cx="5256584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899592" y="5301208"/>
            <a:ext cx="4824536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1043608" y="5661248"/>
            <a:ext cx="4968552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899592" y="2564904"/>
            <a:ext cx="2664296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899592" y="2204864"/>
            <a:ext cx="2808312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971600" y="4221088"/>
            <a:ext cx="936104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rázek 4" descr="037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5340"/>
          <a:stretch>
            <a:fillRect/>
          </a:stretch>
        </p:blipFill>
        <p:spPr>
          <a:xfrm>
            <a:off x="1188000" y="423091"/>
            <a:ext cx="6858000" cy="5955719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Velký krevní oběh - tělní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25000" lnSpcReduction="20000"/>
          </a:bodyPr>
          <a:lstStyle/>
          <a:p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Z levé komory aortou je vedena okysličená krev do celého těla.</a:t>
            </a:r>
          </a:p>
          <a:p>
            <a:endParaRPr lang="cs-CZ" sz="1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Aorta – tepny – tepénky – vlásečnice – k buňkám vede kyslík, živiny</a:t>
            </a:r>
          </a:p>
          <a:p>
            <a:endParaRPr lang="cs-CZ" sz="1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Z tkání a buněk oxid uhličitý, odpadní látky – vlásečnice – žilky – žíly – horní a dolní dutá žíla – do pravé síně a komory</a:t>
            </a:r>
          </a:p>
          <a:p>
            <a:endParaRPr lang="cs-CZ" sz="11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   </a:t>
            </a:r>
          </a:p>
          <a:p>
            <a:pPr>
              <a:buNone/>
            </a:pP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4" name="Obrázek 3" descr="MB900402858.JPG"/>
          <p:cNvPicPr>
            <a:picLocks noChangeAspect="1"/>
          </p:cNvPicPr>
          <p:nvPr/>
        </p:nvPicPr>
        <p:blipFill>
          <a:blip r:embed="rId2" cstate="print"/>
          <a:srcRect l="30312" t="10626" r="26375" b="26375"/>
          <a:stretch>
            <a:fillRect/>
          </a:stretch>
        </p:blipFill>
        <p:spPr>
          <a:xfrm>
            <a:off x="5508104" y="4869160"/>
            <a:ext cx="1236511" cy="179856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rázek 4" descr="02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5262"/>
          <a:stretch>
            <a:fillRect/>
          </a:stretch>
        </p:blipFill>
        <p:spPr>
          <a:xfrm>
            <a:off x="1188000" y="375533"/>
            <a:ext cx="7083796" cy="6273978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Malý plicní oběh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Začíná plicní tepnou vedoucí odkysličenou krev z pravé komory – do pravé a levé plíce – vlásečnice – plicní sklípky – krev se zde okysličí a zbaví se oxidu uhličitého – okysličená krev jde 4 plicními žilami do levé síně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Za 24 hodin srdce přečerpá 7 000 l krve.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Dospělý člověk má asi 70 tepů za minutu.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Novorozenec kolem 140 tepů za minutu. 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 descr="MB900438737.JPG"/>
          <p:cNvPicPr>
            <a:picLocks noChangeAspect="1"/>
          </p:cNvPicPr>
          <p:nvPr/>
        </p:nvPicPr>
        <p:blipFill>
          <a:blip r:embed="rId2" cstate="print"/>
          <a:srcRect l="15750" r="17314"/>
          <a:stretch>
            <a:fillRect/>
          </a:stretch>
        </p:blipFill>
        <p:spPr>
          <a:xfrm>
            <a:off x="7092280" y="3573016"/>
            <a:ext cx="1512168" cy="225910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Nemoci oběhové sousta</a:t>
            </a:r>
            <a:r>
              <a:rPr lang="cs-CZ" dirty="0" smtClean="0">
                <a:solidFill>
                  <a:srgbClr val="FF0000"/>
                </a:solidFill>
              </a:rPr>
              <a:t>vy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dirty="0" smtClean="0"/>
              <a:t>Vrozené vady srdce </a:t>
            </a:r>
          </a:p>
          <a:p>
            <a:r>
              <a:rPr lang="cs-CZ" sz="2800" dirty="0" smtClean="0"/>
              <a:t>Získané vady srdce – po některých infekčních nemocech – angína, revmatická horečka</a:t>
            </a:r>
          </a:p>
          <a:p>
            <a:r>
              <a:rPr lang="cs-CZ" sz="2800" dirty="0" smtClean="0"/>
              <a:t>Ateroskleróza – kornatění cév</a:t>
            </a:r>
          </a:p>
          <a:p>
            <a:r>
              <a:rPr lang="cs-CZ" sz="2800" dirty="0" smtClean="0"/>
              <a:t>Infarkt myokardu</a:t>
            </a:r>
          </a:p>
          <a:p>
            <a:r>
              <a:rPr lang="cs-CZ" sz="2800" dirty="0" smtClean="0"/>
              <a:t>Cévní mozková příhoda</a:t>
            </a:r>
          </a:p>
          <a:p>
            <a:r>
              <a:rPr lang="cs-CZ" sz="2800" dirty="0" smtClean="0"/>
              <a:t>Arytmie</a:t>
            </a:r>
          </a:p>
          <a:p>
            <a:r>
              <a:rPr lang="cs-CZ" sz="2800" dirty="0" smtClean="0"/>
              <a:t>Možnost transplantace srdce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dirty="0"/>
          </a:p>
        </p:txBody>
      </p:sp>
      <p:pic>
        <p:nvPicPr>
          <p:cNvPr id="4" name="Obrázek 3" descr="MB90032443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940152" y="3789040"/>
            <a:ext cx="2332856" cy="2332856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isometricOffAxis2Left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6" name="Veselý obličej 5"/>
          <p:cNvSpPr/>
          <p:nvPr/>
        </p:nvSpPr>
        <p:spPr>
          <a:xfrm>
            <a:off x="323528" y="1628800"/>
            <a:ext cx="432048" cy="432048"/>
          </a:xfrm>
          <a:prstGeom prst="smileyFac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323528" y="2132856"/>
            <a:ext cx="432048" cy="432048"/>
          </a:xfrm>
          <a:prstGeom prst="smileyFac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323528" y="2996952"/>
            <a:ext cx="432048" cy="432048"/>
          </a:xfrm>
          <a:prstGeom prst="smileyFac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323528" y="3573016"/>
            <a:ext cx="432048" cy="432048"/>
          </a:xfrm>
          <a:prstGeom prst="smileyFac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323528" y="4077072"/>
            <a:ext cx="432048" cy="432048"/>
          </a:xfrm>
          <a:prstGeom prst="smileyFac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323528" y="4653136"/>
            <a:ext cx="432048" cy="432048"/>
          </a:xfrm>
          <a:prstGeom prst="smileyFac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323528" y="5157192"/>
            <a:ext cx="432048" cy="432048"/>
          </a:xfrm>
          <a:prstGeom prst="smileyFac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První pomoc</a:t>
            </a:r>
            <a:b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Nepřímá masáž srdce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nejdříve uvolnit dýchací cesty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provést záklon hlavy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zahájit masáž srdce – 100 – 120 stlačení za minutu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oběma rukama asi uprostřed hrudní kosti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5 cm do hloubky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dýchání z úst do úst se provádí jen podle uvážení laického zachránce – v tom případě je poměr 30 stlačení hrudní kosti ku 2 vdechům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Otázky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1. Změř pohmatem na zápěstí puls za minutu.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2. Najdi na internetu jaké jsou rozdíly mezi krevním oběhem dospělého a krevním oběhem plodu – nenarozeného dítěte.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3. Popiš cestu krve lidským tělem.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Odpovědi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 celá prezentace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r>
              <a:rPr lang="cs-CZ" sz="8600" dirty="0" smtClean="0">
                <a:latin typeface="Times New Roman" pitchFamily="18" charset="0"/>
                <a:cs typeface="Times New Roman" pitchFamily="18" charset="0"/>
              </a:rPr>
              <a:t>Cíl hodiny:</a:t>
            </a:r>
          </a:p>
          <a:p>
            <a:r>
              <a:rPr lang="cs-CZ" sz="8600" dirty="0" smtClean="0">
                <a:latin typeface="Times New Roman" pitchFamily="18" charset="0"/>
                <a:cs typeface="Times New Roman" pitchFamily="18" charset="0"/>
              </a:rPr>
              <a:t>- seznámení s krevním oběhem</a:t>
            </a:r>
          </a:p>
          <a:p>
            <a:r>
              <a:rPr lang="cs-CZ" sz="8600" dirty="0" smtClean="0">
                <a:latin typeface="Times New Roman" pitchFamily="18" charset="0"/>
                <a:cs typeface="Times New Roman" pitchFamily="18" charset="0"/>
              </a:rPr>
              <a:t>- nácvik první pomoci</a:t>
            </a:r>
          </a:p>
          <a:p>
            <a:r>
              <a:rPr lang="cs-CZ" sz="8600" dirty="0" smtClean="0">
                <a:latin typeface="Times New Roman" pitchFamily="18" charset="0"/>
                <a:cs typeface="Times New Roman" pitchFamily="18" charset="0"/>
              </a:rPr>
              <a:t>- práce s prezentací</a:t>
            </a:r>
          </a:p>
          <a:p>
            <a:pPr>
              <a:buNone/>
            </a:pPr>
            <a:r>
              <a:rPr lang="cs-CZ" sz="8600" dirty="0" smtClean="0"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pPr>
              <a:buNone/>
            </a:pPr>
            <a:r>
              <a:rPr lang="cs-CZ" sz="860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8600" dirty="0" smtClean="0">
                <a:latin typeface="Times New Roman" pitchFamily="18" charset="0"/>
                <a:cs typeface="Times New Roman" pitchFamily="18" charset="0"/>
              </a:rPr>
              <a:t>znalosti lze využít v dalších předmětech: výchově ke zdraví, první pomoci, fyzice, chemii.</a:t>
            </a:r>
          </a:p>
          <a:p>
            <a:pPr>
              <a:buNone/>
            </a:pPr>
            <a:endParaRPr lang="cs-CZ" sz="51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 bwMode="auto">
          <a:xfrm>
            <a:off x="457200" y="503237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Použitá literatura, zdroje</a:t>
            </a: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 bwMode="auto">
          <a:xfrm>
            <a:off x="457200" y="1828799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LUDĚK  J. DOBROURUKA, BLANKA VACKOVÁ, REGINA KRÁLOVÁ, PAVEL BARTOŠ. </a:t>
            </a:r>
            <a:r>
              <a:rPr lang="cs-CZ" sz="2200" i="1" dirty="0" smtClean="0">
                <a:latin typeface="Times New Roman" pitchFamily="18" charset="0"/>
                <a:cs typeface="Times New Roman" pitchFamily="18" charset="0"/>
              </a:rPr>
              <a:t>Přírodopis III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Scientia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, 1999. ISBN 80-7183-246-4. </a:t>
            </a:r>
          </a:p>
          <a:p>
            <a:pPr lvl="0"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IVAN DYLEVSKÝ. </a:t>
            </a:r>
            <a:r>
              <a:rPr lang="cs-CZ" sz="2200" i="1" dirty="0" smtClean="0">
                <a:latin typeface="Times New Roman" pitchFamily="18" charset="0"/>
                <a:cs typeface="Times New Roman" pitchFamily="18" charset="0"/>
              </a:rPr>
              <a:t>Anatomie a fyziologie člověka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. Olomouc: 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Epava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, 1998. ISBN 80-901 667-0-9. </a:t>
            </a:r>
          </a:p>
          <a:p>
            <a:pPr lvl="0"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JAN KANTOREK, JAROSLAV JURČÁK,JIŘÍ FRONĚK A KOL. </a:t>
            </a:r>
            <a:r>
              <a:rPr lang="cs-CZ" sz="2200" i="1" dirty="0" smtClean="0">
                <a:latin typeface="Times New Roman" pitchFamily="18" charset="0"/>
                <a:cs typeface="Times New Roman" pitchFamily="18" charset="0"/>
              </a:rPr>
              <a:t>Přírodopis 8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. Olomouc: 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Prodos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, 1999. ISBN 80-7230-040-7.</a:t>
            </a:r>
          </a:p>
          <a:p>
            <a:pPr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EDUARD KOČÁREK, EDUARD KOČÁREK. </a:t>
            </a:r>
            <a:r>
              <a:rPr lang="cs-CZ" sz="2200" i="1" dirty="0" smtClean="0">
                <a:latin typeface="Times New Roman" pitchFamily="18" charset="0"/>
                <a:cs typeface="Times New Roman" pitchFamily="18" charset="0"/>
              </a:rPr>
              <a:t>Přírodopis pro </a:t>
            </a:r>
            <a:r>
              <a:rPr lang="cs-CZ" sz="2200" i="1" dirty="0" smtClean="0">
                <a:latin typeface="Monotype Corsiva" pitchFamily="66" charset="0"/>
                <a:cs typeface="Times New Roman" pitchFamily="18" charset="0"/>
              </a:rPr>
              <a:t>8</a:t>
            </a:r>
            <a:r>
              <a:rPr lang="cs-CZ" sz="2200" dirty="0" smtClean="0">
                <a:latin typeface="Monotype Corsiva" pitchFamily="66" charset="0"/>
                <a:cs typeface="Times New Roman" pitchFamily="18" charset="0"/>
              </a:rPr>
              <a:t>. ročník základní školy. 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Praha: Jinan, 2000. </a:t>
            </a:r>
          </a:p>
          <a:p>
            <a:pPr lvl="0"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JIŘÍ FRONĚK. </a:t>
            </a:r>
            <a:r>
              <a:rPr lang="cs-CZ" sz="2200" i="1" dirty="0" smtClean="0">
                <a:latin typeface="Times New Roman" pitchFamily="18" charset="0"/>
                <a:cs typeface="Times New Roman" pitchFamily="18" charset="0"/>
              </a:rPr>
              <a:t>Lidské tělo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Blug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, 1999. ISBN 80-85635-97-6</a:t>
            </a:r>
          </a:p>
          <a:p>
            <a:pPr lvl="0"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Zdroje : Vlastní tvorba</a:t>
            </a:r>
          </a:p>
          <a:p>
            <a:pPr lvl="0"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www. office.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 lvl="0"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284</TotalTime>
  <Words>629</Words>
  <Application>Microsoft Office PowerPoint</Application>
  <PresentationFormat>Předvádění na obrazovce (4:3)</PresentationFormat>
  <Paragraphs>104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Snímek 1</vt:lpstr>
      <vt:lpstr>Oběhová soustava</vt:lpstr>
      <vt:lpstr>Snímek 3</vt:lpstr>
      <vt:lpstr> Cévy </vt:lpstr>
      <vt:lpstr>Snímek 5</vt:lpstr>
      <vt:lpstr>Srdce</vt:lpstr>
      <vt:lpstr>Snímek 7</vt:lpstr>
      <vt:lpstr>Velký krevní oběh - tělní</vt:lpstr>
      <vt:lpstr>Snímek 9</vt:lpstr>
      <vt:lpstr>Malý plicní oběh</vt:lpstr>
      <vt:lpstr>Nemoci oběhové soustavy</vt:lpstr>
      <vt:lpstr> První pomoc </vt:lpstr>
      <vt:lpstr>Otázky</vt:lpstr>
      <vt:lpstr>Odpovědi</vt:lpstr>
      <vt:lpstr>ANOTACE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KOSTRA</dc:title>
  <dc:creator>Jarda</dc:creator>
  <cp:lastModifiedBy>Uživatel</cp:lastModifiedBy>
  <cp:revision>43</cp:revision>
  <dcterms:created xsi:type="dcterms:W3CDTF">2011-12-12T09:29:43Z</dcterms:created>
  <dcterms:modified xsi:type="dcterms:W3CDTF">2012-03-05T16:33:30Z</dcterms:modified>
</cp:coreProperties>
</file>