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5" r:id="rId2"/>
    <p:sldId id="266" r:id="rId3"/>
    <p:sldId id="277" r:id="rId4"/>
    <p:sldId id="275" r:id="rId5"/>
    <p:sldId id="258" r:id="rId6"/>
    <p:sldId id="278" r:id="rId7"/>
    <p:sldId id="259" r:id="rId8"/>
    <p:sldId id="276" r:id="rId9"/>
    <p:sldId id="279" r:id="rId10"/>
    <p:sldId id="280" r:id="rId11"/>
    <p:sldId id="260" r:id="rId12"/>
    <p:sldId id="274" r:id="rId13"/>
    <p:sldId id="282" r:id="rId14"/>
    <p:sldId id="269" r:id="rId15"/>
    <p:sldId id="281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80FF5524-7789-491F-B155-F58EEC5A9647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7441DF9-79E0-4EFC-8482-6CCFD917DC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6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3680D23-218C-4CDF-8DAE-05E4665776B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  <p:sp>
        <p:nvSpPr>
          <p:cNvPr id="2253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38C124-F8B9-40E7-BCD5-2988815B746B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832F4C-BC33-4EA6-8508-627AAE4E2C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596C4-82DE-4C03-981E-71B032F1CA48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5D5AFD-349E-465C-A327-B0FE76EB27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6244E7-AC93-4B59-A956-721A21FE32C4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BE26C-F503-4C8A-B9E1-229D4CCD38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21DDF0-51F5-43A1-B274-E52F2AEEAAFB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3EA764-94D8-47F2-A595-3D74B5241F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D3D0F7-1253-4D47-96E4-2E0FB2E3FAD3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F4E18F-8BEC-4DD3-AA19-0ACC22A37A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60FD39-3995-46F5-A643-431F79DA7371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396CFD-6F59-48E5-9976-FB9EBD86F7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29319D-74E0-4525-9C7B-D51BEAA0504C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FF250-9A89-4EB7-8FB0-73E8058F09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5A443-1881-4FDC-9A3E-9F3545142888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CC5760-D132-4A52-8D48-BF8CA52DBC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37DB1-B59A-48EE-983A-F08404025791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8FC4D1-92DD-4581-8B53-6378224AA1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462C6F-DECE-4A83-8240-FC3758A54C3F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595C1F-918B-4607-B43A-9A791BF210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84EF7D-DCCE-4CD8-95DD-345501D7BE1B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147099-C1B6-441E-B582-97BA95BA8B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DB7783F-8E37-4EFF-A56E-42765FEF88B5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779130A-6D1E-448B-9C42-6994C0E092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4288" y="54927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188" y="2276475"/>
          <a:ext cx="7129462" cy="35179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b="0" dirty="0" smtClean="0"/>
                        <a:t>Bc.</a:t>
                      </a:r>
                      <a:r>
                        <a:rPr lang="cs-CZ" sz="2400" b="0" baseline="0" dirty="0" smtClean="0"/>
                        <a:t> Renáta Bojarská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30.1.2012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VY_32_INOVACE_08_PŘÍRODOPIS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</a:t>
                      </a:r>
                      <a:r>
                        <a:rPr lang="cs-CZ" sz="2400" b="1" baseline="0" dirty="0" smtClean="0"/>
                        <a:t> </a:t>
                      </a:r>
                      <a:r>
                        <a:rPr lang="cs-CZ" sz="2400" b="0" baseline="0" dirty="0" smtClean="0"/>
                        <a:t>Anatomie a fyziologie člověka- 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+mj-lt"/>
                          <a:cs typeface="Times New Roman" pitchFamily="18" charset="0"/>
                        </a:rPr>
                        <a:t>Mízní systém</a:t>
                      </a:r>
                      <a:endParaRPr lang="cs-CZ" sz="2400" b="0" baseline="0" dirty="0" smtClean="0">
                        <a:solidFill>
                          <a:schemeClr val="tx1"/>
                        </a:solidFill>
                        <a:latin typeface="+mj-lt"/>
                      </a:endParaRP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8.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Mízní systém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Míza – důležitá tělní tekutina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Složení mízy je podobné jako složení plazmy.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V míze je množství lymfocytů – druhu bílých krvinek.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Za den se vytvoří asi 2 – 3 l mízy.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Míza se podílí na udržení stálého vnitřního prostředí.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Míza má důležitou roli v obranyschopnosti organismu.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1026" name="Picture 2" descr="C:\Users\p. Bojarský\AppData\Local\Microsoft\Windows\Temporary Internet Files\Content.IE5\1VUYVV6U\MP900433133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214290"/>
            <a:ext cx="2485169" cy="19857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6386" name="Zástupný symbol pro obrázek 4" descr="045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4852"/>
          <a:stretch>
            <a:fillRect/>
          </a:stretch>
        </p:blipFill>
        <p:spPr>
          <a:xfrm>
            <a:off x="1187450" y="388938"/>
            <a:ext cx="6858000" cy="6010275"/>
          </a:xfrm>
        </p:spPr>
      </p:pic>
      <p:sp>
        <p:nvSpPr>
          <p:cNvPr id="16387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Míza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Míza velmi pomalu odtéká do žilní krve.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Je-li pohyb mízy zpomalen, vznikají otoky.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p. Bojarský\AppData\Local\Microsoft\Windows\Temporary Internet Files\Content.IE5\1VUYVV6U\MP9004221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3714752"/>
            <a:ext cx="4071966" cy="27135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412" name="Picture 3" descr="C:\Users\p. Bojarský\AppData\Local\Microsoft\Windows\Temporary Internet Files\Content.IE5\7AAO5DI3\MC90044193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813" y="214313"/>
            <a:ext cx="2051050" cy="178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Mízní uzliny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Mízní cévy jsou v těle bohatě rozvětvené.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Mízní uzliny mají různé uložení a velikost.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Mízní uzliny obsahují lymfocyty.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Jejich funkcí je zachycovat a zneškodňovat bakterie a cizorodé látky.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18435" name="Picture 2" descr="C:\Users\p. Bojarský\AppData\Local\Microsoft\Windows\Temporary Internet Files\Content.IE5\1VUYVV6U\MC90040424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63" y="3786188"/>
            <a:ext cx="1695450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9458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9459" name="Zástupný symbol pro obrázek 6" descr="023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5275"/>
          <a:stretch>
            <a:fillRect/>
          </a:stretch>
        </p:blipFill>
        <p:spPr>
          <a:xfrm>
            <a:off x="1187450" y="390525"/>
            <a:ext cx="7113588" cy="6257925"/>
          </a:xfrm>
        </p:spPr>
      </p:pic>
    </p:spTree>
  </p:cSld>
  <p:clrMapOvr>
    <a:masterClrMapping/>
  </p:clrMapOvr>
  <p:transition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Slezina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5" y="1571625"/>
            <a:ext cx="8229600" cy="4525963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 fontScale="2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K mízní soustavě náleží dva orgány, slezina a brzlík.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Slezina – uložena v břišní dutině.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            - je zásobárnou červených a bílých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              krvinek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            - lymfocyty zde vytvářejí protilátky proti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              choroboplodným mikroorganismům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            - pro život člověka není nezbytně nutná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4100" name="Picture 4" descr="C:\Users\p. Bojarský\AppData\Local\Microsoft\Windows\Temporary Internet Files\Content.IE5\7AAO5DI3\MC90043880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622" y="0"/>
            <a:ext cx="2195378" cy="16922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Slezina</a:t>
            </a:r>
          </a:p>
        </p:txBody>
      </p:sp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0000" tIns="45000" rIns="90000" bIns="45000"/>
          <a:lstStyle/>
          <a:p>
            <a:pPr marL="342900" indent="-341313" fontAlgn="auto">
              <a:spcBef>
                <a:spcPts val="638"/>
              </a:spcBef>
              <a:spcAft>
                <a:spcPts val="1425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- 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je v ní obsažena:</a:t>
            </a:r>
          </a:p>
          <a:p>
            <a:pPr marL="342900" indent="-341313" fontAlgn="auto">
              <a:spcBef>
                <a:spcPts val="638"/>
              </a:spcBef>
              <a:spcAft>
                <a:spcPts val="1425"/>
              </a:spcAft>
              <a:buSzPct val="45000"/>
              <a:buFont typeface="Arial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1. červená pulpa – zde probíhá </a:t>
            </a:r>
          </a:p>
          <a:p>
            <a:pPr marL="342900" indent="-341313" fontAlgn="auto">
              <a:spcBef>
                <a:spcPts val="638"/>
              </a:spcBef>
              <a:spcAft>
                <a:spcPts val="1425"/>
              </a:spcAft>
              <a:buSzPct val="45000"/>
              <a:buFont typeface="Arial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likvidace 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poškozených červených krvinek</a:t>
            </a:r>
          </a:p>
          <a:p>
            <a:pPr marL="342900" indent="-341313" fontAlgn="auto">
              <a:spcBef>
                <a:spcPts val="638"/>
              </a:spcBef>
              <a:spcAft>
                <a:spcPts val="1425"/>
              </a:spcAft>
              <a:buSzPct val="45000"/>
              <a:buFont typeface="Arial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2. bílá pulpa – tkáň z lymfocytů, v období před </a:t>
            </a:r>
          </a:p>
          <a:p>
            <a:pPr marL="342900" indent="-341313" fontAlgn="auto">
              <a:spcBef>
                <a:spcPts val="638"/>
              </a:spcBef>
              <a:spcAft>
                <a:spcPts val="1425"/>
              </a:spcAft>
              <a:buSzPct val="45000"/>
              <a:buFont typeface="Arial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narozením 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u novorozenců se zde tvoří </a:t>
            </a:r>
          </a:p>
          <a:p>
            <a:pPr marL="342900" indent="-341313" fontAlgn="auto">
              <a:spcBef>
                <a:spcPts val="638"/>
              </a:spcBef>
              <a:spcAft>
                <a:spcPts val="1425"/>
              </a:spcAft>
              <a:buSzPct val="45000"/>
              <a:buFont typeface="Arial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krvinky</a:t>
            </a:r>
            <a:endParaRPr lang="cs-CZ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507" name="Picture 2" descr="C:\Users\p. Bojarský\AppData\Local\Microsoft\Windows\Temporary Internet Files\Content.IE5\1VUYVV6U\MC90041370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08675" y="428625"/>
            <a:ext cx="3235325" cy="3436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3554" name="Zástupný symbol pro obrázek 4" descr="011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4842"/>
          <a:stretch>
            <a:fillRect/>
          </a:stretch>
        </p:blipFill>
        <p:spPr>
          <a:xfrm>
            <a:off x="1187450" y="385763"/>
            <a:ext cx="7097713" cy="6227762"/>
          </a:xfrm>
        </p:spPr>
      </p:pic>
      <p:sp>
        <p:nvSpPr>
          <p:cNvPr id="23555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ransition>
    <p:dissolv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4578" name="Zástupný symbol pro obrázek 4" descr="012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5264"/>
          <a:stretch>
            <a:fillRect/>
          </a:stretch>
        </p:blipFill>
        <p:spPr>
          <a:xfrm>
            <a:off x="1187450" y="385763"/>
            <a:ext cx="7113588" cy="6272212"/>
          </a:xfrm>
        </p:spPr>
      </p:pic>
      <p:sp>
        <p:nvSpPr>
          <p:cNvPr id="24579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ransition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Brzlík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- je tvořen dvěma různě velkými laloky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- nachází se v hrudní dutině nad srdcem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- v dětství v něm dochází k dozrávání některých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41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lymfocytů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6146" name="Picture 2" descr="C:\Users\p. Bojarský\AppData\Local\Microsoft\Windows\Temporary Internet Files\Content.IE5\1VUYVV6U\MP900422768[1].jpg"/>
          <p:cNvPicPr>
            <a:picLocks noChangeAspect="1" noChangeArrowheads="1"/>
          </p:cNvPicPr>
          <p:nvPr/>
        </p:nvPicPr>
        <p:blipFill>
          <a:blip r:embed="rId2" cstate="print"/>
          <a:srcRect t="18750" r="21875" b="15624"/>
          <a:stretch>
            <a:fillRect/>
          </a:stretch>
        </p:blipFill>
        <p:spPr bwMode="auto">
          <a:xfrm>
            <a:off x="4857752" y="3643314"/>
            <a:ext cx="3486811" cy="29289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smtClean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1. Jaká je hlavní funkce mízy?</a:t>
            </a:r>
          </a:p>
          <a:p>
            <a:r>
              <a:rPr lang="cs-CZ" sz="2800" smtClean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2. Najděte na internetu, kde všude se v těle nacházejí mízní uzliny.</a:t>
            </a:r>
          </a:p>
          <a:p>
            <a:r>
              <a:rPr lang="cs-CZ" sz="2800" smtClean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3. Jakou funkci v těle má slezina a brzlík?</a:t>
            </a:r>
          </a:p>
        </p:txBody>
      </p:sp>
      <p:pic>
        <p:nvPicPr>
          <p:cNvPr id="26627" name="Picture 3" descr="C:\Users\p. Bojarský\AppData\Local\Microsoft\Windows\Temporary Internet Files\Content.IE5\5P7DQ0AY\MC90044152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13" y="3929063"/>
            <a:ext cx="187325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Odpovědi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prezentace str. 2 – udržení stálého vnitřního prostředí a obranyschopnost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 prezentace str. 7, 8, 11 – zásobárna a dozrávání některých krvinek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651" name="Picture 2" descr="C:\Users\p. Bojarský\AppData\Local\Microsoft\Windows\Temporary Internet Files\Content.IE5\7AAO5DI3\MM900303415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25" y="357188"/>
            <a:ext cx="104775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2" name="Picture 3" descr="C:\Users\p. Bojarský\AppData\Local\Microsoft\Windows\Temporary Internet Files\Content.IE5\1VUYVV6U\MC90044212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9250" y="3214688"/>
            <a:ext cx="2800350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Cíl hodiny: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seznámení s mízním systémem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vysvětlení funkce mízního systému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- práce s prezentací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Znalosti lze využít v dalších předmětech: výchově ke zdraví, první pomoci, chemii.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/>
        </p:nvSpPr>
        <p:spPr bwMode="auto">
          <a:xfrm>
            <a:off x="457200" y="5032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/>
            <a:r>
              <a:rPr lang="cs-CZ" sz="4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Použitá literatura, zdroje</a:t>
            </a:r>
          </a:p>
        </p:txBody>
      </p:sp>
      <p:sp>
        <p:nvSpPr>
          <p:cNvPr id="29698" name="Zástupný symbol pro obsah 2"/>
          <p:cNvSpPr>
            <a:spLocks noGrp="1"/>
          </p:cNvSpPr>
          <p:nvPr/>
        </p:nvSpPr>
        <p:spPr bwMode="auto">
          <a:xfrm>
            <a:off x="457200" y="18288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000">
                <a:latin typeface="Times New Roman" pitchFamily="18" charset="0"/>
                <a:cs typeface="Times New Roman" pitchFamily="18" charset="0"/>
              </a:rPr>
              <a:t>LUDĚK  J. DOBROURUKA, BLANKA VACKOVÁ, REGINA KRÁLOVÁ, PAVEL BARTOŠ. </a:t>
            </a:r>
            <a:r>
              <a:rPr lang="cs-CZ" sz="2000" i="1">
                <a:latin typeface="Times New Roman" pitchFamily="18" charset="0"/>
                <a:cs typeface="Times New Roman" pitchFamily="18" charset="0"/>
              </a:rPr>
              <a:t>Přírodopis III</a:t>
            </a:r>
            <a:r>
              <a:rPr lang="cs-CZ" sz="2000">
                <a:latin typeface="Times New Roman" pitchFamily="18" charset="0"/>
                <a:cs typeface="Times New Roman" pitchFamily="18" charset="0"/>
              </a:rPr>
              <a:t>. Praha: Scientia, 1999. ISBN 80-7183-246-4. 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000">
                <a:latin typeface="Times New Roman" pitchFamily="18" charset="0"/>
                <a:cs typeface="Times New Roman" pitchFamily="18" charset="0"/>
              </a:rPr>
              <a:t>IVAN DYLEVSKÝ. </a:t>
            </a:r>
            <a:r>
              <a:rPr lang="cs-CZ" sz="2000" i="1">
                <a:latin typeface="Times New Roman" pitchFamily="18" charset="0"/>
                <a:cs typeface="Times New Roman" pitchFamily="18" charset="0"/>
              </a:rPr>
              <a:t>Anatomie a fyziologie člověka</a:t>
            </a:r>
            <a:r>
              <a:rPr lang="cs-CZ" sz="2000">
                <a:latin typeface="Times New Roman" pitchFamily="18" charset="0"/>
                <a:cs typeface="Times New Roman" pitchFamily="18" charset="0"/>
              </a:rPr>
              <a:t>. Olomouc: Epava, 1998. ISBN 80-901 667-0-9. 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000">
                <a:latin typeface="Times New Roman" pitchFamily="18" charset="0"/>
                <a:cs typeface="Times New Roman" pitchFamily="18" charset="0"/>
              </a:rPr>
              <a:t>JAN KANTOREK, JAROSLAV JURČÁK,JIŘÍ FRONĚK A KOL. </a:t>
            </a:r>
            <a:r>
              <a:rPr lang="cs-CZ" sz="2000" i="1">
                <a:latin typeface="Times New Roman" pitchFamily="18" charset="0"/>
                <a:cs typeface="Times New Roman" pitchFamily="18" charset="0"/>
              </a:rPr>
              <a:t>Přírodopis 8</a:t>
            </a:r>
            <a:r>
              <a:rPr lang="cs-CZ" sz="2000">
                <a:latin typeface="Times New Roman" pitchFamily="18" charset="0"/>
                <a:cs typeface="Times New Roman" pitchFamily="18" charset="0"/>
              </a:rPr>
              <a:t>. Olomouc: Prodos, 1999. ISBN 80-7230-040-7.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000">
                <a:latin typeface="Times New Roman" pitchFamily="18" charset="0"/>
                <a:cs typeface="Times New Roman" pitchFamily="18" charset="0"/>
              </a:rPr>
              <a:t> EDUARD KOČÁREK, EDUARD KOČÁREK. </a:t>
            </a:r>
            <a:r>
              <a:rPr lang="cs-CZ" sz="2000" i="1">
                <a:latin typeface="Times New Roman" pitchFamily="18" charset="0"/>
                <a:cs typeface="Times New Roman" pitchFamily="18" charset="0"/>
              </a:rPr>
              <a:t>Přírodopis pro </a:t>
            </a:r>
            <a:r>
              <a:rPr lang="cs-CZ" sz="2000" i="1">
                <a:latin typeface="Monotype Corsiva" pitchFamily="66" charset="0"/>
                <a:cs typeface="Times New Roman" pitchFamily="18" charset="0"/>
              </a:rPr>
              <a:t>8</a:t>
            </a:r>
            <a:r>
              <a:rPr lang="cs-CZ" sz="2000">
                <a:latin typeface="Monotype Corsiva" pitchFamily="66" charset="0"/>
                <a:cs typeface="Times New Roman" pitchFamily="18" charset="0"/>
              </a:rPr>
              <a:t>. ročník základní školy. </a:t>
            </a:r>
            <a:r>
              <a:rPr lang="cs-CZ" sz="2000">
                <a:latin typeface="Times New Roman" pitchFamily="18" charset="0"/>
                <a:cs typeface="Times New Roman" pitchFamily="18" charset="0"/>
              </a:rPr>
              <a:t>Praha: Jinan, 2000. 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000">
                <a:latin typeface="Times New Roman" pitchFamily="18" charset="0"/>
                <a:cs typeface="Times New Roman" pitchFamily="18" charset="0"/>
              </a:rPr>
              <a:t>JIŘÍ FRONĚK. </a:t>
            </a:r>
            <a:r>
              <a:rPr lang="cs-CZ" sz="2000" i="1">
                <a:latin typeface="Times New Roman" pitchFamily="18" charset="0"/>
                <a:cs typeface="Times New Roman" pitchFamily="18" charset="0"/>
              </a:rPr>
              <a:t>Lidské tělo</a:t>
            </a:r>
            <a:r>
              <a:rPr lang="cs-CZ" sz="2000">
                <a:latin typeface="Times New Roman" pitchFamily="18" charset="0"/>
                <a:cs typeface="Times New Roman" pitchFamily="18" charset="0"/>
              </a:rPr>
              <a:t>. Praha: Blug, 1999. ISBN 80-85635-97-6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000">
                <a:latin typeface="Times New Roman" pitchFamily="18" charset="0"/>
                <a:cs typeface="Times New Roman" pitchFamily="18" charset="0"/>
              </a:rPr>
              <a:t>Zdroje : Vlastní tvorba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000">
                <a:latin typeface="Times New Roman" pitchFamily="18" charset="0"/>
                <a:cs typeface="Times New Roman" pitchFamily="18" charset="0"/>
              </a:rPr>
              <a:t>www.office.microsoft.com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467</TotalTime>
  <Words>360</Words>
  <Application>Microsoft Office PowerPoint</Application>
  <PresentationFormat>Předvádění na obrazovce (4:3)</PresentationFormat>
  <Paragraphs>92</Paragraphs>
  <Slides>15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1" baseType="lpstr">
      <vt:lpstr>Calibri</vt:lpstr>
      <vt:lpstr>Arial</vt:lpstr>
      <vt:lpstr>Times New Roman</vt:lpstr>
      <vt:lpstr>Monotype Corsiva</vt:lpstr>
      <vt:lpstr>Wingdings</vt:lpstr>
      <vt:lpstr>Motiv sady Office</vt:lpstr>
      <vt:lpstr>Snímek 1</vt:lpstr>
      <vt:lpstr>Mízní systém</vt:lpstr>
      <vt:lpstr>Snímek 3</vt:lpstr>
      <vt:lpstr>Míza</vt:lpstr>
      <vt:lpstr>Mízní uzliny</vt:lpstr>
      <vt:lpstr>Snímek 6</vt:lpstr>
      <vt:lpstr>Slezina</vt:lpstr>
      <vt:lpstr>Slezina</vt:lpstr>
      <vt:lpstr>Snímek 9</vt:lpstr>
      <vt:lpstr>Snímek 10</vt:lpstr>
      <vt:lpstr>Brzlík</vt:lpstr>
      <vt:lpstr>Otázky</vt:lpstr>
      <vt:lpstr>Odpovědi</vt:lpstr>
      <vt:lpstr>ANOTACE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KOSTRA</dc:title>
  <dc:creator>Jarda</dc:creator>
  <cp:lastModifiedBy>Maminka</cp:lastModifiedBy>
  <cp:revision>46</cp:revision>
  <dcterms:created xsi:type="dcterms:W3CDTF">2011-12-12T09:29:43Z</dcterms:created>
  <dcterms:modified xsi:type="dcterms:W3CDTF">2012-03-06T13:19:16Z</dcterms:modified>
</cp:coreProperties>
</file>