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7" r:id="rId10"/>
    <p:sldId id="263" r:id="rId11"/>
    <p:sldId id="268" r:id="rId12"/>
    <p:sldId id="25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14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71955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6460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561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78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7960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81501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1137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7810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02605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976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3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D02148-142A-45EC-9015-57314F1B9E00}" type="datetimeFigureOut">
              <a:rPr lang="cs-CZ" smtClean="0"/>
              <a:pPr/>
              <a:t>22.7.2012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E1A14A-C925-4E4D-9E69-9E74F289CD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9677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image" Target="../media/image7.jpeg"/><Relationship Id="rId7" Type="http://schemas.openxmlformats.org/officeDocument/2006/relationships/image" Target="../media/image11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2.bp.blogspot.com/_KpqQ9rqe9aQ/SyYm8_yqCnI/AAAAAAAAFpY/rjIkASiRDG0/s320/polar-bear-cub.jpg" TargetMode="External"/><Relationship Id="rId3" Type="http://schemas.openxmlformats.org/officeDocument/2006/relationships/hyperlink" Target="http://www.fao.org/ag/AGP/AGPC/doc/Counprof/Checkrep/czechfig1.jpg" TargetMode="External"/><Relationship Id="rId7" Type="http://schemas.openxmlformats.org/officeDocument/2006/relationships/hyperlink" Target="http://upload.wikimedia.org/wikipedia/commons/thumb/3/3b/Rabbit_in_montana.jpg/250px-Rabbit_in_montana.jpg" TargetMode="External"/><Relationship Id="rId2" Type="http://schemas.openxmlformats.org/officeDocument/2006/relationships/hyperlink" Target="http://www.bookyourgolf.net/public/images/Czech_Republic_Golf_Courses/images/594_b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0.gstatic.com/images?q=tbn:ANd9GcRJH37ZUcruWbSKcLxg1GBQ4ULOng02BZXnRWuen1a65mODvfQp&amp;t=1" TargetMode="External"/><Relationship Id="rId5" Type="http://schemas.openxmlformats.org/officeDocument/2006/relationships/hyperlink" Target="http://www.jessicacrabtree.com/journal1/wp-content/uploads/2010/08/natgeo_red-foxes-300x240.jpg" TargetMode="External"/><Relationship Id="rId10" Type="http://schemas.openxmlformats.org/officeDocument/2006/relationships/hyperlink" Target="http://t1.gstatic.com/images?q=tbn:ANd9GcQltAmMFZw_fJxRKGmvY0-jzeuQE5nl3YSaKFNk75EBvclu0zzlv2hrdxc5" TargetMode="External"/><Relationship Id="rId4" Type="http://schemas.openxmlformats.org/officeDocument/2006/relationships/hyperlink" Target="http://www.colourbox.com/preview/2219097-623319-wild-strawberries-isolated-on-the-white-background.jpg" TargetMode="External"/><Relationship Id="rId9" Type="http://schemas.openxmlformats.org/officeDocument/2006/relationships/hyperlink" Target="http://singitasafari.com/wp-content/uploads/2011/09/Lion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olplaneta.com/wp-content/uploads/2011/03/krt2-k%C3%B3pia.jpg" TargetMode="External"/><Relationship Id="rId2" Type="http://schemas.openxmlformats.org/officeDocument/2006/relationships/hyperlink" Target="http://www.english-country-garden.com/a/i/animals/roe-deer-25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jynx-t.net/ptaci/Data/Images/Kane-lesn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6084887" cy="148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23528" y="2420888"/>
            <a:ext cx="835292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VY_32_INOVACE_08_Přírodověda_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5.ročník_</a:t>
            </a:r>
            <a:br>
              <a:rPr kumimoji="0" lang="cs-CZ" sz="3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</a:br>
            <a:r>
              <a:rPr kumimoji="0" lang="cs-CZ" sz="3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  <a:latin typeface="Calibri"/>
                <a:ea typeface="+mj-ea"/>
                <a:cs typeface="+mj-cs"/>
              </a:rPr>
              <a:t>19_ČR,oblast mírného podnebného pásu</a:t>
            </a:r>
            <a:endParaRPr kumimoji="0" lang="cs-CZ" sz="3600" b="1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Calibri"/>
              <a:ea typeface="+mj-ea"/>
              <a:cs typeface="+mj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15616" y="4941168"/>
            <a:ext cx="691276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Autor :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Ing.Hana</a:t>
            </a: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 Martínková, ZŠ a MŠ </a:t>
            </a:r>
            <a:r>
              <a:rPr kumimoji="0" lang="cs-CZ" sz="2400" b="1" i="0" u="none" strike="noStrike" kern="0" cap="none" spc="0" normalizeH="0" baseline="0" noProof="0" dirty="0" err="1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Hazlov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0" cap="none" spc="0" normalizeH="0" baseline="0" noProof="0" dirty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Období vytvoření : </a:t>
            </a:r>
            <a:r>
              <a:rPr kumimoji="0" lang="cs-CZ" sz="2400" b="1" i="0" u="none" strike="noStrike" kern="0" cap="none" spc="0" normalizeH="0" baseline="0" noProof="0" dirty="0" smtClean="0">
                <a:ln>
                  <a:noFill/>
                </a:ln>
                <a:solidFill>
                  <a:schemeClr val="accent3">
                    <a:lumMod val="50000"/>
                  </a:schemeClr>
                </a:solidFill>
                <a:effectLst/>
                <a:uLnTx/>
                <a:uFillTx/>
              </a:rPr>
              <a:t>prosinec 2011</a:t>
            </a:r>
            <a:endParaRPr kumimoji="0" lang="cs-CZ" sz="2400" b="1" i="0" u="none" strike="noStrike" kern="0" cap="none" spc="0" normalizeH="0" baseline="0" noProof="0" dirty="0">
              <a:ln>
                <a:noFill/>
              </a:ln>
              <a:solidFill>
                <a:schemeClr val="accent3">
                  <a:lumMod val="50000"/>
                </a:scheme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62075791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fao.org/ag/AGP/AGPC/doc/Counprof/Checkrep/czechfig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990434"/>
            <a:ext cx="4927087" cy="28675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6064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small" dirty="0" smtClean="0">
                <a:latin typeface="Comic Sans MS" pitchFamily="66" charset="0"/>
              </a:rPr>
              <a:t>Česká republika – oblast mírného podnebného pásu</a:t>
            </a:r>
            <a:endParaRPr lang="cs-CZ" sz="28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1214755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ČR leží na severní polokouli v oblasti mírného podnebného pásu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8841" y="1726061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podnebí je ovlivněno vzdáleností od moře a nadmořskou výškou krajiny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424" y="2582345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povrch ČR je členitý, od nížinných rovin až po hory</a:t>
            </a:r>
            <a:endParaRPr lang="cs-CZ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0424" y="2195953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ČR leží v oblasti přechodu mezi přímořským a vnitrozemským podnebím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5891" y="3000142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v níže položených oblastech převládají lesy listnaté a smíšené, ve výše položených oblastech jehličnaté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5737" y="3703443"/>
            <a:ext cx="8352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b="1" dirty="0" smtClean="0"/>
              <a:t>rostliny i živočichové jsou přizpůsobeni střídání čtyř ročních období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051961864"/>
      </p:ext>
    </p:extLst>
  </p:cSld>
  <p:clrMapOvr>
    <a:masterClrMapping/>
  </p:clrMapOvr>
  <p:transition spd="slow"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small" dirty="0" smtClean="0">
                <a:latin typeface="Comic Sans MS" pitchFamily="66" charset="0"/>
              </a:rPr>
              <a:t>Přečti si následující text a zaškrtni vždy jednu z možností :</a:t>
            </a:r>
            <a:endParaRPr lang="cs-CZ" sz="28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052736"/>
            <a:ext cx="856895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000" b="1" dirty="0" smtClean="0"/>
              <a:t>Česká republika se nachází na 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severní </a:t>
            </a:r>
            <a:r>
              <a:rPr lang="cs-CZ" sz="2000" b="1" dirty="0" smtClean="0"/>
              <a:t>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jižní</a:t>
            </a:r>
            <a:r>
              <a:rPr lang="cs-CZ" sz="2000" b="1" i="1" dirty="0" smtClean="0"/>
              <a:t> </a:t>
            </a:r>
            <a:r>
              <a:rPr lang="cs-CZ" sz="2000" b="1" dirty="0" smtClean="0"/>
              <a:t> polokouli v oblasti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tropického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mírného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polárního</a:t>
            </a:r>
            <a:r>
              <a:rPr lang="cs-CZ" sz="2000" b="1" dirty="0" smtClean="0"/>
              <a:t>  podnebného pásu.  V níže položených oblastech České republiky převládají lesy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listnaté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jehličnaté</a:t>
            </a:r>
            <a:r>
              <a:rPr lang="cs-CZ" sz="2000" b="1" dirty="0" smtClean="0"/>
              <a:t> a smíšené, ve výše položených oblastech lesy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listnaté</a:t>
            </a:r>
            <a:r>
              <a:rPr lang="cs-CZ" sz="2000" b="1" dirty="0" smtClean="0"/>
              <a:t>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smíšené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jehličnaté</a:t>
            </a:r>
            <a:r>
              <a:rPr lang="cs-CZ" sz="2000" b="1" dirty="0" smtClean="0"/>
              <a:t>.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Podnebí mírného pásu je ovlivněno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vzdáleností od moře a slaností vody  </a:t>
            </a:r>
            <a:r>
              <a:rPr lang="cs-CZ" sz="2000" b="1" dirty="0" smtClean="0"/>
              <a:t>/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vzdáleností od moře a rozdílnou nadmořskou výškou</a:t>
            </a:r>
            <a:r>
              <a:rPr lang="cs-CZ" sz="2000" b="1" dirty="0" smtClean="0"/>
              <a:t>. Česká republika leží v oblasti 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přímořského podnebí  </a:t>
            </a:r>
            <a:r>
              <a:rPr lang="cs-CZ" sz="2000" b="1" dirty="0" smtClean="0"/>
              <a:t>/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na přechodu mezi přímořským a vnitrozemským podnebím</a:t>
            </a:r>
            <a:r>
              <a:rPr lang="cs-CZ" sz="2000" b="1" dirty="0" smtClean="0"/>
              <a:t>  /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v oblasti vnitrozemského podnebí</a:t>
            </a:r>
            <a:r>
              <a:rPr lang="cs-CZ" sz="2000" b="1" dirty="0" smtClean="0"/>
              <a:t>. </a:t>
            </a:r>
          </a:p>
          <a:p>
            <a:pPr>
              <a:lnSpc>
                <a:spcPct val="200000"/>
              </a:lnSpc>
            </a:pPr>
            <a:r>
              <a:rPr lang="cs-CZ" sz="2000" b="1" dirty="0" smtClean="0"/>
              <a:t>Počasí je zde velmi proměnlivé.</a:t>
            </a:r>
            <a:endParaRPr lang="cs-CZ" sz="2000" b="1" dirty="0"/>
          </a:p>
        </p:txBody>
      </p:sp>
      <p:sp>
        <p:nvSpPr>
          <p:cNvPr id="4" name="Zahnutá šipka nahoru 3"/>
          <p:cNvSpPr/>
          <p:nvPr/>
        </p:nvSpPr>
        <p:spPr>
          <a:xfrm>
            <a:off x="251520" y="2132856"/>
            <a:ext cx="1080120" cy="144016"/>
          </a:xfrm>
          <a:prstGeom prst="curvedUp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Zahnutá šipka nahoru 4"/>
          <p:cNvSpPr/>
          <p:nvPr/>
        </p:nvSpPr>
        <p:spPr>
          <a:xfrm>
            <a:off x="3563888" y="1556792"/>
            <a:ext cx="936104" cy="144016"/>
          </a:xfrm>
          <a:prstGeom prst="curvedUp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Zahnutá šipka nahoru 6"/>
          <p:cNvSpPr/>
          <p:nvPr/>
        </p:nvSpPr>
        <p:spPr>
          <a:xfrm>
            <a:off x="2987824" y="2708920"/>
            <a:ext cx="1008112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hnutá šipka nahoru 7"/>
          <p:cNvSpPr/>
          <p:nvPr/>
        </p:nvSpPr>
        <p:spPr>
          <a:xfrm>
            <a:off x="3923928" y="3356992"/>
            <a:ext cx="1224136" cy="216024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Zahnutá šipka nahoru 8"/>
          <p:cNvSpPr/>
          <p:nvPr/>
        </p:nvSpPr>
        <p:spPr>
          <a:xfrm>
            <a:off x="323528" y="4581128"/>
            <a:ext cx="5616624" cy="144016"/>
          </a:xfrm>
          <a:prstGeom prst="curvedUp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hnutá šipka nahoru 9"/>
          <p:cNvSpPr/>
          <p:nvPr/>
        </p:nvSpPr>
        <p:spPr>
          <a:xfrm>
            <a:off x="3707904" y="5229200"/>
            <a:ext cx="3528392" cy="216024"/>
          </a:xfrm>
          <a:prstGeom prst="curvedUp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Zahnutá šipka nahoru 10"/>
          <p:cNvSpPr/>
          <p:nvPr/>
        </p:nvSpPr>
        <p:spPr>
          <a:xfrm>
            <a:off x="251520" y="5805264"/>
            <a:ext cx="2952328" cy="216024"/>
          </a:xfrm>
          <a:prstGeom prst="curvedUpArrow">
            <a:avLst/>
          </a:prstGeom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133142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1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Dopisy z přírody nadepište názvem patřičného ročního období, v textu vyberte jednu z možností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539552" y="1412776"/>
            <a:ext cx="5400600" cy="5040560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971600" y="1844824"/>
            <a:ext cx="4464496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827584" y="1988840"/>
            <a:ext cx="4896544" cy="424731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Během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letních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zimních</a:t>
            </a:r>
            <a:r>
              <a:rPr lang="cs-CZ" sz="2000" b="1" dirty="0" smtClean="0"/>
              <a:t> měsíců,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nejteplejších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nejchladnějších</a:t>
            </a:r>
            <a:r>
              <a:rPr lang="cs-CZ" sz="2000" b="1" dirty="0" smtClean="0"/>
              <a:t> měsíců v roce  dozrávají plody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kvetoucích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nekvetoucích</a:t>
            </a:r>
            <a:r>
              <a:rPr lang="cs-CZ" sz="2000" b="1" dirty="0" smtClean="0"/>
              <a:t> planě rostoucích i kulturních rostlin. Na lukách kvetou 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léčivé  byliny</a:t>
            </a:r>
            <a:r>
              <a:rPr lang="cs-CZ" sz="2000" b="1" dirty="0" smtClean="0"/>
              <a:t>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pokojové rostliny</a:t>
            </a:r>
            <a:r>
              <a:rPr lang="cs-CZ" sz="2000" b="1" dirty="0" smtClean="0"/>
              <a:t>. Lesy jsou plné šťavnatých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   lesních plodů </a:t>
            </a:r>
            <a:r>
              <a:rPr lang="cs-CZ" sz="2000" b="1" dirty="0" smtClean="0"/>
              <a:t>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citrusových plodů</a:t>
            </a:r>
            <a:r>
              <a:rPr lang="cs-CZ" sz="2000" b="1" dirty="0" smtClean="0"/>
              <a:t>.</a:t>
            </a:r>
          </a:p>
          <a:p>
            <a:pPr>
              <a:lnSpc>
                <a:spcPct val="150000"/>
              </a:lnSpc>
            </a:pP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Živočichové</a:t>
            </a:r>
            <a:r>
              <a:rPr lang="cs-CZ" sz="2000" b="1" dirty="0" smtClean="0"/>
              <a:t> / </a:t>
            </a:r>
            <a:r>
              <a:rPr lang="cs-CZ" sz="2000" b="1" i="1" dirty="0" smtClean="0">
                <a:solidFill>
                  <a:schemeClr val="accent2">
                    <a:lumMod val="50000"/>
                  </a:schemeClr>
                </a:solidFill>
              </a:rPr>
              <a:t>rostliny</a:t>
            </a:r>
            <a:r>
              <a:rPr lang="cs-CZ" sz="2000" b="1" dirty="0" smtClean="0"/>
              <a:t> vyvádějí svá mláďata, která se brzy začínají osamostatňovat.</a:t>
            </a:r>
            <a:endParaRPr lang="cs-CZ" sz="2000" b="1" dirty="0"/>
          </a:p>
        </p:txBody>
      </p:sp>
      <p:pic>
        <p:nvPicPr>
          <p:cNvPr id="1026" name="Picture 2" descr="http://www.colourbox.com/preview/2219097-623319-wild-strawberries-isolated-on-the-white-backgrou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12160" y="3861048"/>
            <a:ext cx="1584176" cy="1059418"/>
          </a:xfrm>
          <a:prstGeom prst="rect">
            <a:avLst/>
          </a:prstGeom>
          <a:noFill/>
        </p:spPr>
      </p:pic>
      <p:pic>
        <p:nvPicPr>
          <p:cNvPr id="1028" name="Picture 4" descr="http://www.jessicacrabtree.com/journal1/wp-content/uploads/2010/08/natgeo_red-foxes-300x24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157192"/>
            <a:ext cx="1368152" cy="1094522"/>
          </a:xfrm>
          <a:prstGeom prst="rect">
            <a:avLst/>
          </a:prstGeom>
          <a:noFill/>
        </p:spPr>
      </p:pic>
      <p:sp>
        <p:nvSpPr>
          <p:cNvPr id="10" name="Zaoblený obdélník 9"/>
          <p:cNvSpPr/>
          <p:nvPr/>
        </p:nvSpPr>
        <p:spPr>
          <a:xfrm>
            <a:off x="1691680" y="2132856"/>
            <a:ext cx="720080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899592" y="2564904"/>
            <a:ext cx="1296144" cy="432048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2555776" y="3068960"/>
            <a:ext cx="1152128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2411760" y="3933056"/>
            <a:ext cx="1440160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572000" y="4437112"/>
            <a:ext cx="864096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827584" y="4869160"/>
            <a:ext cx="720080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827584" y="5301208"/>
            <a:ext cx="1368152" cy="360040"/>
          </a:xfrm>
          <a:prstGeom prst="roundRect">
            <a:avLst/>
          </a:prstGeom>
          <a:noFill/>
          <a:ln>
            <a:solidFill>
              <a:srgbClr val="FF0000"/>
            </a:solidFill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211960" y="1484784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LÉTO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Skupina 38"/>
          <p:cNvGrpSpPr/>
          <p:nvPr/>
        </p:nvGrpSpPr>
        <p:grpSpPr>
          <a:xfrm>
            <a:off x="395536" y="332656"/>
            <a:ext cx="8352928" cy="6192688"/>
            <a:chOff x="179512" y="332657"/>
            <a:chExt cx="8352928" cy="6192688"/>
          </a:xfrm>
        </p:grpSpPr>
        <p:sp>
          <p:nvSpPr>
            <p:cNvPr id="2" name="Zaoblený obdélník 1"/>
            <p:cNvSpPr/>
            <p:nvPr/>
          </p:nvSpPr>
          <p:spPr>
            <a:xfrm>
              <a:off x="179512" y="332657"/>
              <a:ext cx="8352928" cy="6192688"/>
            </a:xfrm>
            <a:prstGeom prst="roundRect">
              <a:avLst/>
            </a:prstGeom>
            <a:solidFill>
              <a:schemeClr val="accent1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" name="Přímá spojovací čára 2"/>
            <p:cNvCxnSpPr/>
            <p:nvPr/>
          </p:nvCxnSpPr>
          <p:spPr>
            <a:xfrm flipV="1">
              <a:off x="899592" y="908720"/>
              <a:ext cx="6984776" cy="2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" name="TextovéPole 3"/>
            <p:cNvSpPr txBox="1"/>
            <p:nvPr/>
          </p:nvSpPr>
          <p:spPr>
            <a:xfrm>
              <a:off x="751239" y="1191264"/>
              <a:ext cx="7349153" cy="473975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cs-CZ" b="1" i="1" dirty="0" smtClean="0">
                  <a:solidFill>
                    <a:srgbClr val="C00000"/>
                  </a:solidFill>
                </a:rPr>
                <a:t>Před zimou </a:t>
              </a:r>
              <a:r>
                <a:rPr lang="cs-CZ" b="1" dirty="0" smtClean="0"/>
                <a:t>/ </a:t>
              </a:r>
              <a:r>
                <a:rPr lang="cs-CZ" b="1" i="1" dirty="0" smtClean="0">
                  <a:solidFill>
                    <a:srgbClr val="C00000"/>
                  </a:solidFill>
                </a:rPr>
                <a:t>začátkem jara  </a:t>
              </a:r>
              <a:r>
                <a:rPr lang="cs-CZ" b="1" dirty="0" smtClean="0"/>
                <a:t>všechny  kvetoucí rostliny odkvetou, vytvoří a uloží si zásobní látky  </a:t>
              </a:r>
              <a:r>
                <a:rPr lang="cs-CZ" b="1" i="1" dirty="0" smtClean="0">
                  <a:solidFill>
                    <a:srgbClr val="C00000"/>
                  </a:solidFill>
                </a:rPr>
                <a:t>v semenech dozrálých plodů nebo ve svých podzemních částech</a:t>
              </a:r>
              <a:r>
                <a:rPr lang="cs-CZ" b="1" dirty="0" smtClean="0"/>
                <a:t> / </a:t>
              </a:r>
              <a:r>
                <a:rPr lang="cs-CZ" b="1" i="1" dirty="0" smtClean="0">
                  <a:solidFill>
                    <a:srgbClr val="C00000"/>
                  </a:solidFill>
                </a:rPr>
                <a:t>v listech</a:t>
              </a:r>
              <a:r>
                <a:rPr lang="cs-CZ" b="1" dirty="0" smtClean="0"/>
                <a:t>.   </a:t>
              </a:r>
              <a:r>
                <a:rPr lang="cs-CZ" b="1" i="1" dirty="0" smtClean="0">
                  <a:solidFill>
                    <a:srgbClr val="C00000"/>
                  </a:solidFill>
                </a:rPr>
                <a:t>S blížící se zimou </a:t>
              </a:r>
              <a:r>
                <a:rPr lang="cs-CZ" b="1" dirty="0" smtClean="0"/>
                <a:t>/ </a:t>
              </a:r>
              <a:r>
                <a:rPr lang="cs-CZ" b="1" i="1" dirty="0" smtClean="0">
                  <a:solidFill>
                    <a:srgbClr val="C00000"/>
                  </a:solidFill>
                </a:rPr>
                <a:t>s končící zimou  </a:t>
              </a:r>
              <a:r>
                <a:rPr lang="cs-CZ" b="1" dirty="0" smtClean="0"/>
                <a:t>kvetoucí i nekvetoucí rostliny omezují a postupně zastavují vypařování vody, protože v zimě nemohou přijímat dostatek vody ze zamrzlé půdy. Dřeviny stahují mízu do kořenů. Nadzemní dužnaté části rostlin hynou.</a:t>
              </a:r>
            </a:p>
            <a:p>
              <a:pPr>
                <a:lnSpc>
                  <a:spcPct val="150000"/>
                </a:lnSpc>
                <a:spcAft>
                  <a:spcPts val="600"/>
                </a:spcAft>
              </a:pPr>
              <a:r>
                <a:rPr lang="cs-CZ" b="1" dirty="0" smtClean="0"/>
                <a:t>Na podzim  </a:t>
              </a:r>
              <a:r>
                <a:rPr lang="cs-CZ" b="1" i="1" dirty="0" smtClean="0">
                  <a:solidFill>
                    <a:srgbClr val="C00000"/>
                  </a:solidFill>
                </a:rPr>
                <a:t>tažní</a:t>
              </a:r>
              <a:r>
                <a:rPr lang="cs-CZ" b="1" dirty="0" smtClean="0"/>
                <a:t> / </a:t>
              </a:r>
              <a:r>
                <a:rPr lang="cs-CZ" b="1" i="1" dirty="0" smtClean="0">
                  <a:solidFill>
                    <a:srgbClr val="C00000"/>
                  </a:solidFill>
                </a:rPr>
                <a:t>stálí </a:t>
              </a:r>
              <a:r>
                <a:rPr lang="cs-CZ" b="1" dirty="0" smtClean="0"/>
                <a:t>ptáci odlétají za potravou do teplejších krajů.  </a:t>
              </a:r>
              <a:r>
                <a:rPr lang="cs-CZ" b="1" i="1" dirty="0" smtClean="0">
                  <a:solidFill>
                    <a:srgbClr val="C00000"/>
                  </a:solidFill>
                </a:rPr>
                <a:t>Býložravci </a:t>
              </a:r>
              <a:r>
                <a:rPr lang="cs-CZ" b="1" dirty="0" smtClean="0"/>
                <a:t>/ </a:t>
              </a:r>
              <a:r>
                <a:rPr lang="cs-CZ" b="1" i="1" dirty="0" smtClean="0">
                  <a:solidFill>
                    <a:srgbClr val="C00000"/>
                  </a:solidFill>
                </a:rPr>
                <a:t>masožravci</a:t>
              </a:r>
              <a:r>
                <a:rPr lang="cs-CZ" b="1" dirty="0" smtClean="0"/>
                <a:t>  v zimě velice obtížně shánějí potravu. Aby zvířata překonala zimní období chladu a nedostatku potravy, přijímají potravu ve zvýšeném množství a vytvářejí si tak tukové zásoby v těle. Většina z živočichů shromažďuje zásoby do svých skrýší, kde přezimují.</a:t>
              </a:r>
              <a:endParaRPr lang="cs-CZ" b="1" dirty="0"/>
            </a:p>
          </p:txBody>
        </p:sp>
      </p:grpSp>
      <p:cxnSp>
        <p:nvCxnSpPr>
          <p:cNvPr id="10" name="Přímá spojovací čára 9"/>
          <p:cNvCxnSpPr/>
          <p:nvPr/>
        </p:nvCxnSpPr>
        <p:spPr>
          <a:xfrm>
            <a:off x="1043608" y="1628800"/>
            <a:ext cx="1080120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043608" y="2492896"/>
            <a:ext cx="1944216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3131840" y="2060848"/>
            <a:ext cx="403244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211960" y="2492896"/>
            <a:ext cx="1512168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>
            <a:off x="2195736" y="4149080"/>
            <a:ext cx="504056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1043608" y="4581128"/>
            <a:ext cx="1008112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ovéPole 39"/>
          <p:cNvSpPr txBox="1"/>
          <p:nvPr/>
        </p:nvSpPr>
        <p:spPr>
          <a:xfrm>
            <a:off x="6444208" y="54868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PODZIM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0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ROZLUŠTĚNÍM PŘESMYČKY DOPLŇ VHODNÉ SLOVO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764024"/>
            <a:ext cx="896448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Před zimou rostliny zastavují svůj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strů</a:t>
            </a:r>
            <a:r>
              <a:rPr lang="cs-CZ" sz="2000" b="1" dirty="0" smtClean="0"/>
              <a:t>  _  _  _  _    .   Ze zamrzlé země nemohou přijímat dostatečné množství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dyvo</a:t>
            </a:r>
            <a:r>
              <a:rPr lang="cs-CZ" sz="2000" b="1" dirty="0" smtClean="0"/>
              <a:t>   _  _  _  _  .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ténaduž</a:t>
            </a:r>
            <a:r>
              <a:rPr lang="cs-CZ" sz="2000" b="1" dirty="0" smtClean="0"/>
              <a:t>   _  _  _  _  _  _  _   části rostlin hynou. Rostliny stahují živiny </a:t>
            </a:r>
            <a:r>
              <a:rPr lang="cs-CZ" sz="2000" b="1" i="1" dirty="0" smtClean="0">
                <a:solidFill>
                  <a:schemeClr val="bg2">
                    <a:lumMod val="25000"/>
                  </a:schemeClr>
                </a:solidFill>
              </a:rPr>
              <a:t>do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řekonů</a:t>
            </a:r>
            <a:r>
              <a:rPr lang="cs-CZ" sz="2000" b="1" i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000" b="1" dirty="0" smtClean="0"/>
              <a:t>_  _  _  _  _  _   a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podmníchze</a:t>
            </a:r>
            <a:r>
              <a:rPr lang="cs-CZ" sz="2000" b="1" dirty="0" smtClean="0"/>
              <a:t>   _  _  _  _  _  _  _  _  _  _    částí. Jednoleté ukládají zásobní látky v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menechse</a:t>
            </a:r>
            <a:r>
              <a:rPr lang="cs-CZ" sz="2000" b="1" dirty="0" smtClean="0"/>
              <a:t>   _  _  _  _  _  _  _  _   , u dvouletých a vytrvalých rostlin přezimují přízemní části a podzemní části :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kyodden</a:t>
            </a:r>
            <a:r>
              <a:rPr lang="cs-CZ" sz="2000" b="1" dirty="0" smtClean="0"/>
              <a:t>   _  _  _  _  _  _  _  ,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zyhlí</a:t>
            </a:r>
            <a:r>
              <a:rPr lang="cs-CZ" sz="2000" b="1" dirty="0" smtClean="0"/>
              <a:t>   _  _  _  _  _  a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buleci</a:t>
            </a:r>
            <a:r>
              <a:rPr lang="cs-CZ" sz="2000" b="1" dirty="0" smtClean="0"/>
              <a:t>   _  _  _  _  _  _. </a:t>
            </a:r>
          </a:p>
          <a:p>
            <a:pPr>
              <a:lnSpc>
                <a:spcPct val="150000"/>
              </a:lnSpc>
            </a:pP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týmnalist</a:t>
            </a:r>
            <a:r>
              <a:rPr lang="cs-CZ" sz="2000" b="1" dirty="0" smtClean="0"/>
              <a:t>   _  _  _  _  _  _  _  _  _   stromům opadávají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styli</a:t>
            </a:r>
            <a:r>
              <a:rPr lang="cs-CZ" sz="2000" b="1" dirty="0" smtClean="0"/>
              <a:t>   _  _  _  _  _   . </a:t>
            </a:r>
            <a:br>
              <a:rPr lang="cs-CZ" sz="2000" b="1" dirty="0" smtClean="0"/>
            </a:br>
            <a:r>
              <a:rPr lang="cs-CZ" sz="2000" b="1" dirty="0" smtClean="0"/>
              <a:t>Při prohlížení barevných podzimních listů jste si jistě všimli, že na některých zůstaly zelené skvrny. V místech, kde zůstaly listy zelené, překousaly žilnatinu listu housenky, proto se chlorofyl neměl kudy stáhnout zpět.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hliječnaté</a:t>
            </a:r>
            <a:r>
              <a:rPr lang="cs-CZ" sz="2000" b="1" dirty="0" smtClean="0"/>
              <a:t>  _  _  _  _  _  _  _  _  _  _     stromy na zimu neopadávají. Neznamená to,. že by měly jedno jehličí na celý život. Výměnu jehličí nepozorujeme, protože neprobíhá najednou, ale postupně. Každým rokem se obmění jen malá část jehličí.   </a:t>
            </a:r>
            <a:endParaRPr lang="cs-CZ" sz="2000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HÁDEJ, KDO JSEM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764704"/>
            <a:ext cx="417646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1.</a:t>
            </a:r>
            <a:r>
              <a:rPr lang="cs-CZ" dirty="0" smtClean="0"/>
              <a:t> </a:t>
            </a:r>
            <a:r>
              <a:rPr lang="cs-CZ" sz="2000" b="1" dirty="0" smtClean="0"/>
              <a:t>Jsem černobílý pták. Mám vysoké a štíhlé nohy a dlouhý zobák. Žiji v blízkosti rybníků a mokřin. Na jaře po příletu z teplých krajin hnízdím na střechách a osamělých komínech a stromech. Živím se drobnými savci, ještěrkami, žábami, rybami i hmyzem.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2000" y="764704"/>
            <a:ext cx="439248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2.</a:t>
            </a:r>
            <a:r>
              <a:rPr lang="cs-CZ" dirty="0" smtClean="0"/>
              <a:t> </a:t>
            </a:r>
            <a:r>
              <a:rPr lang="cs-CZ" sz="2000" b="1" dirty="0" smtClean="0"/>
              <a:t>Patřím k hmyzu. Mám zavalité tělo porostlé hustými černými chlupy. Napříč těla mám žlutooranžové pásy. Konec těla je bílý. Létám s pomocí dvou blanitých  křídel. Živím se nektarem na rostlinách s hlubšími kalichy, kam se včely a vosy nedostanou. Své skrýše mám v zemních dutinách, kde žiji v kolonii s ostatními.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293096"/>
            <a:ext cx="849694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 smtClean="0"/>
              <a:t>Jsem motýl. Křídla mám zbarvena  hnědočerveně s velkým modrým okem. Na loukách vyhledávám květy rostlin, mízu na poraněném stromě nebo šťávu z přezrálého ovoce. Mým housenkám se daří na kopřivách, které jsou typickou rostlinou na místech bohatých dusíkem. Tato místa jsou vlivem znečištění  stále hojnější, proto mě můžete v poslední době v přírodě spatřit velmi často.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140968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_   _   _         _   _   _   _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2" y="3573016"/>
            <a:ext cx="3600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  _   _   _   _   _   _         Z   _   M   _   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5536" y="6093296"/>
            <a:ext cx="48245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   _   _   _   _   _   _         P   _   _   Í         _   _   _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71600" y="3717032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cap="small" dirty="0" smtClean="0">
                <a:solidFill>
                  <a:srgbClr val="FF0000"/>
                </a:solidFill>
              </a:rPr>
              <a:t>ČÁP  BÍLÝ </a:t>
            </a:r>
            <a:endParaRPr lang="cs-CZ" b="1" i="1" cap="small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933056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cap="small" dirty="0" smtClean="0">
                <a:solidFill>
                  <a:srgbClr val="FF0000"/>
                </a:solidFill>
              </a:rPr>
              <a:t>ČMELÁK  ZEMNÍ</a:t>
            </a:r>
            <a:endParaRPr lang="cs-CZ" b="1" i="1" cap="small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436096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cap="small" dirty="0" smtClean="0">
                <a:solidFill>
                  <a:srgbClr val="FF0000"/>
                </a:solidFill>
              </a:rPr>
              <a:t>BABOČKA PAVÍ OKO</a:t>
            </a:r>
            <a:endParaRPr lang="cs-CZ" b="1" i="1" cap="small" dirty="0">
              <a:solidFill>
                <a:srgbClr val="FF0000"/>
              </a:solidFill>
            </a:endParaRPr>
          </a:p>
        </p:txBody>
      </p:sp>
      <p:sp>
        <p:nvSpPr>
          <p:cNvPr id="13" name="Obdélník s odříznutým příčným rohem 12"/>
          <p:cNvSpPr/>
          <p:nvPr/>
        </p:nvSpPr>
        <p:spPr>
          <a:xfrm>
            <a:off x="1331640" y="3717032"/>
            <a:ext cx="1512168" cy="43204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s odříznutým příčným rohem 13"/>
          <p:cNvSpPr/>
          <p:nvPr/>
        </p:nvSpPr>
        <p:spPr>
          <a:xfrm>
            <a:off x="5868144" y="3933056"/>
            <a:ext cx="1728192" cy="43204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s odříznutým příčným rohem 14"/>
          <p:cNvSpPr/>
          <p:nvPr/>
        </p:nvSpPr>
        <p:spPr>
          <a:xfrm>
            <a:off x="5508104" y="6021288"/>
            <a:ext cx="2016224" cy="432048"/>
          </a:xfrm>
          <a:prstGeom prst="snip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anim calcmode="lin" valueType="num">
                                      <p:cBhvr>
                                        <p:cTn id="22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892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Se Kterými živočichy se můžeš setkat v naší přírodě ?</a:t>
            </a:r>
            <a:endParaRPr lang="cs-CZ" sz="2400" b="1" cap="small" dirty="0">
              <a:latin typeface="Comic Sans MS" pitchFamily="66" charset="0"/>
            </a:endParaRPr>
          </a:p>
        </p:txBody>
      </p:sp>
      <p:pic>
        <p:nvPicPr>
          <p:cNvPr id="18434" name="Picture 2" descr="http://t0.gstatic.com/images?q=tbn:ANd9GcRJH37ZUcruWbSKcLxg1GBQ4ULOng02BZXnRWuen1a65mODvfQp&amp;t=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980728"/>
            <a:ext cx="1944216" cy="1458162"/>
          </a:xfrm>
          <a:prstGeom prst="rect">
            <a:avLst/>
          </a:prstGeom>
          <a:noFill/>
        </p:spPr>
      </p:pic>
      <p:pic>
        <p:nvPicPr>
          <p:cNvPr id="18436" name="Picture 4" descr="http://upload.wikimedia.org/wikipedia/commons/thumb/3/3b/Rabbit_in_montana.jpg/250px-Rabbit_in_montan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4208" y="908720"/>
            <a:ext cx="1813619" cy="1610494"/>
          </a:xfrm>
          <a:prstGeom prst="rect">
            <a:avLst/>
          </a:prstGeom>
          <a:noFill/>
        </p:spPr>
      </p:pic>
      <p:pic>
        <p:nvPicPr>
          <p:cNvPr id="18438" name="Picture 6" descr="http://2.bp.blogspot.com/_KpqQ9rqe9aQ/SyYm8_yqCnI/AAAAAAAAFpY/rjIkASiRDG0/s320/polar-bear-cu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924944"/>
            <a:ext cx="1872208" cy="1333949"/>
          </a:xfrm>
          <a:prstGeom prst="rect">
            <a:avLst/>
          </a:prstGeom>
          <a:noFill/>
        </p:spPr>
      </p:pic>
      <p:pic>
        <p:nvPicPr>
          <p:cNvPr id="18440" name="Picture 8" descr="http://singitasafari.com/wp-content/uploads/2011/09/Li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3068960"/>
            <a:ext cx="1800200" cy="1414443"/>
          </a:xfrm>
          <a:prstGeom prst="rect">
            <a:avLst/>
          </a:prstGeom>
          <a:noFill/>
        </p:spPr>
      </p:pic>
      <p:pic>
        <p:nvPicPr>
          <p:cNvPr id="18442" name="Picture 10" descr="http://t1.gstatic.com/images?q=tbn:ANd9GcQltAmMFZw_fJxRKGmvY0-jzeuQE5nl3YSaKFNk75EBvclu0zzlv2hrdxc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1772816"/>
            <a:ext cx="1826552" cy="1368152"/>
          </a:xfrm>
          <a:prstGeom prst="rect">
            <a:avLst/>
          </a:prstGeom>
          <a:noFill/>
        </p:spPr>
      </p:pic>
      <p:pic>
        <p:nvPicPr>
          <p:cNvPr id="18444" name="Picture 12" descr="http://www.english-country-garden.com/a/i/animals/roe-deer-2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300192" y="4869160"/>
            <a:ext cx="2232248" cy="1486677"/>
          </a:xfrm>
          <a:prstGeom prst="rect">
            <a:avLst/>
          </a:prstGeom>
          <a:noFill/>
        </p:spPr>
      </p:pic>
      <p:pic>
        <p:nvPicPr>
          <p:cNvPr id="18446" name="Picture 14" descr="http://www.coolplaneta.com/wp-content/uploads/2011/03/krt2-k%C3%B3pia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528" y="4869160"/>
            <a:ext cx="2088232" cy="1287744"/>
          </a:xfrm>
          <a:prstGeom prst="rect">
            <a:avLst/>
          </a:prstGeom>
          <a:noFill/>
        </p:spPr>
      </p:pic>
      <p:pic>
        <p:nvPicPr>
          <p:cNvPr id="18448" name="Picture 16" descr="http://www.jynx-t.net/ptaci/Data/Images/Kane-lesni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4005064"/>
            <a:ext cx="1896467" cy="1424255"/>
          </a:xfrm>
          <a:prstGeom prst="rect">
            <a:avLst/>
          </a:prstGeom>
          <a:noFill/>
        </p:spPr>
      </p:pic>
      <p:sp>
        <p:nvSpPr>
          <p:cNvPr id="12" name="Volný tvar 11"/>
          <p:cNvSpPr/>
          <p:nvPr/>
        </p:nvSpPr>
        <p:spPr>
          <a:xfrm>
            <a:off x="251520" y="1988841"/>
            <a:ext cx="1737054" cy="648071"/>
          </a:xfrm>
          <a:custGeom>
            <a:avLst/>
            <a:gdLst>
              <a:gd name="connsiteX0" fmla="*/ 117987 w 1900084"/>
              <a:gd name="connsiteY0" fmla="*/ 0 h 639097"/>
              <a:gd name="connsiteX1" fmla="*/ 103239 w 1900084"/>
              <a:gd name="connsiteY1" fmla="*/ 412955 h 639097"/>
              <a:gd name="connsiteX2" fmla="*/ 737420 w 1900084"/>
              <a:gd name="connsiteY2" fmla="*/ 634181 h 639097"/>
              <a:gd name="connsiteX3" fmla="*/ 1740310 w 1900084"/>
              <a:gd name="connsiteY3" fmla="*/ 442452 h 639097"/>
              <a:gd name="connsiteX4" fmla="*/ 1696065 w 1900084"/>
              <a:gd name="connsiteY4" fmla="*/ 442452 h 63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084" h="639097">
                <a:moveTo>
                  <a:pt x="117987" y="0"/>
                </a:moveTo>
                <a:cubicBezTo>
                  <a:pt x="58993" y="153629"/>
                  <a:pt x="0" y="307258"/>
                  <a:pt x="103239" y="412955"/>
                </a:cubicBezTo>
                <a:cubicBezTo>
                  <a:pt x="206478" y="518652"/>
                  <a:pt x="464575" y="629265"/>
                  <a:pt x="737420" y="634181"/>
                </a:cubicBezTo>
                <a:cubicBezTo>
                  <a:pt x="1010265" y="639097"/>
                  <a:pt x="1580536" y="474407"/>
                  <a:pt x="1740310" y="442452"/>
                </a:cubicBezTo>
                <a:cubicBezTo>
                  <a:pt x="1900084" y="410497"/>
                  <a:pt x="1798074" y="426474"/>
                  <a:pt x="1696065" y="442452"/>
                </a:cubicBezTo>
              </a:path>
            </a:pathLst>
          </a:cu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251520" y="5589240"/>
            <a:ext cx="1737054" cy="648071"/>
          </a:xfrm>
          <a:custGeom>
            <a:avLst/>
            <a:gdLst>
              <a:gd name="connsiteX0" fmla="*/ 117987 w 1900084"/>
              <a:gd name="connsiteY0" fmla="*/ 0 h 639097"/>
              <a:gd name="connsiteX1" fmla="*/ 103239 w 1900084"/>
              <a:gd name="connsiteY1" fmla="*/ 412955 h 639097"/>
              <a:gd name="connsiteX2" fmla="*/ 737420 w 1900084"/>
              <a:gd name="connsiteY2" fmla="*/ 634181 h 639097"/>
              <a:gd name="connsiteX3" fmla="*/ 1740310 w 1900084"/>
              <a:gd name="connsiteY3" fmla="*/ 442452 h 639097"/>
              <a:gd name="connsiteX4" fmla="*/ 1696065 w 1900084"/>
              <a:gd name="connsiteY4" fmla="*/ 442452 h 63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084" h="639097">
                <a:moveTo>
                  <a:pt x="117987" y="0"/>
                </a:moveTo>
                <a:cubicBezTo>
                  <a:pt x="58993" y="153629"/>
                  <a:pt x="0" y="307258"/>
                  <a:pt x="103239" y="412955"/>
                </a:cubicBezTo>
                <a:cubicBezTo>
                  <a:pt x="206478" y="518652"/>
                  <a:pt x="464575" y="629265"/>
                  <a:pt x="737420" y="634181"/>
                </a:cubicBezTo>
                <a:cubicBezTo>
                  <a:pt x="1010265" y="639097"/>
                  <a:pt x="1580536" y="474407"/>
                  <a:pt x="1740310" y="442452"/>
                </a:cubicBezTo>
                <a:cubicBezTo>
                  <a:pt x="1900084" y="410497"/>
                  <a:pt x="1798074" y="426474"/>
                  <a:pt x="1696065" y="442452"/>
                </a:cubicBezTo>
              </a:path>
            </a:pathLst>
          </a:cu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olný tvar 13"/>
          <p:cNvSpPr/>
          <p:nvPr/>
        </p:nvSpPr>
        <p:spPr>
          <a:xfrm>
            <a:off x="6372200" y="1988840"/>
            <a:ext cx="1737054" cy="648071"/>
          </a:xfrm>
          <a:custGeom>
            <a:avLst/>
            <a:gdLst>
              <a:gd name="connsiteX0" fmla="*/ 117987 w 1900084"/>
              <a:gd name="connsiteY0" fmla="*/ 0 h 639097"/>
              <a:gd name="connsiteX1" fmla="*/ 103239 w 1900084"/>
              <a:gd name="connsiteY1" fmla="*/ 412955 h 639097"/>
              <a:gd name="connsiteX2" fmla="*/ 737420 w 1900084"/>
              <a:gd name="connsiteY2" fmla="*/ 634181 h 639097"/>
              <a:gd name="connsiteX3" fmla="*/ 1740310 w 1900084"/>
              <a:gd name="connsiteY3" fmla="*/ 442452 h 639097"/>
              <a:gd name="connsiteX4" fmla="*/ 1696065 w 1900084"/>
              <a:gd name="connsiteY4" fmla="*/ 442452 h 63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084" h="639097">
                <a:moveTo>
                  <a:pt x="117987" y="0"/>
                </a:moveTo>
                <a:cubicBezTo>
                  <a:pt x="58993" y="153629"/>
                  <a:pt x="0" y="307258"/>
                  <a:pt x="103239" y="412955"/>
                </a:cubicBezTo>
                <a:cubicBezTo>
                  <a:pt x="206478" y="518652"/>
                  <a:pt x="464575" y="629265"/>
                  <a:pt x="737420" y="634181"/>
                </a:cubicBezTo>
                <a:cubicBezTo>
                  <a:pt x="1010265" y="639097"/>
                  <a:pt x="1580536" y="474407"/>
                  <a:pt x="1740310" y="442452"/>
                </a:cubicBezTo>
                <a:cubicBezTo>
                  <a:pt x="1900084" y="410497"/>
                  <a:pt x="1798074" y="426474"/>
                  <a:pt x="1696065" y="442452"/>
                </a:cubicBezTo>
              </a:path>
            </a:pathLst>
          </a:cu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olný tvar 14"/>
          <p:cNvSpPr/>
          <p:nvPr/>
        </p:nvSpPr>
        <p:spPr>
          <a:xfrm>
            <a:off x="3275856" y="4941168"/>
            <a:ext cx="1737054" cy="648071"/>
          </a:xfrm>
          <a:custGeom>
            <a:avLst/>
            <a:gdLst>
              <a:gd name="connsiteX0" fmla="*/ 117987 w 1900084"/>
              <a:gd name="connsiteY0" fmla="*/ 0 h 639097"/>
              <a:gd name="connsiteX1" fmla="*/ 103239 w 1900084"/>
              <a:gd name="connsiteY1" fmla="*/ 412955 h 639097"/>
              <a:gd name="connsiteX2" fmla="*/ 737420 w 1900084"/>
              <a:gd name="connsiteY2" fmla="*/ 634181 h 639097"/>
              <a:gd name="connsiteX3" fmla="*/ 1740310 w 1900084"/>
              <a:gd name="connsiteY3" fmla="*/ 442452 h 639097"/>
              <a:gd name="connsiteX4" fmla="*/ 1696065 w 1900084"/>
              <a:gd name="connsiteY4" fmla="*/ 442452 h 63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084" h="639097">
                <a:moveTo>
                  <a:pt x="117987" y="0"/>
                </a:moveTo>
                <a:cubicBezTo>
                  <a:pt x="58993" y="153629"/>
                  <a:pt x="0" y="307258"/>
                  <a:pt x="103239" y="412955"/>
                </a:cubicBezTo>
                <a:cubicBezTo>
                  <a:pt x="206478" y="518652"/>
                  <a:pt x="464575" y="629265"/>
                  <a:pt x="737420" y="634181"/>
                </a:cubicBezTo>
                <a:cubicBezTo>
                  <a:pt x="1010265" y="639097"/>
                  <a:pt x="1580536" y="474407"/>
                  <a:pt x="1740310" y="442452"/>
                </a:cubicBezTo>
                <a:cubicBezTo>
                  <a:pt x="1900084" y="410497"/>
                  <a:pt x="1798074" y="426474"/>
                  <a:pt x="1696065" y="442452"/>
                </a:cubicBezTo>
              </a:path>
            </a:pathLst>
          </a:cu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olný tvar 15"/>
          <p:cNvSpPr/>
          <p:nvPr/>
        </p:nvSpPr>
        <p:spPr>
          <a:xfrm>
            <a:off x="6156176" y="5805264"/>
            <a:ext cx="1737054" cy="648071"/>
          </a:xfrm>
          <a:custGeom>
            <a:avLst/>
            <a:gdLst>
              <a:gd name="connsiteX0" fmla="*/ 117987 w 1900084"/>
              <a:gd name="connsiteY0" fmla="*/ 0 h 639097"/>
              <a:gd name="connsiteX1" fmla="*/ 103239 w 1900084"/>
              <a:gd name="connsiteY1" fmla="*/ 412955 h 639097"/>
              <a:gd name="connsiteX2" fmla="*/ 737420 w 1900084"/>
              <a:gd name="connsiteY2" fmla="*/ 634181 h 639097"/>
              <a:gd name="connsiteX3" fmla="*/ 1740310 w 1900084"/>
              <a:gd name="connsiteY3" fmla="*/ 442452 h 639097"/>
              <a:gd name="connsiteX4" fmla="*/ 1696065 w 1900084"/>
              <a:gd name="connsiteY4" fmla="*/ 442452 h 6390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00084" h="639097">
                <a:moveTo>
                  <a:pt x="117987" y="0"/>
                </a:moveTo>
                <a:cubicBezTo>
                  <a:pt x="58993" y="153629"/>
                  <a:pt x="0" y="307258"/>
                  <a:pt x="103239" y="412955"/>
                </a:cubicBezTo>
                <a:cubicBezTo>
                  <a:pt x="206478" y="518652"/>
                  <a:pt x="464575" y="629265"/>
                  <a:pt x="737420" y="634181"/>
                </a:cubicBezTo>
                <a:cubicBezTo>
                  <a:pt x="1010265" y="639097"/>
                  <a:pt x="1580536" y="474407"/>
                  <a:pt x="1740310" y="442452"/>
                </a:cubicBezTo>
                <a:cubicBezTo>
                  <a:pt x="1900084" y="410497"/>
                  <a:pt x="1798074" y="426474"/>
                  <a:pt x="1696065" y="442452"/>
                </a:cubicBezTo>
              </a:path>
            </a:pathLst>
          </a:custGeom>
          <a:ln w="444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1475656" y="249289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liška obecná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331640" y="4365104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lední medvěd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331640" y="62373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krtek obecný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95936" y="321297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papoušek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283968" y="551723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káně lesní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52320" y="2564904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solidFill>
                  <a:srgbClr val="FF0000"/>
                </a:solidFill>
              </a:rPr>
              <a:t>zajíc polní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08304" y="4437112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lev</a:t>
            </a:r>
            <a:endParaRPr lang="cs-CZ" b="1" i="1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452320" y="630932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i="1" dirty="0" smtClean="0">
                <a:solidFill>
                  <a:srgbClr val="FF0000"/>
                </a:solidFill>
              </a:rPr>
              <a:t>srnec</a:t>
            </a:r>
            <a:endParaRPr lang="cs-CZ" b="1" i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55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1155" decel="100000"/>
                                        <p:tgtEl>
                                          <p:spTgt spid="1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1155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155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155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1155" decel="100000"/>
                                        <p:tgtEl>
                                          <p:spTgt spid="1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1155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1155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155" decel="100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1155" decel="100000"/>
                                        <p:tgtEl>
                                          <p:spTgt spid="19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1155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155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55" decel="100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1155" decel="100000"/>
                                        <p:tgtEl>
                                          <p:spTgt spid="20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1155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155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155" decel="100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1155" decel="100000"/>
                                        <p:tgtEl>
                                          <p:spTgt spid="2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1155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155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0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155" decel="100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3" dur="1155" decel="100000"/>
                                        <p:tgtEl>
                                          <p:spTgt spid="22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4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5" dur="1155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6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7" dur="1155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8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59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155" decel="100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1155" decel="100000"/>
                                        <p:tgtEl>
                                          <p:spTgt spid="2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1155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1155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8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155" decel="100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1155" decel="100000"/>
                                        <p:tgtEl>
                                          <p:spTgt spid="2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72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73" dur="1155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74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75" dur="1155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76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2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Metodický list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836712"/>
            <a:ext cx="8496944" cy="49859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Tento digitální učební materiál je určen žákům 5. ročníku, předmět Přírodověda, oblast Člověk a příroda, část  ČR – oblast mírného podnebného pásu. Je vhodný pro práci s interaktivní tabulí  a s popisovačem.</a:t>
            </a:r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Snímek </a:t>
            </a:r>
            <a:r>
              <a:rPr lang="cs-CZ" b="1" dirty="0" smtClean="0"/>
              <a:t>č.2:  </a:t>
            </a:r>
            <a:r>
              <a:rPr lang="cs-CZ" b="1" dirty="0" smtClean="0"/>
              <a:t>stručné zopakování základních znalostí o ČR jako mírném podnebném pásu, mapu ČR je možné využít pro připomenutí nížin, horstev, hlavních </a:t>
            </a:r>
            <a:r>
              <a:rPr lang="cs-CZ" b="1" dirty="0" smtClean="0"/>
              <a:t>řek.</a:t>
            </a:r>
            <a:endParaRPr lang="cs-CZ" b="1" dirty="0" smtClean="0"/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Snímek </a:t>
            </a:r>
            <a:r>
              <a:rPr lang="cs-CZ" b="1" dirty="0" smtClean="0"/>
              <a:t>č.3:  </a:t>
            </a:r>
            <a:r>
              <a:rPr lang="cs-CZ" b="1" dirty="0" smtClean="0"/>
              <a:t>žáci si přečtou text a zvolí vždy jednu správnou odpověď, klikem </a:t>
            </a:r>
            <a:r>
              <a:rPr lang="cs-CZ" b="1" dirty="0" smtClean="0"/>
              <a:t>myší </a:t>
            </a:r>
            <a:r>
              <a:rPr lang="cs-CZ" b="1" dirty="0" smtClean="0"/>
              <a:t>se zobrazí správné </a:t>
            </a:r>
            <a:r>
              <a:rPr lang="cs-CZ" b="1" dirty="0" smtClean="0"/>
              <a:t>odpovědi.</a:t>
            </a:r>
            <a:endParaRPr lang="cs-CZ" b="1" dirty="0" smtClean="0"/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Snímek č.4 a </a:t>
            </a:r>
            <a:r>
              <a:rPr lang="cs-CZ" b="1" dirty="0" smtClean="0"/>
              <a:t>5:  </a:t>
            </a:r>
            <a:r>
              <a:rPr lang="cs-CZ" b="1" dirty="0" smtClean="0"/>
              <a:t>zde jsou uvedeny dva dopisy, žáci po přečtení  zaškrtnou vhodná slova a na linku napíší, o které roční období se jedná ( klik </a:t>
            </a:r>
            <a:r>
              <a:rPr lang="cs-CZ" b="1" dirty="0" smtClean="0"/>
              <a:t>myší </a:t>
            </a:r>
            <a:r>
              <a:rPr lang="cs-CZ" b="1" dirty="0" smtClean="0"/>
              <a:t>= zobrazení správných odpovědí</a:t>
            </a:r>
            <a:r>
              <a:rPr lang="cs-CZ" b="1" dirty="0" smtClean="0"/>
              <a:t>).</a:t>
            </a:r>
            <a:endParaRPr lang="cs-CZ" b="1" dirty="0" smtClean="0"/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Snímek </a:t>
            </a:r>
            <a:r>
              <a:rPr lang="cs-CZ" b="1" dirty="0" smtClean="0"/>
              <a:t>č.6:  </a:t>
            </a:r>
            <a:r>
              <a:rPr lang="cs-CZ" b="1" dirty="0" smtClean="0"/>
              <a:t>vyluštěním přesmyček a zapsáním slov do textu žáci získají další informace na dané téma (kontrolním snímkem je snímek č.10 následující za metodickým listem</a:t>
            </a:r>
            <a:r>
              <a:rPr lang="cs-CZ" b="1" dirty="0" smtClean="0"/>
              <a:t>).</a:t>
            </a:r>
            <a:endParaRPr lang="cs-CZ" b="1" dirty="0" smtClean="0"/>
          </a:p>
          <a:p>
            <a:pPr>
              <a:spcAft>
                <a:spcPts val="600"/>
              </a:spcAft>
              <a:buFont typeface="Wingdings" pitchFamily="2" charset="2"/>
              <a:buChar char="Ø"/>
            </a:pPr>
            <a:r>
              <a:rPr lang="cs-CZ" b="1" dirty="0" smtClean="0"/>
              <a:t>Snímek </a:t>
            </a:r>
            <a:r>
              <a:rPr lang="cs-CZ" b="1" dirty="0" smtClean="0"/>
              <a:t>č.7:  </a:t>
            </a:r>
            <a:r>
              <a:rPr lang="cs-CZ" b="1" dirty="0" smtClean="0"/>
              <a:t>zde jsou uvedeny tři texty  popisující živočichy žijící v ČR; pomlčky udávají počty písmen ve slovech, klikem </a:t>
            </a:r>
            <a:r>
              <a:rPr lang="cs-CZ" b="1" dirty="0" smtClean="0"/>
              <a:t>myší </a:t>
            </a:r>
            <a:r>
              <a:rPr lang="cs-CZ" b="1" dirty="0" smtClean="0"/>
              <a:t>se opět zobrazí správný </a:t>
            </a:r>
            <a:r>
              <a:rPr lang="cs-CZ" b="1" dirty="0" smtClean="0"/>
              <a:t>výsledek.</a:t>
            </a:r>
            <a:endParaRPr lang="cs-CZ" b="1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Snímek </a:t>
            </a:r>
            <a:r>
              <a:rPr lang="cs-CZ" b="1" dirty="0" smtClean="0"/>
              <a:t>č.8:  </a:t>
            </a:r>
            <a:r>
              <a:rPr lang="cs-CZ" b="1" dirty="0" smtClean="0"/>
              <a:t>žáci pojmenují jednotlivé živočichy a označí ty, se kterými se mohou setkat v české přírodě; pro kontrolu opět použijte klik </a:t>
            </a:r>
            <a:r>
              <a:rPr lang="cs-CZ" b="1" dirty="0" smtClean="0"/>
              <a:t>myší.</a:t>
            </a:r>
            <a:endParaRPr lang="cs-CZ" b="1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764024"/>
            <a:ext cx="8964488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/>
              <a:t>Před zimou rostliny zastavují svůj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strů</a:t>
            </a:r>
            <a:r>
              <a:rPr lang="cs-CZ" sz="2000" b="1" dirty="0" smtClean="0"/>
              <a:t>  _  _  _  _    .   Ze zamrzlé země nemohou přijímat dostatečné množství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dyvo</a:t>
            </a:r>
            <a:r>
              <a:rPr lang="cs-CZ" sz="2000" b="1" dirty="0" smtClean="0"/>
              <a:t>   _  _  _  _  .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ténaduž</a:t>
            </a:r>
            <a:r>
              <a:rPr lang="cs-CZ" sz="2000" b="1" dirty="0" smtClean="0"/>
              <a:t>   _  _  _  _  _  _  _   části rostlin hynou. Rostliny stahují živiny </a:t>
            </a:r>
            <a:r>
              <a:rPr lang="cs-CZ" sz="2000" b="1" i="1" dirty="0" smtClean="0">
                <a:solidFill>
                  <a:schemeClr val="bg2">
                    <a:lumMod val="25000"/>
                  </a:schemeClr>
                </a:solidFill>
              </a:rPr>
              <a:t>do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řekonů</a:t>
            </a:r>
            <a:r>
              <a:rPr lang="cs-CZ" sz="2000" b="1" i="1" dirty="0" smtClean="0">
                <a:solidFill>
                  <a:schemeClr val="bg2">
                    <a:lumMod val="25000"/>
                  </a:schemeClr>
                </a:solidFill>
              </a:rPr>
              <a:t>   </a:t>
            </a:r>
            <a:r>
              <a:rPr lang="cs-CZ" sz="2000" b="1" dirty="0" smtClean="0"/>
              <a:t>_  _  _  _  _  _   a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podmníchze</a:t>
            </a:r>
            <a:r>
              <a:rPr lang="cs-CZ" sz="2000" b="1" dirty="0" smtClean="0"/>
              <a:t>   _  _  _  _  _  _  _  _  _  _    částí. Jednoleté ukládají zásobní látky v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menechse</a:t>
            </a:r>
            <a:r>
              <a:rPr lang="cs-CZ" sz="2000" b="1" dirty="0" smtClean="0"/>
              <a:t>   _  _  _  _  _  _  _  _   , u dvouletých a vytrvalých rostlin přezimují přízemní části a podzemní části :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kyodden</a:t>
            </a:r>
            <a:r>
              <a:rPr lang="cs-CZ" sz="2000" b="1" dirty="0" smtClean="0"/>
              <a:t>   _  _  _  _  _  _  _  , 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zyhlí</a:t>
            </a:r>
            <a:r>
              <a:rPr lang="cs-CZ" sz="2000" b="1" dirty="0" smtClean="0"/>
              <a:t>   _  _  _  _  _  a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buleci</a:t>
            </a:r>
            <a:r>
              <a:rPr lang="cs-CZ" sz="2000" b="1" dirty="0" smtClean="0"/>
              <a:t>   _  _  _  _  _  _. </a:t>
            </a:r>
          </a:p>
          <a:p>
            <a:pPr>
              <a:lnSpc>
                <a:spcPct val="150000"/>
              </a:lnSpc>
            </a:pP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týmnalist</a:t>
            </a:r>
            <a:r>
              <a:rPr lang="cs-CZ" sz="2000" b="1" dirty="0" smtClean="0"/>
              <a:t>   _  _  _  _  _  _  _  _  _   stromům opadávají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styli</a:t>
            </a:r>
            <a:r>
              <a:rPr lang="cs-CZ" sz="2000" b="1" dirty="0" smtClean="0"/>
              <a:t>   _  _  _  _  _   . </a:t>
            </a:r>
            <a:br>
              <a:rPr lang="cs-CZ" sz="2000" b="1" dirty="0" smtClean="0"/>
            </a:br>
            <a:r>
              <a:rPr lang="cs-CZ" sz="2000" b="1" dirty="0" smtClean="0"/>
              <a:t>Při prohlížení barevných podzimních listů jste si jistě všimli, že na některých zůstaly zelené skvrny. V místech, kde zůstaly listy zelené, překousaly žilnatinu listu housenky, proto se chlorofyl neměl kudy stáhnout zpět.  </a:t>
            </a:r>
            <a:r>
              <a:rPr lang="cs-CZ" sz="2000" b="1" i="1" dirty="0" err="1" smtClean="0">
                <a:solidFill>
                  <a:schemeClr val="bg2">
                    <a:lumMod val="25000"/>
                  </a:schemeClr>
                </a:solidFill>
              </a:rPr>
              <a:t>hliječnaté</a:t>
            </a:r>
            <a:r>
              <a:rPr lang="cs-CZ" sz="2000" b="1" dirty="0" smtClean="0"/>
              <a:t>  _  _  _  _  _  _  _  _  _  _     stromy na zimu neopadávají. Neznamená to,. že by měly jedno jehličí na celý život. Výměnu jehličí nepozorujeme, protože neprobíhá najednou, ale postupně. Každým rokem se obmění jen malá část jehličí.   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55976" y="836712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RŮST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067944" y="126876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VODY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16216" y="1268760"/>
            <a:ext cx="15841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DUŽNATÉ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36096" y="170080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KOŘENŮ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2204864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PODZEMNÍCH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740352" y="2204864"/>
            <a:ext cx="14036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SEMENECH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47664" y="3068960"/>
            <a:ext cx="14401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ODDENKY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3068960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372200" y="306896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CIBULE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91680" y="3573016"/>
            <a:ext cx="2016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LISTNATÝM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16216" y="3573016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LISTY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08304" y="4941168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18864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ŘEŠENÍ úkolu na snímku č.6</a:t>
            </a:r>
            <a:endParaRPr lang="cs-CZ" sz="2400" b="1" cap="small" dirty="0">
              <a:latin typeface="Comic Sans MS" pitchFamily="66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cap="small" dirty="0" smtClean="0">
                <a:latin typeface="Comic Sans MS" pitchFamily="66" charset="0"/>
              </a:rPr>
              <a:t>Použitý materiál</a:t>
            </a:r>
            <a:endParaRPr lang="cs-CZ" sz="2400" b="1" cap="small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3528" y="692696"/>
            <a:ext cx="8424936" cy="89562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Pozadí na snímcích : 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bookyourgolf.net</a:t>
            </a:r>
            <a:r>
              <a:rPr lang="cs-CZ" dirty="0" smtClean="0">
                <a:hlinkClick r:id="rId2"/>
              </a:rPr>
              <a:t>/public/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Czech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Republic</a:t>
            </a:r>
            <a:r>
              <a:rPr lang="cs-CZ" dirty="0" smtClean="0">
                <a:hlinkClick r:id="rId2"/>
              </a:rPr>
              <a:t>_Golf_</a:t>
            </a:r>
            <a:r>
              <a:rPr lang="cs-CZ" dirty="0" err="1" smtClean="0">
                <a:hlinkClick r:id="rId2"/>
              </a:rPr>
              <a:t>Courses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/594_</a:t>
            </a:r>
            <a:r>
              <a:rPr lang="cs-CZ" dirty="0" err="1" smtClean="0">
                <a:hlinkClick r:id="rId2"/>
              </a:rPr>
              <a:t>b.jpg</a:t>
            </a:r>
            <a:r>
              <a:rPr lang="cs-CZ" dirty="0" smtClean="0"/>
              <a:t>   </a:t>
            </a:r>
            <a:r>
              <a:rPr lang="cs-CZ" dirty="0" err="1" smtClean="0"/>
              <a:t>Hazlov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č.2 : 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fao.org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ag</a:t>
            </a:r>
            <a:r>
              <a:rPr lang="cs-CZ" dirty="0" smtClean="0">
                <a:hlinkClick r:id="rId3"/>
              </a:rPr>
              <a:t>/AGP/AGPC/</a:t>
            </a:r>
            <a:r>
              <a:rPr lang="cs-CZ" dirty="0" err="1" smtClean="0">
                <a:hlinkClick r:id="rId3"/>
              </a:rPr>
              <a:t>doc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Counprof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Checkrep</a:t>
            </a:r>
            <a:r>
              <a:rPr lang="cs-CZ" dirty="0" smtClean="0">
                <a:hlinkClick r:id="rId3"/>
              </a:rPr>
              <a:t>/czechfig1.jpg</a:t>
            </a:r>
            <a:r>
              <a:rPr lang="cs-CZ" dirty="0" smtClean="0"/>
              <a:t>  mapa republiky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č.4 : 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colourbox.com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preview</a:t>
            </a:r>
            <a:r>
              <a:rPr lang="cs-CZ" dirty="0" smtClean="0">
                <a:hlinkClick r:id="rId4"/>
              </a:rPr>
              <a:t>/2219097-623319-</a:t>
            </a:r>
            <a:r>
              <a:rPr lang="cs-CZ" dirty="0" err="1" smtClean="0">
                <a:hlinkClick r:id="rId4"/>
              </a:rPr>
              <a:t>wild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strawberries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isolated</a:t>
            </a:r>
            <a:r>
              <a:rPr lang="cs-CZ" dirty="0" smtClean="0">
                <a:hlinkClick r:id="rId4"/>
              </a:rPr>
              <a:t>-on-</a:t>
            </a:r>
            <a:r>
              <a:rPr lang="cs-CZ" dirty="0" err="1" smtClean="0">
                <a:hlinkClick r:id="rId4"/>
              </a:rPr>
              <a:t>the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white</a:t>
            </a:r>
            <a:r>
              <a:rPr lang="cs-CZ" dirty="0" smtClean="0">
                <a:hlinkClick r:id="rId4"/>
              </a:rPr>
              <a:t>-background.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jahody</a:t>
            </a:r>
          </a:p>
          <a:p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jessicacrabtree.com</a:t>
            </a:r>
            <a:r>
              <a:rPr lang="cs-CZ" dirty="0" smtClean="0">
                <a:hlinkClick r:id="rId5"/>
              </a:rPr>
              <a:t>/journal1/</a:t>
            </a:r>
            <a:r>
              <a:rPr lang="cs-CZ" dirty="0" err="1" smtClean="0">
                <a:hlinkClick r:id="rId5"/>
              </a:rPr>
              <a:t>wp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content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uploads</a:t>
            </a:r>
            <a:r>
              <a:rPr lang="cs-CZ" dirty="0" smtClean="0">
                <a:hlinkClick r:id="rId5"/>
              </a:rPr>
              <a:t>/2010/08/</a:t>
            </a:r>
            <a:r>
              <a:rPr lang="cs-CZ" dirty="0" err="1" smtClean="0">
                <a:hlinkClick r:id="rId5"/>
              </a:rPr>
              <a:t>natgeo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red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foxes</a:t>
            </a:r>
            <a:r>
              <a:rPr lang="cs-CZ" dirty="0" smtClean="0">
                <a:hlinkClick r:id="rId5"/>
              </a:rPr>
              <a:t>-300x240.jpg</a:t>
            </a:r>
            <a:r>
              <a:rPr lang="cs-CZ" dirty="0" smtClean="0"/>
              <a:t>  liška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Snímek č.8 :  </a:t>
            </a:r>
            <a:r>
              <a:rPr lang="cs-CZ" dirty="0" smtClean="0">
                <a:hlinkClick r:id="rId6"/>
              </a:rPr>
              <a:t>http://t0.gstatic.com/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?q=</a:t>
            </a:r>
            <a:r>
              <a:rPr lang="cs-CZ" dirty="0" err="1" smtClean="0">
                <a:hlinkClick r:id="rId6"/>
              </a:rPr>
              <a:t>tbn</a:t>
            </a:r>
            <a:r>
              <a:rPr lang="cs-CZ" dirty="0" smtClean="0">
                <a:hlinkClick r:id="rId6"/>
              </a:rPr>
              <a:t>:ANd9GcRJH37ZUcruWbSKcLxg1GBQ4ULOng02BZXnRWuen1a65mODvfQp&amp;t=1</a:t>
            </a:r>
            <a:r>
              <a:rPr lang="cs-CZ" dirty="0" smtClean="0"/>
              <a:t>   liška 2</a:t>
            </a:r>
          </a:p>
          <a:p>
            <a:r>
              <a:rPr lang="cs-CZ" dirty="0" smtClean="0">
                <a:hlinkClick r:id="rId7"/>
              </a:rPr>
              <a:t>http://upload.wikimedia.org/wikipedia/commons/thumb/3/3b/Rabbit_in_montana.jpg/250px-Rabbit_in_montana.jpg</a:t>
            </a:r>
            <a:r>
              <a:rPr lang="cs-CZ" dirty="0" smtClean="0"/>
              <a:t>   zajíc</a:t>
            </a:r>
          </a:p>
          <a:p>
            <a:r>
              <a:rPr lang="cs-CZ" dirty="0" smtClean="0">
                <a:hlinkClick r:id="rId8"/>
              </a:rPr>
              <a:t>http://2.bp.blogspot.com/_KpqQ9rqe9aQ/SyYm8_</a:t>
            </a:r>
            <a:r>
              <a:rPr lang="cs-CZ" dirty="0" err="1" smtClean="0">
                <a:hlinkClick r:id="rId8"/>
              </a:rPr>
              <a:t>yqCnI</a:t>
            </a:r>
            <a:r>
              <a:rPr lang="cs-CZ" dirty="0" smtClean="0">
                <a:hlinkClick r:id="rId8"/>
              </a:rPr>
              <a:t>/</a:t>
            </a:r>
            <a:r>
              <a:rPr lang="cs-CZ" dirty="0" err="1" smtClean="0">
                <a:hlinkClick r:id="rId8"/>
              </a:rPr>
              <a:t>AAAAAAAAFpY</a:t>
            </a:r>
            <a:r>
              <a:rPr lang="cs-CZ" dirty="0" smtClean="0">
                <a:hlinkClick r:id="rId8"/>
              </a:rPr>
              <a:t>/rjIkASiRDG0/s320/</a:t>
            </a:r>
            <a:r>
              <a:rPr lang="cs-CZ" dirty="0" err="1" smtClean="0">
                <a:hlinkClick r:id="rId8"/>
              </a:rPr>
              <a:t>polar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bear</a:t>
            </a:r>
            <a:r>
              <a:rPr lang="cs-CZ" dirty="0" smtClean="0">
                <a:hlinkClick r:id="rId8"/>
              </a:rPr>
              <a:t>-</a:t>
            </a:r>
            <a:r>
              <a:rPr lang="cs-CZ" dirty="0" err="1" smtClean="0">
                <a:hlinkClick r:id="rId8"/>
              </a:rPr>
              <a:t>cub.jpg</a:t>
            </a:r>
            <a:r>
              <a:rPr lang="cs-CZ" dirty="0" smtClean="0"/>
              <a:t>   lední medvěd</a:t>
            </a:r>
          </a:p>
          <a:p>
            <a:r>
              <a:rPr lang="cs-CZ" dirty="0" smtClean="0">
                <a:hlinkClick r:id="rId9"/>
              </a:rPr>
              <a:t>http://singitasafari.com/wp-content/uploads/2011/09/Lion.jpg</a:t>
            </a:r>
            <a:r>
              <a:rPr lang="cs-CZ" dirty="0" smtClean="0"/>
              <a:t>   lev</a:t>
            </a:r>
          </a:p>
          <a:p>
            <a:r>
              <a:rPr lang="cs-CZ" dirty="0" smtClean="0">
                <a:hlinkClick r:id="rId10"/>
              </a:rPr>
              <a:t>http://t1.gstatic.com/</a:t>
            </a:r>
            <a:r>
              <a:rPr lang="cs-CZ" dirty="0" err="1" smtClean="0">
                <a:hlinkClick r:id="rId10"/>
              </a:rPr>
              <a:t>images</a:t>
            </a:r>
            <a:r>
              <a:rPr lang="cs-CZ" dirty="0" smtClean="0">
                <a:hlinkClick r:id="rId10"/>
              </a:rPr>
              <a:t>?q=</a:t>
            </a:r>
            <a:r>
              <a:rPr lang="cs-CZ" dirty="0" err="1" smtClean="0">
                <a:hlinkClick r:id="rId10"/>
              </a:rPr>
              <a:t>tbn</a:t>
            </a:r>
            <a:r>
              <a:rPr lang="cs-CZ" dirty="0" smtClean="0">
                <a:hlinkClick r:id="rId10"/>
              </a:rPr>
              <a:t>:ANd9GcQltAmMFZw_fJxRKGmvY0-jzeuQE5nl3YSaKFNk75EBvclu0zzlv2hrdxc5</a:t>
            </a:r>
            <a:r>
              <a:rPr lang="cs-CZ" dirty="0" smtClean="0"/>
              <a:t>   papoušek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539552" y="764704"/>
            <a:ext cx="806489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english</a:t>
            </a:r>
            <a:r>
              <a:rPr lang="cs-CZ" dirty="0" smtClean="0">
                <a:hlinkClick r:id="rId2"/>
              </a:rPr>
              <a:t>-country-</a:t>
            </a:r>
            <a:r>
              <a:rPr lang="cs-CZ" dirty="0" err="1" smtClean="0">
                <a:hlinkClick r:id="rId2"/>
              </a:rPr>
              <a:t>garden.com</a:t>
            </a:r>
            <a:r>
              <a:rPr lang="cs-CZ" dirty="0" smtClean="0">
                <a:hlinkClick r:id="rId2"/>
              </a:rPr>
              <a:t>/a/i/</a:t>
            </a:r>
            <a:r>
              <a:rPr lang="cs-CZ" dirty="0" err="1" smtClean="0">
                <a:hlinkClick r:id="rId2"/>
              </a:rPr>
              <a:t>animals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roe</a:t>
            </a:r>
            <a:r>
              <a:rPr lang="cs-CZ" dirty="0" smtClean="0">
                <a:hlinkClick r:id="rId2"/>
              </a:rPr>
              <a:t>-</a:t>
            </a:r>
            <a:r>
              <a:rPr lang="cs-CZ" dirty="0" err="1" smtClean="0">
                <a:hlinkClick r:id="rId2"/>
              </a:rPr>
              <a:t>deer</a:t>
            </a:r>
            <a:r>
              <a:rPr lang="cs-CZ" dirty="0" smtClean="0">
                <a:hlinkClick r:id="rId2"/>
              </a:rPr>
              <a:t>-25.jpg</a:t>
            </a:r>
            <a:r>
              <a:rPr lang="cs-CZ" dirty="0" smtClean="0"/>
              <a:t>  srnec</a:t>
            </a:r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coolplaneta.com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wp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content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uploads</a:t>
            </a:r>
            <a:r>
              <a:rPr lang="cs-CZ" dirty="0" smtClean="0">
                <a:hlinkClick r:id="rId3"/>
              </a:rPr>
              <a:t>/2011/03/krt2-k%C3%B3pia.jpg</a:t>
            </a:r>
            <a:r>
              <a:rPr lang="cs-CZ" dirty="0" smtClean="0"/>
              <a:t>  krtek</a:t>
            </a:r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jynx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t.net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ptaci</a:t>
            </a:r>
            <a:r>
              <a:rPr lang="cs-CZ" dirty="0" smtClean="0">
                <a:hlinkClick r:id="rId4"/>
              </a:rPr>
              <a:t>/Data/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/Kane-</a:t>
            </a:r>
            <a:r>
              <a:rPr lang="cs-CZ" dirty="0" err="1" smtClean="0">
                <a:hlinkClick r:id="rId4"/>
              </a:rPr>
              <a:t>lesni.jpg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Přírodověda 5, učebnice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2010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Přírodověda 5, pracovní sešit pro 5.ročník základní školy Člověk a jeho svět, </a:t>
            </a:r>
            <a:r>
              <a:rPr lang="cs-CZ" dirty="0" err="1" smtClean="0"/>
              <a:t>Matyášek</a:t>
            </a:r>
            <a:r>
              <a:rPr lang="cs-CZ" dirty="0" smtClean="0"/>
              <a:t>, Štiková, Trna, </a:t>
            </a:r>
            <a:r>
              <a:rPr lang="cs-CZ" dirty="0" err="1" smtClean="0"/>
              <a:t>nakl</a:t>
            </a:r>
            <a:r>
              <a:rPr lang="cs-CZ" dirty="0" smtClean="0"/>
              <a:t>. Nová škola 2010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57035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221</TotalTime>
  <Words>1245</Words>
  <Application>Microsoft Office PowerPoint</Application>
  <PresentationFormat>Předvádění na obrazovce (4:3)</PresentationFormat>
  <Paragraphs>98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Hazlov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 Martínková</dc:creator>
  <cp:lastModifiedBy>User</cp:lastModifiedBy>
  <cp:revision>34</cp:revision>
  <dcterms:created xsi:type="dcterms:W3CDTF">2012-04-12T11:20:50Z</dcterms:created>
  <dcterms:modified xsi:type="dcterms:W3CDTF">2012-07-22T09:26:41Z</dcterms:modified>
</cp:coreProperties>
</file>