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2B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61E3E-CC7C-4BC6-B3C7-259AD2AEA846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2DB0A-9337-4630-B89A-6C5FD6B3A7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hospitals.edu/images/nci/CDR0000579036.jpg" TargetMode="External"/><Relationship Id="rId2" Type="http://schemas.openxmlformats.org/officeDocument/2006/relationships/hyperlink" Target="http://www.cmis.cz/du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nutramed.com/brain/hand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708920"/>
            <a:ext cx="7772400" cy="2234679"/>
          </a:xfrm>
        </p:spPr>
        <p:txBody>
          <a:bodyPr>
            <a:normAutofit fontScale="90000"/>
          </a:bodyPr>
          <a:lstStyle/>
          <a:p>
            <a:r>
              <a:rPr lang="cs-CZ" sz="4000" b="1" dirty="0"/>
              <a:t>VY_32_INOVACE_08_Přírodověda_</a:t>
            </a:r>
            <a:br>
              <a:rPr lang="cs-CZ" sz="4000" b="1" dirty="0"/>
            </a:br>
            <a:r>
              <a:rPr lang="cs-CZ" sz="4000" b="1" dirty="0"/>
              <a:t>5.ročník_</a:t>
            </a:r>
            <a:br>
              <a:rPr lang="cs-CZ" sz="4000" b="1" dirty="0"/>
            </a:br>
            <a:r>
              <a:rPr lang="cs-CZ" sz="4000" b="1" dirty="0" smtClean="0"/>
              <a:t>07_Soustava kožní</a:t>
            </a:r>
            <a:r>
              <a:rPr lang="cs-CZ" b="1" dirty="0" smtClean="0">
                <a:latin typeface="+mj-lt"/>
                <a:ea typeface="+mj-ea"/>
                <a:cs typeface="+mj-cs"/>
              </a:rPr>
              <a:t/>
            </a:r>
            <a:br>
              <a:rPr lang="cs-CZ" b="1" dirty="0" smtClean="0"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5013176"/>
            <a:ext cx="727280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cs-CZ" sz="2400" dirty="0">
                <a:solidFill>
                  <a:schemeClr val="tx1">
                    <a:tint val="75000"/>
                  </a:schemeClr>
                </a:solidFill>
              </a:rPr>
              <a:t>Autor : </a:t>
            </a:r>
            <a:r>
              <a:rPr lang="cs-CZ" sz="2400" dirty="0" err="1">
                <a:solidFill>
                  <a:schemeClr val="tx1">
                    <a:tint val="75000"/>
                  </a:schemeClr>
                </a:solidFill>
              </a:rPr>
              <a:t>Ing.Hana</a:t>
            </a:r>
            <a:r>
              <a:rPr lang="cs-CZ" sz="2400" dirty="0">
                <a:solidFill>
                  <a:schemeClr val="tx1">
                    <a:tint val="75000"/>
                  </a:schemeClr>
                </a:solidFill>
              </a:rPr>
              <a:t> Martínková, ZŠ a MŠ </a:t>
            </a:r>
            <a:r>
              <a:rPr lang="cs-CZ" sz="2400" dirty="0" err="1">
                <a:solidFill>
                  <a:schemeClr val="tx1">
                    <a:tint val="75000"/>
                  </a:schemeClr>
                </a:solidFill>
              </a:rPr>
              <a:t>Hazlov</a:t>
            </a:r>
            <a:endParaRPr lang="cs-CZ" sz="2400" dirty="0">
              <a:solidFill>
                <a:schemeClr val="tx1">
                  <a:tint val="75000"/>
                </a:schemeClr>
              </a:solidFill>
            </a:endParaRPr>
          </a:p>
          <a:p>
            <a:pPr algn="ctr">
              <a:spcBef>
                <a:spcPct val="20000"/>
              </a:spcBef>
            </a:pPr>
            <a:r>
              <a:rPr lang="cs-CZ" sz="2400" dirty="0">
                <a:solidFill>
                  <a:schemeClr val="tx1">
                    <a:tint val="75000"/>
                  </a:schemeClr>
                </a:solidFill>
              </a:rPr>
              <a:t>Období vytvoření : leden 2012</a:t>
            </a: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59832" y="260648"/>
            <a:ext cx="28803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u="sng" dirty="0">
                <a:latin typeface="Comic Sans MS" pitchFamily="66" charset="0"/>
                <a:cs typeface="Arial" charset="0"/>
              </a:rPr>
              <a:t>Kožní soustava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836712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Kožní soustava je tvořena </a:t>
            </a:r>
            <a:r>
              <a:rPr lang="cs-CZ" b="1" i="1" dirty="0" smtClean="0"/>
              <a:t>kůží</a:t>
            </a:r>
            <a:r>
              <a:rPr lang="cs-CZ" dirty="0" smtClean="0"/>
              <a:t>, která chrání povrch těla. Vyrůstají z ní </a:t>
            </a:r>
            <a:r>
              <a:rPr lang="cs-CZ" b="1" i="1" dirty="0" smtClean="0"/>
              <a:t>vlasy</a:t>
            </a:r>
            <a:r>
              <a:rPr lang="cs-CZ" dirty="0" smtClean="0"/>
              <a:t>, </a:t>
            </a:r>
            <a:r>
              <a:rPr lang="cs-CZ" b="1" i="1" dirty="0" smtClean="0"/>
              <a:t>chlupy</a:t>
            </a:r>
            <a:r>
              <a:rPr lang="cs-CZ" dirty="0" smtClean="0"/>
              <a:t>, </a:t>
            </a:r>
            <a:r>
              <a:rPr lang="cs-CZ" b="1" i="1" dirty="0" smtClean="0"/>
              <a:t>nehty</a:t>
            </a:r>
            <a:r>
              <a:rPr lang="cs-CZ" dirty="0" smtClean="0"/>
              <a:t>, </a:t>
            </a:r>
            <a:r>
              <a:rPr lang="cs-CZ" b="1" i="1" dirty="0" smtClean="0"/>
              <a:t>obočí</a:t>
            </a:r>
            <a:r>
              <a:rPr lang="cs-CZ" dirty="0" smtClean="0"/>
              <a:t> a </a:t>
            </a:r>
            <a:r>
              <a:rPr lang="cs-CZ" b="1" i="1" dirty="0" smtClean="0"/>
              <a:t>řasy</a:t>
            </a:r>
            <a:r>
              <a:rPr lang="cs-CZ" dirty="0" smtClean="0"/>
              <a:t>. Vytváří se v ní </a:t>
            </a:r>
            <a:r>
              <a:rPr lang="cs-CZ" b="1" i="1" dirty="0" smtClean="0"/>
              <a:t>pot</a:t>
            </a:r>
            <a:r>
              <a:rPr lang="cs-CZ" dirty="0" smtClean="0"/>
              <a:t>, v němž vylučujeme z těla vodu a škodlivé látky. Pomocí kůže vnímáme </a:t>
            </a:r>
            <a:r>
              <a:rPr lang="cs-CZ" b="1" i="1" dirty="0" smtClean="0"/>
              <a:t>bolest</a:t>
            </a:r>
            <a:r>
              <a:rPr lang="cs-CZ" dirty="0" smtClean="0"/>
              <a:t>, </a:t>
            </a:r>
            <a:r>
              <a:rPr lang="cs-CZ" b="1" i="1" dirty="0" smtClean="0"/>
              <a:t>tlak</a:t>
            </a:r>
            <a:r>
              <a:rPr lang="cs-CZ" dirty="0" smtClean="0"/>
              <a:t>, </a:t>
            </a:r>
            <a:r>
              <a:rPr lang="cs-CZ" b="1" i="1" dirty="0" smtClean="0"/>
              <a:t>teplo</a:t>
            </a:r>
            <a:r>
              <a:rPr lang="cs-CZ" dirty="0" smtClean="0"/>
              <a:t>, </a:t>
            </a:r>
            <a:r>
              <a:rPr lang="cs-CZ" b="1" i="1" dirty="0" smtClean="0"/>
              <a:t>chlad</a:t>
            </a:r>
            <a:r>
              <a:rPr lang="cs-CZ" dirty="0" smtClean="0"/>
              <a:t> a další podněty.</a:t>
            </a:r>
            <a:endParaRPr lang="cs-CZ" dirty="0"/>
          </a:p>
        </p:txBody>
      </p:sp>
      <p:pic>
        <p:nvPicPr>
          <p:cNvPr id="6" name="Obrázek 11" descr="kůže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2881313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355976" y="1772816"/>
            <a:ext cx="23308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NA  ZAMYŠLENÍ :</a:t>
            </a:r>
          </a:p>
        </p:txBody>
      </p:sp>
      <p:sp>
        <p:nvSpPr>
          <p:cNvPr id="8" name="Obdélník 7"/>
          <p:cNvSpPr/>
          <p:nvPr/>
        </p:nvSpPr>
        <p:spPr>
          <a:xfrm>
            <a:off x="4355976" y="2276872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Proč je důležité chránit kůži před poškozením?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Vzpomeneš si na hlavní významy kůže?</a:t>
            </a: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Kůže má různou tloušťku. Přemýšlej, kde je kůže nejsilnější a kde nejslabší. Která je nejsnadněji zranitelná?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Co děláš pro čistotu a zdraví kůže, vlasů a nehtů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4005064"/>
            <a:ext cx="287972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ŘEŠENÍ: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7544" y="4509120"/>
            <a:ext cx="4176464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buFont typeface="Wingdings" pitchFamily="2" charset="2"/>
              <a:buChar char="v"/>
            </a:pPr>
            <a:r>
              <a:rPr lang="cs-CZ" sz="1600" dirty="0"/>
              <a:t>Kůže plní řadu funkcí důležitých pro život.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8313" y="4797425"/>
            <a:ext cx="82804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buFont typeface="Wingdings" pitchFamily="2" charset="2"/>
              <a:buChar char="v"/>
            </a:pPr>
            <a:r>
              <a:rPr lang="cs-CZ" sz="1600" dirty="0"/>
              <a:t>Chrání tělo před pronikáním škodlivých látek, UV záření; potní žlázy vylučují pot a sním škodlivé látky, vypařováním potu se ochlazuje tělo-stálá tělesná teplota; vyrůstají z ní vlasy, chlupy,…; chrání tělo proti nárazům; smyslovými buňkami vnímáme bolest</a:t>
            </a:r>
            <a:r>
              <a:rPr lang="cs-CZ" sz="1600" dirty="0" smtClean="0"/>
              <a:t>, tlak</a:t>
            </a:r>
            <a:r>
              <a:rPr lang="cs-CZ" sz="1600" dirty="0"/>
              <a:t>,…; svou pružností umožňuje pohyb.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68313" y="5805488"/>
            <a:ext cx="8424862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buFont typeface="Wingdings" pitchFamily="2" charset="2"/>
              <a:buChar char="v"/>
            </a:pPr>
            <a:r>
              <a:rPr lang="cs-CZ" sz="1600" dirty="0"/>
              <a:t>Nejsilnější např. pata, nejslabší vnitřní strana zápěstí. Nejsnadněji zranitelná je nejslabší kůže.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68313" y="6092825"/>
            <a:ext cx="849630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buFont typeface="Wingdings" pitchFamily="2" charset="2"/>
              <a:buChar char="v"/>
            </a:pPr>
            <a:r>
              <a:rPr lang="cs-CZ" sz="1600" dirty="0"/>
              <a:t>Pravidelné mytí, oděv z přírodních materiálů, ochrana před  slunečním UV zářením</a:t>
            </a: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236296" cy="836712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>
                <a:latin typeface="Comic Sans MS" pitchFamily="66" charset="0"/>
                <a:ea typeface="+mn-ea"/>
                <a:cs typeface="Arial" charset="0"/>
              </a:rPr>
              <a:t>Dokážeš pojmenovat alespoň některé části kůže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84784"/>
            <a:ext cx="4485827" cy="406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 flipH="1">
            <a:off x="179512" y="2564904"/>
            <a:ext cx="21602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0" y="2204864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2996952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4437112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5085184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4797152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4509120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27984" y="4005064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55976" y="3573016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2924944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355976" y="22048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91880" y="692696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1196752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1628800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 rot="10800000" flipV="1">
            <a:off x="5076056" y="2420888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76056" y="2924944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3356992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76056" y="3789040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4221088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76056" y="4581128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50851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cxnSp>
        <p:nvCxnSpPr>
          <p:cNvPr id="36" name="Přímá spojovací čára 35"/>
          <p:cNvCxnSpPr/>
          <p:nvPr/>
        </p:nvCxnSpPr>
        <p:spPr>
          <a:xfrm>
            <a:off x="3923928" y="980728"/>
            <a:ext cx="4861048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3923928" y="1484784"/>
            <a:ext cx="4861048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3923928" y="1916832"/>
            <a:ext cx="4861048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5436096" y="2708920"/>
            <a:ext cx="3491880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5436096" y="3212976"/>
            <a:ext cx="3491880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5436096" y="3645024"/>
            <a:ext cx="3491880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5436096" y="4077072"/>
            <a:ext cx="3491880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5436096" y="4509120"/>
            <a:ext cx="3491880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5436096" y="4869160"/>
            <a:ext cx="3491880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5436096" y="5373216"/>
            <a:ext cx="3491880" cy="3135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251520" y="5157192"/>
            <a:ext cx="212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Řešení :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79512" y="580526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1. pokožka, 2. škára, 3. vlasový kořínek, 4. potní žláza, 5.,6. krevní vlásečnice, 7. tuková tkáň, 8. nerv, 9. mazová žláza, 10. chlup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323528" y="5661248"/>
            <a:ext cx="8640960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Nejvrchnější vrstvou kůže je pokožka, není nikdy tlustší než 1 mm. 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/>
            </a:r>
            <a:br>
              <a:rPr lang="cs-CZ" sz="2400" b="1" u="sng" dirty="0" smtClean="0">
                <a:latin typeface="Comic Sans MS" pitchFamily="66" charset="0"/>
                <a:cs typeface="Arial" charset="0"/>
              </a:rPr>
            </a:br>
            <a:r>
              <a:rPr lang="cs-CZ" sz="2000" b="1" dirty="0" smtClean="0">
                <a:latin typeface="Comic Sans MS" pitchFamily="66" charset="0"/>
                <a:cs typeface="Arial" charset="0"/>
              </a:rPr>
              <a:t>Kde </a:t>
            </a:r>
            <a:r>
              <a:rPr lang="cs-CZ" sz="2000" b="1" dirty="0">
                <a:latin typeface="Comic Sans MS" pitchFamily="66" charset="0"/>
                <a:cs typeface="Arial" charset="0"/>
              </a:rPr>
              <a:t>je nejsilnější a kde nejtenčí ti prozradí tajenka.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12474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jednotlivých polí napiš anglický překlad uvedených slov a podle nápovědy vyřeš tajenku.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1700808"/>
          <a:ext cx="4803645" cy="3382518"/>
        </p:xfrm>
        <a:graphic>
          <a:graphicData uri="http://schemas.openxmlformats.org/drawingml/2006/table">
            <a:tbl>
              <a:tblPr/>
              <a:tblGrid>
                <a:gridCol w="343024"/>
                <a:gridCol w="322731"/>
                <a:gridCol w="322731"/>
                <a:gridCol w="322731"/>
                <a:gridCol w="323385"/>
                <a:gridCol w="323385"/>
                <a:gridCol w="323385"/>
                <a:gridCol w="323385"/>
                <a:gridCol w="323385"/>
                <a:gridCol w="323385"/>
                <a:gridCol w="323385"/>
                <a:gridCol w="1228733"/>
              </a:tblGrid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TUŽKA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DÍTĚ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NOS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DVOJITÝ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RUKA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MYŠI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POHLEDNICE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ŽIDLE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DŮM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PUSA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11.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OBLÍBENÝ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KNIHA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DEŠTNÍK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085184"/>
          <a:ext cx="856896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540" y="5949280"/>
          <a:ext cx="648071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444208" y="4653136"/>
            <a:ext cx="252028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NEJSILNĚJŠÍ</a:t>
            </a:r>
            <a:endParaRPr lang="cs-CZ" b="1" cap="small" dirty="0">
              <a:solidFill>
                <a:schemeClr val="tx1">
                  <a:lumMod val="65000"/>
                  <a:lumOff val="3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6165304"/>
            <a:ext cx="194421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NEJTENČÍ</a:t>
            </a:r>
            <a:endParaRPr lang="cs-CZ" b="1" cap="small" dirty="0">
              <a:solidFill>
                <a:schemeClr val="tx1">
                  <a:lumMod val="65000"/>
                  <a:lumOff val="3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2051" name="Picture 3" descr="http://www.nutramed.com/brain/han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500674">
            <a:off x="6520538" y="1821776"/>
            <a:ext cx="1720411" cy="210516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779912" y="1340768"/>
          <a:ext cx="5112564" cy="3645408"/>
        </p:xfrm>
        <a:graphic>
          <a:graphicData uri="http://schemas.openxmlformats.org/drawingml/2006/table">
            <a:tbl>
              <a:tblPr/>
              <a:tblGrid>
                <a:gridCol w="300738"/>
                <a:gridCol w="375924"/>
                <a:gridCol w="361824"/>
                <a:gridCol w="347971"/>
                <a:gridCol w="420160"/>
                <a:gridCol w="359874"/>
                <a:gridCol w="519767"/>
                <a:gridCol w="346616"/>
                <a:gridCol w="346616"/>
                <a:gridCol w="346616"/>
                <a:gridCol w="306836"/>
                <a:gridCol w="359874"/>
                <a:gridCol w="359874"/>
                <a:gridCol w="359874"/>
              </a:tblGrid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1247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Svrchní část kůže se stále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48478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Z kůže vyrůstají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84482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Části škáry</a:t>
            </a:r>
            <a:r>
              <a:rPr lang="cs-CZ" dirty="0" smtClean="0"/>
              <a:t>, které </a:t>
            </a:r>
            <a:r>
              <a:rPr lang="cs-CZ" dirty="0" smtClean="0"/>
              <a:t>reagují na signály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20486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Z kůže vyrůstají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56490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Kožní barvivo se nazývá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29249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Kůže se může poškodit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328498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Tělísko pro hmat se nazývá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393305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 Povrch kůže tvoří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429309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 Část kůže pod pokožkou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465313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 Trubice v kůži</a:t>
            </a:r>
            <a:r>
              <a:rPr lang="cs-CZ" dirty="0" smtClean="0"/>
              <a:t>, kterými </a:t>
            </a:r>
            <a:r>
              <a:rPr lang="cs-CZ" dirty="0" smtClean="0"/>
              <a:t>proudí krev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501317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 Žlázy</a:t>
            </a:r>
            <a:r>
              <a:rPr lang="cs-CZ" dirty="0" smtClean="0"/>
              <a:t>, ve </a:t>
            </a:r>
            <a:r>
              <a:rPr lang="cs-CZ" dirty="0" smtClean="0"/>
              <a:t>kterých se tvoří maz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537321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 V kůži prstů se vytvářejí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5877272"/>
            <a:ext cx="5004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>
                <a:solidFill>
                  <a:srgbClr val="C00000"/>
                </a:solidFill>
                <a:latin typeface="Comic Sans MS" pitchFamily="66" charset="0"/>
              </a:rPr>
              <a:t>Tajenka :</a:t>
            </a:r>
          </a:p>
          <a:p>
            <a:r>
              <a:rPr lang="cs-CZ" b="1" dirty="0" smtClean="0"/>
              <a:t>Kůži nejlépe ošetří  _ _ _ _ _ _ _    _ _ _ _ _ 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latin typeface="Comic Sans MS" pitchFamily="66" charset="0"/>
                <a:cs typeface="Arial" charset="0"/>
              </a:rPr>
              <a:t>Vyluštěním křížovky se dozvíš, co kůži nejlépe ošetří.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Červeně zakroužkuj, které funkce kůže plní, a modře, které  funkce neplní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35896" y="306896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 sídlem hmatu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 rot="20772550">
            <a:off x="4512875" y="418521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umožňuje pohyb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78092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odvádí z těla nepotřebné látky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napomáhá udržení stálé tělní teploty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263691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zachycuje a zpracovává zvuky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9987070">
            <a:off x="222189" y="416918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odvádí z těla hluk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456542">
            <a:off x="6136592" y="155248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napomáhá dýchání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153626">
            <a:off x="6512764" y="394212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zpracovává potravu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482373">
            <a:off x="428976" y="1461307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chrání tělo před vstupem mikroorganismů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310889">
            <a:off x="2328308" y="4119131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/>
                </a:solidFill>
              </a:rPr>
              <a:t>reaguje na světlo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73325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Pouze zdravá a čistá kůže je schopna chránit naše tělo. Prodiskutuj se spolužáky, co vše děláte pro čistotu a zdraví kůže, vlasů a nehtů.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373216"/>
            <a:ext cx="269979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cap="small" dirty="0">
                <a:solidFill>
                  <a:srgbClr val="472B95"/>
                </a:solidFill>
                <a:latin typeface="Comic Sans MS" pitchFamily="66" charset="0"/>
              </a:rPr>
              <a:t>Námět k diskusi 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32656"/>
            <a:ext cx="532859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Metodický list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64096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Digitální učební materiál je určen 5.ročníku, Přírodověda, oblast Lidské tělo, část </a:t>
            </a:r>
            <a:r>
              <a:rPr lang="cs-CZ" dirty="0" smtClean="0"/>
              <a:t>Kožní </a:t>
            </a:r>
            <a:r>
              <a:rPr lang="cs-CZ" dirty="0"/>
              <a:t>soustava. Je vhodný pro práci s interaktivní tabulí a popisovačem.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č.2:  </a:t>
            </a:r>
            <a:r>
              <a:rPr lang="cs-CZ" dirty="0" smtClean="0"/>
              <a:t>žáci si zopakují základní údaje o kožní soustavě, zodpoví 4 otázky; kliknutím myší se zobrazí možné </a:t>
            </a:r>
            <a:r>
              <a:rPr lang="cs-CZ" dirty="0" smtClean="0"/>
              <a:t>odpovědi.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č.3: </a:t>
            </a:r>
            <a:r>
              <a:rPr lang="cs-CZ" dirty="0" smtClean="0"/>
              <a:t>žáci se pokusí popsat alespoň některé části kůže, ostatní doplní učitel kliknutím myší (</a:t>
            </a:r>
            <a:r>
              <a:rPr lang="cs-CZ" sz="1600" b="1" dirty="0" smtClean="0">
                <a:solidFill>
                  <a:srgbClr val="C00000"/>
                </a:solidFill>
              </a:rPr>
              <a:t>1. pokožka, 2. škára, 3.vlasový kořínek, 4.potní žláza, 5.,6. krevní vlásečnice, 7. tuková tkáň, 8. nerv, 9. mazová žláza, 10. chlup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č.4: </a:t>
            </a:r>
            <a:r>
              <a:rPr lang="cs-CZ" dirty="0" smtClean="0"/>
              <a:t>žáci přeloží daná slova do anglického jazyka, zapíší je do tabulky a podle daných souřadnic  zjistí tajenku ( </a:t>
            </a:r>
            <a:r>
              <a:rPr lang="cs-CZ" b="1" dirty="0" smtClean="0"/>
              <a:t>nejsilnější </a:t>
            </a:r>
            <a:r>
              <a:rPr lang="cs-CZ" dirty="0" smtClean="0"/>
              <a:t>= </a:t>
            </a:r>
            <a:r>
              <a:rPr lang="cs-CZ" sz="1600" b="1" dirty="0">
                <a:solidFill>
                  <a:srgbClr val="C00000"/>
                </a:solidFill>
              </a:rPr>
              <a:t>dlaň, chodidlo</a:t>
            </a:r>
            <a:r>
              <a:rPr lang="cs-CZ" dirty="0" smtClean="0"/>
              <a:t>; </a:t>
            </a:r>
            <a:r>
              <a:rPr lang="cs-CZ" b="1" dirty="0"/>
              <a:t>nejtenčí </a:t>
            </a:r>
            <a:r>
              <a:rPr lang="cs-CZ" dirty="0" smtClean="0"/>
              <a:t>= </a:t>
            </a:r>
            <a:r>
              <a:rPr lang="cs-CZ" sz="1600" b="1" dirty="0">
                <a:solidFill>
                  <a:srgbClr val="C00000"/>
                </a:solidFill>
              </a:rPr>
              <a:t>oční víčko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č.5: </a:t>
            </a:r>
            <a:r>
              <a:rPr lang="cs-CZ" dirty="0" smtClean="0"/>
              <a:t>křížovka s tajenkou, řešení na dalším </a:t>
            </a:r>
            <a:r>
              <a:rPr lang="cs-CZ" dirty="0" smtClean="0"/>
              <a:t>snímku.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č.6: </a:t>
            </a:r>
            <a:r>
              <a:rPr lang="cs-CZ" dirty="0" smtClean="0"/>
              <a:t>žáci zakroužkují podle pokynů, které funkce kůže plní a které nikoli. Řešení </a:t>
            </a:r>
            <a:r>
              <a:rPr lang="cs-CZ" dirty="0" smtClean="0"/>
              <a:t>níže.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>
                <a:solidFill>
                  <a:srgbClr val="C00000"/>
                </a:solidFill>
                <a:latin typeface="Comic Sans MS" pitchFamily="66" charset="0"/>
              </a:rPr>
              <a:t>Řešení ke snímku č. 4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052736"/>
          <a:ext cx="4803645" cy="3382518"/>
        </p:xfrm>
        <a:graphic>
          <a:graphicData uri="http://schemas.openxmlformats.org/drawingml/2006/table">
            <a:tbl>
              <a:tblPr/>
              <a:tblGrid>
                <a:gridCol w="343024"/>
                <a:gridCol w="322731"/>
                <a:gridCol w="322731"/>
                <a:gridCol w="322731"/>
                <a:gridCol w="323385"/>
                <a:gridCol w="323385"/>
                <a:gridCol w="323385"/>
                <a:gridCol w="323385"/>
                <a:gridCol w="323385"/>
                <a:gridCol w="323385"/>
                <a:gridCol w="323385"/>
                <a:gridCol w="1228733"/>
              </a:tblGrid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TUŽKA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DÍTĚ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NOS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DVOJITÝ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RUKA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MYŠI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POHLEDNICE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ŽIDLE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DŮM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PUSA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11.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OBLÍBENÝ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KNIHA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Calibri"/>
                          <a:ea typeface="Calibri"/>
                          <a:cs typeface="Times New Roman"/>
                        </a:rPr>
                        <a:t>13.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DEŠTNÍK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512" y="4869160"/>
          <a:ext cx="856896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9512" y="5805264"/>
          <a:ext cx="648071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228184" y="4365104"/>
            <a:ext cx="252028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NEJSILNĚJŠÍ</a:t>
            </a:r>
            <a:endParaRPr lang="cs-CZ" b="1" cap="small" dirty="0">
              <a:solidFill>
                <a:schemeClr val="tx1">
                  <a:lumMod val="65000"/>
                  <a:lumOff val="3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5949280"/>
            <a:ext cx="194421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itchFamily="66" charset="0"/>
              </a:rPr>
              <a:t>NEJTENČÍ</a:t>
            </a:r>
            <a:endParaRPr lang="cs-CZ" b="1" cap="small" dirty="0">
              <a:solidFill>
                <a:schemeClr val="tx1">
                  <a:lumMod val="65000"/>
                  <a:lumOff val="3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>
                <a:solidFill>
                  <a:srgbClr val="C00000"/>
                </a:solidFill>
                <a:latin typeface="Comic Sans MS" pitchFamily="66" charset="0"/>
              </a:rPr>
              <a:t>Řešení ke snímku č. </a:t>
            </a:r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5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980728"/>
          <a:ext cx="5112564" cy="3645408"/>
        </p:xfrm>
        <a:graphic>
          <a:graphicData uri="http://schemas.openxmlformats.org/drawingml/2006/table">
            <a:tbl>
              <a:tblPr/>
              <a:tblGrid>
                <a:gridCol w="300738"/>
                <a:gridCol w="375924"/>
                <a:gridCol w="361824"/>
                <a:gridCol w="347971"/>
                <a:gridCol w="420160"/>
                <a:gridCol w="359874"/>
                <a:gridCol w="519767"/>
                <a:gridCol w="346616"/>
                <a:gridCol w="346616"/>
                <a:gridCol w="346616"/>
                <a:gridCol w="306836"/>
                <a:gridCol w="359874"/>
                <a:gridCol w="359874"/>
                <a:gridCol w="359874"/>
              </a:tblGrid>
              <a:tr h="280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6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339752" y="5373216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small" dirty="0" smtClean="0">
                <a:latin typeface="Comic Sans MS" pitchFamily="66" charset="0"/>
              </a:rPr>
              <a:t>Ochranné krémy</a:t>
            </a:r>
            <a:endParaRPr lang="cs-CZ" b="1" cap="small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>
                <a:solidFill>
                  <a:srgbClr val="C00000"/>
                </a:solidFill>
                <a:latin typeface="Comic Sans MS" pitchFamily="66" charset="0"/>
              </a:rPr>
              <a:t>Řešení ke snímku č. </a:t>
            </a:r>
            <a:r>
              <a:rPr lang="cs-CZ" b="1" cap="small" dirty="0" smtClean="0">
                <a:solidFill>
                  <a:srgbClr val="C00000"/>
                </a:solidFill>
                <a:latin typeface="Comic Sans MS" pitchFamily="66" charset="0"/>
              </a:rPr>
              <a:t>6</a:t>
            </a:r>
            <a:endParaRPr lang="cs-CZ" b="1" cap="small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chrání tělo před vstupem mikroorganismů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486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odvádí z těla nepotřebné látky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2129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 sídlem hmatu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0770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umožňuje pohyb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79715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napomáhá udržení stálé tělní teploty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134076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napomáhá dýchání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198884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zachycuje a zpracovává zvuky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29969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zpracovává potravu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38610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/>
                </a:solidFill>
              </a:rPr>
              <a:t>reaguje na světlo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458112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odvádí z těla hluk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412955" y="1342103"/>
            <a:ext cx="2737779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323528" y="2348880"/>
            <a:ext cx="2737779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67545" y="3140968"/>
            <a:ext cx="2232248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539553" y="4005064"/>
            <a:ext cx="2088232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51520" y="4941168"/>
            <a:ext cx="2737779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5292080" y="1340768"/>
            <a:ext cx="2737779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5364088" y="2132856"/>
            <a:ext cx="2737779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5580113" y="2996952"/>
            <a:ext cx="2376264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5652120" y="3861048"/>
            <a:ext cx="2088233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5436096" y="4581128"/>
            <a:ext cx="2737779" cy="530942"/>
          </a:xfrm>
          <a:custGeom>
            <a:avLst/>
            <a:gdLst>
              <a:gd name="connsiteX0" fmla="*/ 0 w 2737779"/>
              <a:gd name="connsiteY0" fmla="*/ 0 h 530942"/>
              <a:gd name="connsiteX1" fmla="*/ 73742 w 2737779"/>
              <a:gd name="connsiteY1" fmla="*/ 206478 h 530942"/>
              <a:gd name="connsiteX2" fmla="*/ 132735 w 2737779"/>
              <a:gd name="connsiteY2" fmla="*/ 339213 h 530942"/>
              <a:gd name="connsiteX3" fmla="*/ 162232 w 2737779"/>
              <a:gd name="connsiteY3" fmla="*/ 383458 h 530942"/>
              <a:gd name="connsiteX4" fmla="*/ 309716 w 2737779"/>
              <a:gd name="connsiteY4" fmla="*/ 486697 h 530942"/>
              <a:gd name="connsiteX5" fmla="*/ 412955 w 2737779"/>
              <a:gd name="connsiteY5" fmla="*/ 530942 h 530942"/>
              <a:gd name="connsiteX6" fmla="*/ 2374490 w 2737779"/>
              <a:gd name="connsiteY6" fmla="*/ 516194 h 530942"/>
              <a:gd name="connsiteX7" fmla="*/ 2433484 w 2737779"/>
              <a:gd name="connsiteY7" fmla="*/ 486697 h 530942"/>
              <a:gd name="connsiteX8" fmla="*/ 2492477 w 2737779"/>
              <a:gd name="connsiteY8" fmla="*/ 442452 h 530942"/>
              <a:gd name="connsiteX9" fmla="*/ 2639961 w 2737779"/>
              <a:gd name="connsiteY9" fmla="*/ 324465 h 530942"/>
              <a:gd name="connsiteX10" fmla="*/ 2669458 w 2737779"/>
              <a:gd name="connsiteY10" fmla="*/ 280220 h 530942"/>
              <a:gd name="connsiteX11" fmla="*/ 2684206 w 2737779"/>
              <a:gd name="connsiteY11" fmla="*/ 221226 h 530942"/>
              <a:gd name="connsiteX12" fmla="*/ 2728451 w 2737779"/>
              <a:gd name="connsiteY12" fmla="*/ 176981 h 530942"/>
              <a:gd name="connsiteX13" fmla="*/ 2728451 w 2737779"/>
              <a:gd name="connsiteY13" fmla="*/ 88491 h 53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737779" h="530942">
                <a:moveTo>
                  <a:pt x="0" y="0"/>
                </a:moveTo>
                <a:cubicBezTo>
                  <a:pt x="24581" y="68826"/>
                  <a:pt x="48477" y="137900"/>
                  <a:pt x="73742" y="206478"/>
                </a:cubicBezTo>
                <a:cubicBezTo>
                  <a:pt x="90128" y="250954"/>
                  <a:pt x="109068" y="297796"/>
                  <a:pt x="132735" y="339213"/>
                </a:cubicBezTo>
                <a:cubicBezTo>
                  <a:pt x="141529" y="354603"/>
                  <a:pt x="149698" y="370924"/>
                  <a:pt x="162232" y="383458"/>
                </a:cubicBezTo>
                <a:cubicBezTo>
                  <a:pt x="179058" y="400284"/>
                  <a:pt x="302491" y="484289"/>
                  <a:pt x="309716" y="486697"/>
                </a:cubicBezTo>
                <a:cubicBezTo>
                  <a:pt x="374819" y="508397"/>
                  <a:pt x="340056" y="494493"/>
                  <a:pt x="412955" y="530942"/>
                </a:cubicBezTo>
                <a:lnTo>
                  <a:pt x="2374490" y="516194"/>
                </a:lnTo>
                <a:cubicBezTo>
                  <a:pt x="2396470" y="515713"/>
                  <a:pt x="2414840" y="498349"/>
                  <a:pt x="2433484" y="486697"/>
                </a:cubicBezTo>
                <a:cubicBezTo>
                  <a:pt x="2454328" y="473669"/>
                  <a:pt x="2472340" y="456548"/>
                  <a:pt x="2492477" y="442452"/>
                </a:cubicBezTo>
                <a:cubicBezTo>
                  <a:pt x="2573810" y="385518"/>
                  <a:pt x="2579666" y="394808"/>
                  <a:pt x="2639961" y="324465"/>
                </a:cubicBezTo>
                <a:cubicBezTo>
                  <a:pt x="2651497" y="311007"/>
                  <a:pt x="2659626" y="294968"/>
                  <a:pt x="2669458" y="280220"/>
                </a:cubicBezTo>
                <a:cubicBezTo>
                  <a:pt x="2674374" y="260555"/>
                  <a:pt x="2674149" y="238825"/>
                  <a:pt x="2684206" y="221226"/>
                </a:cubicBezTo>
                <a:cubicBezTo>
                  <a:pt x="2694554" y="203117"/>
                  <a:pt x="2721855" y="196768"/>
                  <a:pt x="2728451" y="176981"/>
                </a:cubicBezTo>
                <a:cubicBezTo>
                  <a:pt x="2737779" y="148998"/>
                  <a:pt x="2728451" y="117988"/>
                  <a:pt x="2728451" y="88491"/>
                </a:cubicBezTo>
              </a:path>
            </a:pathLst>
          </a:custGeom>
          <a:ln w="222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420888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Obr.na snímku č.2 :  naskenované ze Světa poznání, Lidské tělo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Obr.na snímku č.3 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uchospitals.edu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nci</a:t>
            </a:r>
            <a:r>
              <a:rPr lang="cs-CZ" dirty="0" smtClean="0">
                <a:hlinkClick r:id="rId3"/>
              </a:rPr>
              <a:t>/CDR0000579036.jpg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Obr.na snímku č.4 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nutramed.com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brain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hands.jpg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332656"/>
            <a:ext cx="532859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Použitý materiál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124744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Soubor námětů, úkolů a zajímavostí k přírodovědnému učivu pro 5. ročník, </a:t>
            </a:r>
            <a:r>
              <a:rPr lang="cs-CZ" dirty="0" err="1" smtClean="0"/>
              <a:t>PaeDr.Hana</a:t>
            </a:r>
            <a:r>
              <a:rPr lang="cs-CZ" dirty="0" smtClean="0"/>
              <a:t>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1167</Words>
  <Application>Microsoft Office PowerPoint</Application>
  <PresentationFormat>Předvádění na obrazovce (4:3)</PresentationFormat>
  <Paragraphs>428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VY_32_INOVACE_08_Přírodověda_ 5.ročník_ 07_Soustava kožní </vt:lpstr>
      <vt:lpstr>Prezentace aplikace PowerPoint</vt:lpstr>
      <vt:lpstr>Dokážeš pojmenovat alespoň některé části kůže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a mateřská škola Aš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VY_32_INOVACE_08_Přírodověda_ 5.ročník_ 07_Soustava kožní </dc:title>
  <dc:creator>Martínek Jiří</dc:creator>
  <cp:lastModifiedBy>User</cp:lastModifiedBy>
  <cp:revision>40</cp:revision>
  <dcterms:created xsi:type="dcterms:W3CDTF">2012-03-10T15:21:43Z</dcterms:created>
  <dcterms:modified xsi:type="dcterms:W3CDTF">2012-07-22T09:40:30Z</dcterms:modified>
</cp:coreProperties>
</file>