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5" r:id="rId8"/>
    <p:sldId id="266" r:id="rId9"/>
    <p:sldId id="267" r:id="rId10"/>
    <p:sldId id="269" r:id="rId11"/>
    <p:sldId id="270" r:id="rId12"/>
    <p:sldId id="271" r:id="rId13"/>
    <p:sldId id="272" r:id="rId14"/>
    <p:sldId id="274" r:id="rId15"/>
    <p:sldId id="276" r:id="rId16"/>
    <p:sldId id="278" r:id="rId17"/>
    <p:sldId id="281" r:id="rId18"/>
    <p:sldId id="275" r:id="rId19"/>
    <p:sldId id="283" r:id="rId20"/>
    <p:sldId id="279" r:id="rId21"/>
    <p:sldId id="258" r:id="rId22"/>
    <p:sldId id="262" r:id="rId23"/>
    <p:sldId id="264" r:id="rId24"/>
    <p:sldId id="26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38FC-D3F3-471E-8CA2-88B768C8189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75360-F68D-4699-870A-7144D1E7A5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38FC-D3F3-471E-8CA2-88B768C8189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75360-F68D-4699-870A-7144D1E7A5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38FC-D3F3-471E-8CA2-88B768C8189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75360-F68D-4699-870A-7144D1E7A5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38FC-D3F3-471E-8CA2-88B768C8189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75360-F68D-4699-870A-7144D1E7A5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38FC-D3F3-471E-8CA2-88B768C8189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75360-F68D-4699-870A-7144D1E7A5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38FC-D3F3-471E-8CA2-88B768C8189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75360-F68D-4699-870A-7144D1E7A5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38FC-D3F3-471E-8CA2-88B768C8189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75360-F68D-4699-870A-7144D1E7A5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38FC-D3F3-471E-8CA2-88B768C8189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75360-F68D-4699-870A-7144D1E7A5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38FC-D3F3-471E-8CA2-88B768C8189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75360-F68D-4699-870A-7144D1E7A5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38FC-D3F3-471E-8CA2-88B768C8189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75360-F68D-4699-870A-7144D1E7A5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A38FC-D3F3-471E-8CA2-88B768C8189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75360-F68D-4699-870A-7144D1E7A5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BA38FC-D3F3-471E-8CA2-88B768C81891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275360-F68D-4699-870A-7144D1E7A5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gif"/><Relationship Id="rId7" Type="http://schemas.openxmlformats.org/officeDocument/2006/relationships/image" Target="../media/image1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11" Type="http://schemas.openxmlformats.org/officeDocument/2006/relationships/image" Target="../media/image27.jpeg"/><Relationship Id="rId5" Type="http://schemas.openxmlformats.org/officeDocument/2006/relationships/image" Target="../media/image22.jpeg"/><Relationship Id="rId10" Type="http://schemas.openxmlformats.org/officeDocument/2006/relationships/hyperlink" Target="http://www.gartencenter.co.at/wp-content/uploads/Ahorn.jpg" TargetMode="External"/><Relationship Id="rId4" Type="http://schemas.openxmlformats.org/officeDocument/2006/relationships/image" Target="../media/image21.jpeg"/><Relationship Id="rId9" Type="http://schemas.openxmlformats.org/officeDocument/2006/relationships/image" Target="../media/image2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39.jpeg"/><Relationship Id="rId7" Type="http://schemas.openxmlformats.org/officeDocument/2006/relationships/image" Target="../media/image43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eg"/><Relationship Id="rId3" Type="http://schemas.openxmlformats.org/officeDocument/2006/relationships/image" Target="../media/image45.jpeg"/><Relationship Id="rId7" Type="http://schemas.openxmlformats.org/officeDocument/2006/relationships/image" Target="../media/image4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10" Type="http://schemas.openxmlformats.org/officeDocument/2006/relationships/image" Target="../media/image52.jpeg"/><Relationship Id="rId4" Type="http://schemas.openxmlformats.org/officeDocument/2006/relationships/image" Target="../media/image46.jpeg"/><Relationship Id="rId9" Type="http://schemas.openxmlformats.org/officeDocument/2006/relationships/image" Target="../media/image51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7" Type="http://schemas.openxmlformats.org/officeDocument/2006/relationships/image" Target="../media/image58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jpeg"/><Relationship Id="rId5" Type="http://schemas.openxmlformats.org/officeDocument/2006/relationships/image" Target="../media/image56.jpeg"/><Relationship Id="rId4" Type="http://schemas.openxmlformats.org/officeDocument/2006/relationships/image" Target="../media/image55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jpeg"/><Relationship Id="rId3" Type="http://schemas.openxmlformats.org/officeDocument/2006/relationships/image" Target="../media/image60.jpeg"/><Relationship Id="rId7" Type="http://schemas.openxmlformats.org/officeDocument/2006/relationships/image" Target="../media/image8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32.jpeg"/><Relationship Id="rId10" Type="http://schemas.openxmlformats.org/officeDocument/2006/relationships/image" Target="../media/image63.jpeg"/><Relationship Id="rId4" Type="http://schemas.openxmlformats.org/officeDocument/2006/relationships/image" Target="../media/image34.jpeg"/><Relationship Id="rId9" Type="http://schemas.openxmlformats.org/officeDocument/2006/relationships/image" Target="../media/image6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ranko.eu/fotoalbum/obrazkyvirginiadig/kon.jpg" TargetMode="External"/><Relationship Id="rId13" Type="http://schemas.openxmlformats.org/officeDocument/2006/relationships/hyperlink" Target="http://files.ucivo.webnode.cz/system_preview_detail_200005519-04184060c3-public/B%C4%9B%C5%BEci%20nandu%20pampov%C3%BD.jpg" TargetMode="External"/><Relationship Id="rId3" Type="http://schemas.openxmlformats.org/officeDocument/2006/relationships/hyperlink" Target="http://g.denik.cz/50/44/pouzdransta_step_denik-380.jpg" TargetMode="External"/><Relationship Id="rId7" Type="http://schemas.openxmlformats.org/officeDocument/2006/relationships/hyperlink" Target="http://www.gpnc.org/images/jpegs/animals/bison.jpg" TargetMode="External"/><Relationship Id="rId12" Type="http://schemas.openxmlformats.org/officeDocument/2006/relationships/hyperlink" Target="http://www.ontariocamelids.org/proudllama.gif" TargetMode="External"/><Relationship Id="rId2" Type="http://schemas.openxmlformats.org/officeDocument/2006/relationships/hyperlink" Target="http://www.rusko-info.cz/files/images/tajg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t3.gstatic.com/images?q=tbn:ANd9GcRBEuU7JdyV3Eb4gmsrngiHtNpiJyHgnojVCsTwjhTuyFUisuqW" TargetMode="External"/><Relationship Id="rId11" Type="http://schemas.openxmlformats.org/officeDocument/2006/relationships/hyperlink" Target="http://nd04.jxs.cz/619/124/31ee33d679_76211762_o2.jpg" TargetMode="External"/><Relationship Id="rId5" Type="http://schemas.openxmlformats.org/officeDocument/2006/relationships/hyperlink" Target="http://www.aros.cz/wp-content/gallery/psenice-obecna/psenice_obecna_0.jpg" TargetMode="External"/><Relationship Id="rId10" Type="http://schemas.openxmlformats.org/officeDocument/2006/relationships/hyperlink" Target="http://www.morcata.cz/bellis/omorcatech/pribuzenstvo/marastepni/2.jpg" TargetMode="External"/><Relationship Id="rId4" Type="http://schemas.openxmlformats.org/officeDocument/2006/relationships/hyperlink" Target="http://sdp.sk/images/psenica1.jpg" TargetMode="External"/><Relationship Id="rId9" Type="http://schemas.openxmlformats.org/officeDocument/2006/relationships/hyperlink" Target="http://www.majaless.com/up/get-3-2011-yf1cg5ww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harkan.net/images/dendrologie/dub_nebo_buk/dub_nebo_buk_007.jpg" TargetMode="External"/><Relationship Id="rId13" Type="http://schemas.openxmlformats.org/officeDocument/2006/relationships/hyperlink" Target="http://upload.wikimedia.org/wikipedia/commons/thumb/a/a0/FeldahornBlatt.jpg/300px-FeldahornBlatt.jpg" TargetMode="External"/><Relationship Id="rId18" Type="http://schemas.openxmlformats.org/officeDocument/2006/relationships/hyperlink" Target="http://bite-prod.s3.amazonaws.com/wp-content/uploads/2012/03/weasel-22-580x411.jpg" TargetMode="External"/><Relationship Id="rId3" Type="http://schemas.openxmlformats.org/officeDocument/2006/relationships/hyperlink" Target="http://prirodazs.wz.cz/obrazky/mravenecnik_velky1.jpg" TargetMode="External"/><Relationship Id="rId7" Type="http://schemas.openxmlformats.org/officeDocument/2006/relationships/hyperlink" Target="http://stromy.pribram.eu/stromy/visnova-dub2_v.jpg" TargetMode="External"/><Relationship Id="rId12" Type="http://schemas.openxmlformats.org/officeDocument/2006/relationships/hyperlink" Target="http://farm8.staticflickr.com/7054/7008104917_679cc9225f_n.jpg" TargetMode="External"/><Relationship Id="rId17" Type="http://schemas.openxmlformats.org/officeDocument/2006/relationships/hyperlink" Target="http://t0.gstatic.com/images?q=tbn:ANd9GcTZ9YuJAdx1c-WKi1NsUDjFKUb_xyihX8M0TQTuwW7J9xYYxmu0" TargetMode="External"/><Relationship Id="rId2" Type="http://schemas.openxmlformats.org/officeDocument/2006/relationships/hyperlink" Target="http://www.selmybarusky.kvalitne.cz/lasicoviteselmy/03.jpg" TargetMode="External"/><Relationship Id="rId16" Type="http://schemas.openxmlformats.org/officeDocument/2006/relationships/hyperlink" Target="http://www.lovuzdar.sk/userfiles/inzercia/12530/roebuck_8784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krumlov.cz/obr/region/soucas/8631b.jpg" TargetMode="External"/><Relationship Id="rId11" Type="http://schemas.openxmlformats.org/officeDocument/2006/relationships/hyperlink" Target="http://www.doplnek.com/sites/default/files/images/clanky2/briza.jpg" TargetMode="External"/><Relationship Id="rId5" Type="http://schemas.openxmlformats.org/officeDocument/2006/relationships/hyperlink" Target="http://upload.wikimedia.org/wikipedia/commons/thumb/a/af/Canis_latrans.jpg/220px-Canis_latrans.jpg" TargetMode="External"/><Relationship Id="rId15" Type="http://schemas.openxmlformats.org/officeDocument/2006/relationships/hyperlink" Target="http://www.huntingdeerblinds.com/images/free_deer_hunting_tips_big_buck1%5b1%5d.jpg" TargetMode="External"/><Relationship Id="rId10" Type="http://schemas.openxmlformats.org/officeDocument/2006/relationships/hyperlink" Target="http://www.garten.cz/images_data/2352-fagus-sylvatica-dawyck-buk-lesni.jpg" TargetMode="External"/><Relationship Id="rId4" Type="http://schemas.openxmlformats.org/officeDocument/2006/relationships/hyperlink" Target="http://nd01.jxs.cz/963/020/87152de200_30369614_o2.jpg" TargetMode="External"/><Relationship Id="rId9" Type="http://schemas.openxmlformats.org/officeDocument/2006/relationships/hyperlink" Target="http://www.garten.cz/images_data/2223-fagus-sylvatica-buk-lesni-2.jpg" TargetMode="External"/><Relationship Id="rId14" Type="http://schemas.openxmlformats.org/officeDocument/2006/relationships/hyperlink" Target="http://www.gartencenter.co.at/wp-content/uploads/Ahorn-300x220.jp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itopia.de/pictures/standard/w/wolf74/58/wolf74_915358.jpg" TargetMode="External"/><Relationship Id="rId13" Type="http://schemas.openxmlformats.org/officeDocument/2006/relationships/hyperlink" Target="http://www.garten.cz/images_data/4573-abies-procera-glauca.jpg" TargetMode="External"/><Relationship Id="rId18" Type="http://schemas.openxmlformats.org/officeDocument/2006/relationships/hyperlink" Target="http://www.podsvinihorou.cz/img_getfoto.php?id=1234302117" TargetMode="External"/><Relationship Id="rId3" Type="http://schemas.openxmlformats.org/officeDocument/2006/relationships/hyperlink" Target="http://www.ptacisvet.cz/Photos/auer_cecetka_zimni_small.jpg" TargetMode="External"/><Relationship Id="rId7" Type="http://schemas.openxmlformats.org/officeDocument/2006/relationships/hyperlink" Target="http://savci.hu.cz/hlodavec2.jpg" TargetMode="External"/><Relationship Id="rId12" Type="http://schemas.openxmlformats.org/officeDocument/2006/relationships/hyperlink" Target="http://pennywatsonbooks.com/images/evergreen.branch.photo.jpg" TargetMode="External"/><Relationship Id="rId17" Type="http://schemas.openxmlformats.org/officeDocument/2006/relationships/hyperlink" Target="http://kdwpt.state.ks.us/var/news/storage/images/hunting/fur_harvest/furbearer_gallery/beaver_castor_canadensis/11744-2-eng-US/beaver_castor_canadensis_imagelarge.jpg" TargetMode="External"/><Relationship Id="rId2" Type="http://schemas.openxmlformats.org/officeDocument/2006/relationships/hyperlink" Target="http://www.zoopraha.cz/upload/zvirata/lex000000381__p.jpg" TargetMode="External"/><Relationship Id="rId16" Type="http://schemas.openxmlformats.org/officeDocument/2006/relationships/hyperlink" Target="http://www.mrk.cz/Data/Pics/2009/218824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sers.geocaching-sk.info/thailon/geocaches/lesna_mudrost/l.jpg" TargetMode="External"/><Relationship Id="rId11" Type="http://schemas.openxmlformats.org/officeDocument/2006/relationships/hyperlink" Target="http://www.sharkan.net/images/dendrologie/pinus_nigra/pinus_nigra_005.jpg" TargetMode="External"/><Relationship Id="rId5" Type="http://schemas.openxmlformats.org/officeDocument/2006/relationships/hyperlink" Target="http://www.mos-cso.cz/userFiles/abrahamek-fotky/abrahamek-03.jpg" TargetMode="External"/><Relationship Id="rId15" Type="http://schemas.openxmlformats.org/officeDocument/2006/relationships/hyperlink" Target="http://www.wikinoticia.com/images/elblogverde/elblogverde.com.wp-content.uploads.2010.12.LinceIberico.jpg" TargetMode="External"/><Relationship Id="rId10" Type="http://schemas.openxmlformats.org/officeDocument/2006/relationships/hyperlink" Target="http://media.tumblr.com/tumblr_lngb1yydIF1qknwei.jpg" TargetMode="External"/><Relationship Id="rId19" Type="http://schemas.openxmlformats.org/officeDocument/2006/relationships/hyperlink" Target="http://pu.i.wp.pl/k,Nzg0ODAyNTMsNDg0ODMxMjk=,f,borsuk_1_Ma_medium.jpg" TargetMode="External"/><Relationship Id="rId4" Type="http://schemas.openxmlformats.org/officeDocument/2006/relationships/hyperlink" Target="http://www.ceskehory.cz/slavkovsky-les/data/document/img/tetrev-1.jpg" TargetMode="External"/><Relationship Id="rId9" Type="http://schemas.openxmlformats.org/officeDocument/2006/relationships/hyperlink" Target="http://assets.newmediaretailer.com/4000/4465/web_elgans_nest_spruce.jpg" TargetMode="External"/><Relationship Id="rId14" Type="http://schemas.openxmlformats.org/officeDocument/2006/relationships/hyperlink" Target="http://www.jtosti.com/fleurs6/meleze1.jpg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m/url?source=imglanding&amp;ct=img&amp;q=http://elite-life.narod.ru/jam/jam14.jpg&amp;sa=X&amp;ei=cN16T8CCA86SOpeo-dQC&amp;ved=0CAsQ8wc&amp;usg=AFQjCNE_fwhIk0sz2rTnTJ4cRVMJXd8kOg" TargetMode="External"/><Relationship Id="rId3" Type="http://schemas.openxmlformats.org/officeDocument/2006/relationships/hyperlink" Target="http://www.photosimon.cz/photos/vlk-obecny-711.jpg" TargetMode="External"/><Relationship Id="rId7" Type="http://schemas.openxmlformats.org/officeDocument/2006/relationships/hyperlink" Target="http://images.google.com/url?source=imglanding&amp;ct=img&amp;q=http://www.oldvaapples.com/blueberries.jpg&amp;sa=X&amp;ei=Id16T_rrM4efOsD76N0C&amp;ved=0CAwQ8wc&amp;usg=AFQjCNGs2T8j8uxCFWkymFTfj_SKpWaXQQ" TargetMode="External"/><Relationship Id="rId2" Type="http://schemas.openxmlformats.org/officeDocument/2006/relationships/hyperlink" Target="http://www.selmy.cz/data/images/medved/medved_cely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mages.google.com/url?source=imglanding&amp;ct=img&amp;q=http://mretkovsky.gaya.sk/fotky/slovensko/huby.jpg&amp;sa=X&amp;ei=19x6T63NPNGgOrzg-esC&amp;ved=0CAwQ8wc4Cg&amp;usg=AFQjCNGfA28ZsKZegdmCcmtI28cUoSMq8Q" TargetMode="External"/><Relationship Id="rId5" Type="http://schemas.openxmlformats.org/officeDocument/2006/relationships/hyperlink" Target="http://www.pitopia.de/pictures/standard/w/wolf74/58/wolf74_915358.jpg" TargetMode="External"/><Relationship Id="rId10" Type="http://schemas.openxmlformats.org/officeDocument/2006/relationships/hyperlink" Target="http://t3.gstatic.com/images?q=tbn:ANd9GcRviZWvYbDl3Ch8gGWgFtLTikOHLe2zqZszgjEOlFlhaajkBRSvYg" TargetMode="External"/><Relationship Id="rId4" Type="http://schemas.openxmlformats.org/officeDocument/2006/relationships/hyperlink" Target="http://nd01.jxs.cz/306/402/1f8b3f5a5d_45627664_o2.jpg" TargetMode="External"/><Relationship Id="rId9" Type="http://schemas.openxmlformats.org/officeDocument/2006/relationships/hyperlink" Target="http://images.google.com/url?source=imglanding&amp;ct=img&amp;q=http://www.wingwatchers.com/images2/straw2.jpg&amp;sa=X&amp;ei=st16T5uvOIrqOeO0sdMC&amp;ved=0CAwQ8wc&amp;usg=AFQjCNGsMsd1Z-8VPJ1baF7TgNzhvmIcfw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upics.com/forest-t6444.jpg" TargetMode="External"/><Relationship Id="rId7" Type="http://schemas.openxmlformats.org/officeDocument/2006/relationships/hyperlink" Target="http://www.uspza.cz/obrazky5/01-sekvojec_05_big.jpg" TargetMode="External"/><Relationship Id="rId2" Type="http://schemas.openxmlformats.org/officeDocument/2006/relationships/hyperlink" Target="http://images.google.com/url?source=imgres&amp;ct=img&amp;q=http://upload.wikimedia.org/wikipedia/commons/thumb/3/39/Quercus_robur_002.JPG/360px-Quercus_robur_002.JPG&amp;sa=X&amp;ei=6996T4n7J8zrOb3emeMC&amp;ved=0CAQQ8wc4Bw&amp;usg=AFQjCNG32WUH0IlVoKWdqCM_9lhqSf5vbQ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zoenature.org/wp-content/uploads/2011/04/polar-bears-putin-1.jpg" TargetMode="External"/><Relationship Id="rId5" Type="http://schemas.openxmlformats.org/officeDocument/2006/relationships/hyperlink" Target="http://t0.gstatic.com/images?q=tbn:ANd9GcQfxzigWrYH01iBgdXEIaVjRNaTGsqB6LbFpjL8ow7YU2NrgUjT&amp;t=1" TargetMode="External"/><Relationship Id="rId4" Type="http://schemas.openxmlformats.org/officeDocument/2006/relationships/hyperlink" Target="http://upload.wikimedia.org/wikipedia/commons/thumb/4/43/07._Camel_Profile,_near_Silverton,_NSW,_07.07.2007.jpg/240px-07._Camel_Profile,_near_Silverton,_NSW,_07.07.200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5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2656"/>
            <a:ext cx="6084887" cy="148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2492896"/>
            <a:ext cx="835292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VY_32_INOVACE_08_Přírodověda_</a:t>
            </a:r>
            <a:b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5.ročník_</a:t>
            </a:r>
            <a:b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16_Mírný pás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6" y="4941168"/>
            <a:ext cx="6912768" cy="90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Autor : </a:t>
            </a: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Jiří Martínek, </a:t>
            </a: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ZŠ a MŠ </a:t>
            </a:r>
            <a:r>
              <a:rPr kumimoji="0" lang="cs-CZ" sz="2400" b="1" i="0" u="none" strike="noStrike" kern="0" cap="none" spc="0" normalizeH="0" baseline="0" noProof="0" dirty="0" err="1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Hazlov</a:t>
            </a:r>
            <a:endParaRPr kumimoji="0" lang="cs-CZ" sz="2400" b="1" i="0" u="none" strike="noStrike" kern="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Období vytvoření : </a:t>
            </a: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prosinec 2011</a:t>
            </a:r>
            <a:endParaRPr kumimoji="0" lang="cs-CZ" sz="2400" b="1" i="0" u="none" strike="noStrike" kern="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5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188640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small" dirty="0" smtClean="0">
                <a:latin typeface="Comic Sans MS" pitchFamily="66" charset="0"/>
              </a:rPr>
              <a:t>Mírný pás</a:t>
            </a:r>
            <a:endParaRPr lang="cs-CZ" sz="2800" b="1" u="sng" cap="small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836712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 na severní polokouli je na sever od subtropického pásu, na jižní na jih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26876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 pouze zde se střídají čtyři roční období, </a:t>
            </a:r>
            <a:r>
              <a:rPr lang="cs-CZ" b="1" i="1" u="sng" dirty="0" smtClean="0"/>
              <a:t>která ?</a:t>
            </a:r>
            <a:endParaRPr lang="cs-CZ" b="1" i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1268760"/>
            <a:ext cx="2772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jaro, léto, podzim, zima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700808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 teplota zde není ani příliš nízká, ani příliš vysoká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2132856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 vlivem podnebí se vytvořily tři druhy krajiny  : 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stepi</a:t>
            </a:r>
            <a:r>
              <a:rPr lang="cs-CZ" b="1" dirty="0" smtClean="0"/>
              <a:t>,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listnaté a smíšené lesy</a:t>
            </a:r>
            <a:r>
              <a:rPr lang="cs-CZ" b="1" dirty="0" smtClean="0"/>
              <a:t>,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tajga </a:t>
            </a:r>
            <a:r>
              <a:rPr lang="cs-CZ" b="1" dirty="0" smtClean="0"/>
              <a:t>(jehličnaté lesy)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3068960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Odhadneš na základě obrázku, které světadíly se nacházejí v tropickém pásu ? Napiš je na připravené řádky.</a:t>
            </a:r>
            <a:endParaRPr lang="cs-CZ" b="1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4572000" y="4365104"/>
            <a:ext cx="3528392" cy="0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572000" y="4869160"/>
            <a:ext cx="3528392" cy="0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572000" y="5373216"/>
            <a:ext cx="3528392" cy="0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572000" y="5877272"/>
            <a:ext cx="3528392" cy="0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23528" y="6165304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cap="small" dirty="0">
                <a:latin typeface="Comic Sans MS" pitchFamily="66" charset="0"/>
                <a:cs typeface="Arial" charset="0"/>
              </a:rPr>
              <a:t>Řešení :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979712" y="6165304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jih Jižní Ameriky, Severní Amerika, Evropa, západní část  Asie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Šestiúhelník 17"/>
          <p:cNvSpPr/>
          <p:nvPr/>
        </p:nvSpPr>
        <p:spPr>
          <a:xfrm>
            <a:off x="1907704" y="6093296"/>
            <a:ext cx="6120680" cy="576064"/>
          </a:xfrm>
          <a:prstGeom prst="hexagon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martha\Pictures\DUM_přírodověda_5\globus_4 0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403" y="3786669"/>
            <a:ext cx="3096344" cy="2164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188640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small" dirty="0" smtClean="0">
                <a:latin typeface="Comic Sans MS" pitchFamily="66" charset="0"/>
              </a:rPr>
              <a:t>stepi</a:t>
            </a:r>
            <a:endParaRPr lang="cs-CZ" sz="2800" b="1" u="sng" cap="small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711860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převážně rozlehlé travou porostlé pláně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1114329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díky velmi malým srážkám se zde nedaří stromům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6987" y="1483661"/>
            <a:ext cx="6912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většinou rozsáhlá pole s obilninami – </a:t>
            </a:r>
            <a:r>
              <a:rPr lang="cs-CZ" sz="2000" b="1" i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pšenice, kukuřice</a:t>
            </a:r>
          </a:p>
        </p:txBody>
      </p:sp>
      <p:pic>
        <p:nvPicPr>
          <p:cNvPr id="2052" name="Picture 4" descr="http://sdp.sk/images/psenica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987" y="2348880"/>
            <a:ext cx="28575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8" descr="data:image/jpeg;base64,/9j/4AAQSkZJRgABAQAAAQABAAD/2wBDAAkGBwgHBgkIBwgKCgkLDRYPDQwMDRsUFRAWIB0iIiAdHx8kKDQsJCYxJx8fLT0tMTU3Ojo6Iys/RD84QzQ5Ojf/2wBDAQoKCg0MDRoPDxo3JR8lNzc3Nzc3Nzc3Nzc3Nzc3Nzc3Nzc3Nzc3Nzc3Nzc3Nzc3Nzc3Nzc3Nzc3Nzc3Nzc3Nzf/wAARCACmAHUDASIAAhEBAxEB/8QAGwAAAgMBAQEAAAAAAAAAAAAABQYAAwQCBwH/xAA6EAACAQMDAgMGBAQGAgMAAAABAgMABBEFEiExQQYTURQiYXGBkSMyobFCwdHwBxVScuHxM5I0YrL/xAAaAQADAQEBAQAAAAAAAAAAAAACAwQFAQAG/8QAKhEAAgMAAgIABQQCAwAAAAAAAQIAAxESIQQxEyIyQVEFFGGBQnGRodH/2gAMAwEAAhEDEQA/ACvhdJG8ayDy/wAOG0VS5HJOB+lOttqtvcarPYRN78S5bPc/CkLR4bt/EGo3tpMY/Z4wVV0wGAAyM0R8Eb7jxDcTsS34TFj6kkVPd5diXJUB7P8A1Cr8dDW1hPoRws49t0xyD60RCGqUhRJtyjbmtCirxoEiJGz5sxXKgCPmrGYKpYkYHU1jstStbqJyrjMed30oGuRCAxwmGtbMNUS+NVYEqc810Vx3qmweM2gmDhkkJdSPQ9KyapetBf2ltER+M3JPYUT2BRpghORwQhsr5iq4722nDrBMjsMjAbng81p2gBcnnFdVww0QWQj3Kt7IOTx05oDLeG91JYlTIjkKDPRiOc1v8R3bWOnGcKThwD8M0B8GzSX2qX0zgpFA/wCEhHUkckmlNcBYEHuGq/LpjT04J5rDJqEUF3JFK2AoDA4+la1ut98y+WRGseSSOtKuvavBBq0LBPMLKUfngKT/AMV6/wAlaU5t6h1UGxuKxU1m0C6rdxLgBJWxk9u1SrNTkk9skf3md2Jc4+JqV8ja45nPzPoawSgMYmitrXQLi/imdpL2IId3Ynr/ADqjwPP7NdSPIVEUp2MxOMY5oNd3Ez220sqo7bkhHb5V1PfppKWFleJhmk3yAYyM+vwFaAssuvWxhnESQotdbKO9M9Fsr95dau7IrlIY1cP2Oc1feailtHKQu4pE0i8j3sdqWri7j032nU7m4ISeFUVwMhQB04+fWlPSNRu7u3a5nu5Nr7wquvG3px61p2eZxr0dmZy+PtnExgt/E11POFmKncxUlTggAkdDwPrRXTZ7a5kMqEI7xguoUgEHjkdvn3+lefiBRNP1EkkYKZUjBHXqflmjei3kgkt5nLoVUxOZM7Q3GA2cAdT09flXztlrs3Its3PhKFxRGy+vhaT2NnAsrKWw4A4Vex+XWlXXtbEmszy28+fZiI1OONxPNMWsatZ2MVvdXKOVb3Dgjg856nPrQGKXQr9GFu5IZyxjIAwf3PWtb4z31gD1MwUqj7PugXsyXLbR5kgBOAefQ/vTHqOuiFd4DA8hc87RjrigelaXaWtz5hv2kXZhgIsYyOQTnnt9qP6jpNlc2IWCORJSgaOVgdp+HWirNtaYk9cqu2xP8V67eXGnx27yEebiTpyMHpRH/DW6W20+989yzF96lu429KWdSilVGju7fNxyFZT+UA9ftXUNydP03ZDI48wlkDjnHfp2oUvbl8T7iTFAeo43espIkjbvJIbEhZuOBkD9aVL9hLfOR0zgYPb+8VhF2uoSw7S8jHczhOAeO/8AWrbyb2dC4xlBwD/fwqP9QuNpUfmaHgqF0wpPGbiKMo2GDNu4znnipQ+0uEmXzkkVd4BK5yM/DNSmft0bsznxHXrJv0+1W5uUjlnwithivUAntWD/ABE0N4VS/gle4t1YJkg5i+f1q61laG3SeNzvf3i2aarWddZ0a5s75ARJGU3Dt1/pXT5Ki34WRprJTnFBrmWbRkS5mCRvH5e9zxnHJx8u1fbBGgngik92ERnyQFDb+mPlmgk1jPc3iW0cEsz2yFpFVThMHGTVVrJeW+sb4SJV4D5UkeoC05F0aYhm+bqM10jb5wDhlyycqSrDDDr0Gc59a4O55VkjZilwoxJhiUk7NjPPTGTjoKqto7kLI1wQryNvCA5x3B798cfGu5eTLGw2rcJviLH8sgHJPI+B6fKsqxQLCoMvrYlAYwxr/neky2zsvtKgYUnOyUDIPUdRxSzJY6eqEW6tPcDq6jCg9+aM6DdCO6icNsS5UDDpxvXkYH39elXatax299sjQ7JB5qqBgKD/AMineHZxJri7kG7AOlXHsbzwlm3KQwG7J75GT1xR/RPE10j+y7bUwl8OwyxT4tgY+gpUDw3WsGDYG2guxxnviilvAYIVcBVR8kFO+P8Aqn+Re1a6sWtase5z4otLiw1S1e4uBNBc7iky8DGeh+XFY2imPskkAZwxIVAcnHwFMNzBHq/hy6tJXRWtmEqySDhQOuD270i6jdS2ZitLWbncShVuRntmhoPxF0f3J3rCMQY46RoctxdXc7RPYQxKOWQqXPw+BrNrHh6/1RXTTQhYtwucZx2zRO9uriw8KQRhm89whkLNk5J/7ojotxJaSK/5mMjNj5mqUqVyOQhA/DGLE7TjCkbwyIBNExjkWXgqw4IqUW8T2sNxrMly0EaxzIrLt4ycncT6nNSvcCOtgAGDLM50625z7gxu+f8ASmHSbyK09itpWKPcBzG7cAsAOPrkn6Us2jobeOOIEIgCqGOcDoM/euPFEc8cmk3cY9y3Tfx0Vi38wKzKV5+T/wAy648KZVr6XFprkzWszGWZVBKN7pB5OcdaDatLdqYEEzpFMxcTBtoKjrg9x8qI2Wq6YrXccrpHcSe5AjjoD1P7is/iDUU1bUWlkREWBEiWNTwAPQVrqPmw+5mlu+oe0me3vNFhaO6DXCysPLDnciHoSPmAc19beoJhJBjxMQCM8fmHf48knr0pVsLMHVIJYwQqgljnoKcVzIqzOpGQJNrjLFe/Xtj5dqzfOAVwRLfDsJ5LIVZJZ0iXH5bhM5655Bz8RnJP8XAo9q8yT6JFch1TlAST/DIQB1/+3FL/ABCqs2FNrJyTjIQjrgd8Y+PHamDSYBd2V1p0x9yRWCn0DnP6MPUmpFfi4aVWDV/1EqxhSDxBOEztwwGeTwRR25CW62sMUrPlSByCMD4+uazaJpsNxqVwLqd4ZIgwBChsnkNkHnjHaqtbsJtIuYZzNDcQOfdeEnrjnII909K0mUPWVkTuyMCBDOizKl6kUh/DlHlMD3BGOf0pO072ez1LUrO9CRMCY41aPcdytgAHtkUxZIKsDgnkfCh3iWxjXxVFqgULDdW6Ts3bzOUb/wDIqb9PfiWVofkpvFhNer6it5dW9uxwquGKg9OQAP3otNepY21s0pBDMiE56bjjP3IpGeZZdZuCje4gXafgDRXXrlpr1bVTtEVqGIPZiRj9q0g3EbJ3PWxvvhbmKD2mMlsHBqUBuptS1GysJ7CB5QYfxMMAA2SO/wAqld0N3OqOoM0bL20TnOWbt8xU8W3hk1Oz06FBNcGNANxwAME/fFbfC2i3N/HbQxSxeXLk+YScJz0+J+VJ/jGzurHxHfQXTg3MEqjehO0gqCu0/Ij7GpPH8dluNjDqN8i0NUFHuZ7eyW9vZwFJ8wDZuONjA4xRDUNMmtp5TMYvxAuwq/A7dfhQ/T3aCSMgn3SCfietbI7q1y8+oiRoWJPlJ1Y54HwHrVuty2QqBGzwxoEcNqt3qFxE6xsW9yTcregzRK8uo7yVmiHuR8Zxxj7H1pbvtQv9WvILCNQzFQ3skB3GPI91WPdsYJ7DP1o22l+Iop4nuWje3wqG1jmXcAeDx0JGfU1NfSzoRK6CqMDOP/HJA5UKhPksTwM54Pbv+9FtFdbecgjHk+4rdR5Z6c/QDA9KHGIFZIpclnXPAwQ30HHY4rq2lBSCSRkEhBik3FQc9COc9wfvWKexNQ9iZ9VuRbapcTqVXz8OQvqTz+uaxX13ONPdJWxJFKpDeqlW/wCPtXerRvPcwiIiSSQmIRpy27IPAxwOtMT+BtR1TQpY5WihvnQBWkyM4bIzxx/zWt4qsQOpn3FRoMA2l3BdrmF0dhwVB5HFTxHmfw9bODxb3YDj1jZTx/7KPvQHUdKuPCmtLBLHPuEQ3l0wHB4JBHBGe9bb68aTTL23iBkd4w+P9IU7ifpzS7KGr8gMo6M4ti2VEE+ou2M2/UWLdJCAfiMiilxLJPdXt0VZjI5HHYAAD6UtWF60V1C6x7iCOOlNumWXt6JCzuoZyGKHBx1P7VZdgUCSE8gRHaytzpunW1oZt+1d2QePe5/nUrFdSoGVEKgIMAA9BUrgODJSOhk50XzLTSdPeI4dNpyD6/8AdJ3imeHVNXu71JNzABnz0JGBgfSmKx1nTrfTI3iZ2jtnCXFsxBZxt6A9jk9cUFuvC723hhNbhk863u4QTGvL27k8hv8AUMDrR4Se/tFvgWZvDFuj6qJZLZriGIGR40HLAf8AdBtTkjWOUopEcjEIh5KjORV1rfyQTloHIR4th28ViuInltkQDLb8n7U1QB3JvQOR28AW7LZz6ooaNroeRGQ3O1OGbPqTkfQ+tMV1qCWvkJPMT5pKxqyli5XGRkZORkdawAtp/hu1SALGyRIvJxtLEZP3Yn6Vz4ZsdThnu4tQWP2QyI8KyjLCYE/iK3YEHB7HPw5ToJMsUcFAnc0M9vLKzRuu1tzo5OUHcj14+3FYLu78q1na33OMiZNmTgHnoo9QfvR3WJIGWSaGSeWXH/yZDhCf9p5I+NX6ZYRy6f7M/wCAjYIm2e6+7BPxzz1/akfs1ZtlI8ggT7p2hWyXSXcl2fdfK7G95h3OM9yPtXothdQ3ESrA6kqACoPIpW8hIY1QqpQDAYYIIrTZlY2EkWFYdCBVibX6HUlsx/Z7mX/FbTZbnQVvbWIST2rbXATcWjfAIH12n6GvNbK0uTDLiNhKI2j2suDypDZ/SvbkvBcRmCRvLlZThh6eo+NeSSa1qcN0YdQnklS2laN1PV2XqM+nIpflNqlk9/8Akn4EbsQFs3i1gQhGJHJUDvThopFtdSTbsLGhXPbrQxZHn8TTz26vF7xZVR8EdMjIolq19JLBGskmZWBLYAG0dgcUhmLEb+IylQQTKL28upJ3aH3gT6dOAMfofvUqy2njkkmjMZ2xkBSB1HT9walUAdQ+U87tInublQCfebk5r1mSeXT9HWBDwwUJGxzx8u3H70i+HbVLSR7y4AZIiQi4/M1EtR1a4uLuN5YmCFQApBBXjrz60btp6iaxnuZNWth/mReDiFk3qoGNmOo+hoh4Pihurh47qIyK/AOOn9ir4reLULN1IIZR7jgjOfQ/OtPhRYo74wJuPlRsxI6EnAJP3IFAx+XDGLVrb9ow6hHFPAlvcbis88cQVepZmAH6mtOrhUuIrCAEQqQDz0VeAP5/Su7V1/zO03KjATbve7EAkEfasGrzk3Ekn8RUgfM0n0ZT/EwXIk1LVoVBIt0ViFHAIFM1ncG5sRaF2823jCE99ufdP9+nxoXp9uEJkIwQgUUG8RanNpOoWEto7LM91FkDoyhgGU/A5INWIM/uIZtOTVJ4vvtHnltZNNuGnDMpYyK8TqOdxbkAY555GaatF1q21exjvLNt0Ug+III6g0qeN9DDarfW+NiXMMczbMEAhuD8+n2of4YvG07WPZ4HAsQuyVAOF2j8w+vFeLBep4IW7E9Eur32eS0ZjhnnEcbfEg8fXGPrS34+s4ob+a8VtqSW/mA46t3P6Ct/jqePTrPTbiImSJrqORX6/lBP9KHf4q3DDRbJ41JWSVoi4HYqWA+u2prU5Eov3yefTXs8/wBMllSVrkH1xk4yeP60TtI2u1mlIVjDH5pVjhWA6igQ3B4484Ea5b5nrRuORREjqAVKgEEdu9cswdwUAVNMG6neT2SQm1l2GYs7YPXpj+dSsetGRrhfKUlUGwDHQCpVIU51A2EbdpLfVljkZFW3kPTlfd5H0qhdSuNUea8vJjKRyGA4AHQfKsWnapLbXySNuWWNshsZ5xxnNb7rVTNazNc28cbyk4MKBRuPc0BXoweYEq068aF3aE+8xBVj2+GKdvDhWaG5vfLVGlCqdoxnBNefQyma5IAIweBTb4QuJWsbsTufxJxGg7KNo/rQOvex9TgjIy2bsb23cn+F3H/rgfq1Y7xvPvUjHeUD7ZNdLNjUE29AG/r/ACrJZv51+GHRUL/+x4/QGljsx7dDYwblWLjvXnviq7V/E9gZ2ZbaCYbwnJIVlPTvyDTzNKqqu7oO3wxmvP7/AA2qLcthpVLFFPQuTnP0qzckgBMZ/EusGSEwQsWuJcJkdVH/AHWbSdPKxpEOGlwCe+ByTQuyRTefisWaM5cnux6/vimvSsBXuG442r8Knf8AmUg56l/i2RBoFtA6giN3CD0BXb/M0V1KCSXwq0Tok88cCuuRkeag64+OCKA+Iisv+Wwk5LTZwPQDk0S0HW1vNQutPkYBCN0RH+odf5fY1K1jC0fiFXWCGJnliELbtI7A7uSw70a0028iW+xj5bwg++cc96G+I7I6bfvprYUByFx0Kdv0xVOuBrFYrCBl96A79vPxx9aptUWYoPuS2qeJ/ia9SvraS8ZrEMke0Atn85Hf5VKEsS2No4AAHx+NSql+VQJNyll+0c17PcRZVXYMAe3AzWOeTfZKGcsd3HPaviN558tDlZDjP+kenzrS9tHLGkcK55Cgr1JzzQcAoG/adKb6hfwdpMd9fGW4cLFGuTk9TR6yijtGaOE+4srSZofpFobVZyzCOIevQYHJNGNT0ya0tCzAKXtmm2jso9f771GOTWFyej6ldIAXJzauzRyXLLgFSR+1X6VGFjmlz+eTyx8lGP61UBs02BTnDBAfkME/tXSSGOC1jX8zKZG+bHP9aeFwwmbRNF9cABiccAtmlJYyhnu5uWXlQf0FFfEF17PZY3AM2cE9h/eKqvbS2fw/Dde1tHuDOB5e7zCMADOeM5Y9xgUw+orc6gi0na3t2eQ88s/+4nOPucU0xamogs4xj8YLtA/25pDnkMsgjDHYD9Xaj9s3maxYWyMNlsmD88f9Ut12EG7m3xdqLwXNkImwyIxB+fH8qzeHbxYL+xuXbYzXATZjllb3WJPbrxXzXoUu9bnk3BoIvw1wepGSR9yRQHULq4mRJHKrcYABUABRjjAHpQ8A0aLM6jN/ihFHHdWd2+Q21oWOfQ5H7n7UAubd7mZbvBw7bVJPUYxnFMnj94dQ0jT7k4KSsjq2OgdM5pbeXyLLfuLMfcjLDBx0zRJoUZ7i/IPsfmYnb3yqEED96lUj8gwfnUqnZDOrVPZrbc3/AJOTitfh7f58YHRHBJP8I7msZ3yTr/pUH6mtVpKLY7tpfPDANj5H/ihs7BEpVexGDXi9wnssIITONozlvX6U8alI1/DZrEigXOkzowc8KDtGTSzHes6tHHBHC8q4kkxukIOMjJ6D5Vvh87T9KkjlkBUQ+VG2c8SSnA/v0rOR+R4mMqPZma5kzHsT+CPA+Z4H6VnlmD3pGfdVQo59KqnnJEjE/wAY/fA/ah0lwVUtu6n79TVW6Z37QP4yv5H1CKGGQ7IgNyg/mJNd3d1cW2iRrcniKMARjoD0GfjWTaJNTa4k2sy5cZOQPj/SvutB5rO1t48mSYiQgn16fv8ApVIw4Ij8kzRpZj8o35QbYhuwx6segon4a9+6muH9QpPfLH+/vQi8dbaGDToOUjGZXH8Tf3n70Ssp10/TrN2/jmEsnyH/AEKS+4SJ0HDGrXrQ+S5iVdtqsYcAcgMzAE+vYUkm0McCo7BnVQc05Wdw0+uTW0h9y6haE59Ap2/qB96XLLSrmFH1DV2aA3HK20v5z8SP4QB68/AUFOnuGxAOxinRIPCtm1xEJ2tkXYp6I2fdz6gbunypLnAlCuxPXC59O5+eaZtNvo9Q9p0ueQhblSAem0EYH1zg0szMC6Z4AXOPSu/ScETe/LDOYLF5oxskC46jFSs/tstvxEm8HqdxFSu8LT6MQAZdeRtDqlxBEw3CdkBxgfmI6Ctfh1R/msSTRpLv3kKxO3coJGfhkVKlF7EtQnlkKXOoLeyR3cCGJZ1Dhc8rXUd+q4t7oyuX99ApGNwPGc/7ialSokUB5xPqMomnIEanJy5J+lD5WLqVzg4JBqVKsHoQj94MfAmQDp0Px5FfL+6d9RuZIztZMRqxHQDj981KlPr9ydvUoswXSJSTuc8sfU96261cMLRQvCrGFUfDIH7CpUrn+c8voxi0u5eO+glZmZlbqevaufEV48t3Ijcgktz6AnA+XepUpSfUY270IK0i7azvBdAb2Q5IPfPWqJPfXLdvSpUoT9ckJgWaVxK/vHrUqVKuwRs//9k="/>
          <p:cNvSpPr>
            <a:spLocks noChangeAspect="1" noChangeArrowheads="1"/>
          </p:cNvSpPr>
          <p:nvPr/>
        </p:nvSpPr>
        <p:spPr bwMode="auto">
          <a:xfrm>
            <a:off x="63500" y="-760413"/>
            <a:ext cx="1104900" cy="1562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0" descr="data:image/jpeg;base64,/9j/4AAQSkZJRgABAQAAAQABAAD/2wBDAAkGBwgHBgkIBwgKCgkLDRYPDQwMDRsUFRAWIB0iIiAdHx8kKDQsJCYxJx8fLT0tMTU3Ojo6Iys/RD84QzQ5Ojf/2wBDAQoKCg0MDRoPDxo3JR8lNzc3Nzc3Nzc3Nzc3Nzc3Nzc3Nzc3Nzc3Nzc3Nzc3Nzc3Nzc3Nzc3Nzc3Nzc3Nzc3Nzf/wAARCACmAHUDASIAAhEBAxEB/8QAGwAAAgMBAQEAAAAAAAAAAAAABQYAAwQCBwH/xAA6EAACAQMDAgMGBAQGAgMAAAABAgMABBEFEiExQQYTURQiYXGBkSMyobFCwdHwBxVScuHxM5I0YrL/xAAaAQADAQEBAQAAAAAAAAAAAAACAwQFAQAG/8QAKhEAAgMAAgIABQQCAwAAAAAAAQIAAxESIQQxEyIyQVEFFGGBQnGRodH/2gAMAwEAAhEDEQA/ACvhdJG8ayDy/wAOG0VS5HJOB+lOttqtvcarPYRN78S5bPc/CkLR4bt/EGo3tpMY/Z4wVV0wGAAyM0R8Eb7jxDcTsS34TFj6kkVPd5diXJUB7P8A1Cr8dDW1hPoRws49t0xyD60RCGqUhRJtyjbmtCirxoEiJGz5sxXKgCPmrGYKpYkYHU1jstStbqJyrjMed30oGuRCAxwmGtbMNUS+NVYEqc810Vx3qmweM2gmDhkkJdSPQ9KyapetBf2ltER+M3JPYUT2BRpghORwQhsr5iq4722nDrBMjsMjAbng81p2gBcnnFdVww0QWQj3Kt7IOTx05oDLeG91JYlTIjkKDPRiOc1v8R3bWOnGcKThwD8M0B8GzSX2qX0zgpFA/wCEhHUkckmlNcBYEHuGq/LpjT04J5rDJqEUF3JFK2AoDA4+la1ut98y+WRGseSSOtKuvavBBq0LBPMLKUfngKT/AMV6/wAlaU5t6h1UGxuKxU1m0C6rdxLgBJWxk9u1SrNTkk9skf3md2Jc4+JqV8ja45nPzPoawSgMYmitrXQLi/imdpL2IId3Ynr/ADqjwPP7NdSPIVEUp2MxOMY5oNd3Ez220sqo7bkhHb5V1PfppKWFleJhmk3yAYyM+vwFaAssuvWxhnESQotdbKO9M9Fsr95dau7IrlIY1cP2Oc1feailtHKQu4pE0i8j3sdqWri7j032nU7m4ISeFUVwMhQB04+fWlPSNRu7u3a5nu5Nr7wquvG3px61p2eZxr0dmZy+PtnExgt/E11POFmKncxUlTggAkdDwPrRXTZ7a5kMqEI7xguoUgEHjkdvn3+lefiBRNP1EkkYKZUjBHXqflmjei3kgkt5nLoVUxOZM7Q3GA2cAdT09flXztlrs3Its3PhKFxRGy+vhaT2NnAsrKWw4A4Vex+XWlXXtbEmszy28+fZiI1OONxPNMWsatZ2MVvdXKOVb3Dgjg856nPrQGKXQr9GFu5IZyxjIAwf3PWtb4z31gD1MwUqj7PugXsyXLbR5kgBOAefQ/vTHqOuiFd4DA8hc87RjrigelaXaWtz5hv2kXZhgIsYyOQTnnt9qP6jpNlc2IWCORJSgaOVgdp+HWirNtaYk9cqu2xP8V67eXGnx27yEebiTpyMHpRH/DW6W20+989yzF96lu429KWdSilVGju7fNxyFZT+UA9ftXUNydP03ZDI48wlkDjnHfp2oUvbl8T7iTFAeo43espIkjbvJIbEhZuOBkD9aVL9hLfOR0zgYPb+8VhF2uoSw7S8jHczhOAeO/8AWrbyb2dC4xlBwD/fwqP9QuNpUfmaHgqF0wpPGbiKMo2GDNu4znnipQ+0uEmXzkkVd4BK5yM/DNSmft0bsznxHXrJv0+1W5uUjlnwithivUAntWD/ABE0N4VS/gle4t1YJkg5i+f1q61laG3SeNzvf3i2aarWddZ0a5s75ARJGU3Dt1/pXT5Ki34WRprJTnFBrmWbRkS5mCRvH5e9zxnHJx8u1fbBGgngik92ERnyQFDb+mPlmgk1jPc3iW0cEsz2yFpFVThMHGTVVrJeW+sb4SJV4D5UkeoC05F0aYhm+bqM10jb5wDhlyycqSrDDDr0Gc59a4O55VkjZilwoxJhiUk7NjPPTGTjoKqto7kLI1wQryNvCA5x3B798cfGu5eTLGw2rcJviLH8sgHJPI+B6fKsqxQLCoMvrYlAYwxr/neky2zsvtKgYUnOyUDIPUdRxSzJY6eqEW6tPcDq6jCg9+aM6DdCO6icNsS5UDDpxvXkYH39elXatax299sjQ7JB5qqBgKD/AMineHZxJri7kG7AOlXHsbzwlm3KQwG7J75GT1xR/RPE10j+y7bUwl8OwyxT4tgY+gpUDw3WsGDYG2guxxnviilvAYIVcBVR8kFO+P8Aqn+Re1a6sWtase5z4otLiw1S1e4uBNBc7iky8DGeh+XFY2imPskkAZwxIVAcnHwFMNzBHq/hy6tJXRWtmEqySDhQOuD270i6jdS2ZitLWbncShVuRntmhoPxF0f3J3rCMQY46RoctxdXc7RPYQxKOWQqXPw+BrNrHh6/1RXTTQhYtwucZx2zRO9uriw8KQRhm89whkLNk5J/7ojotxJaSK/5mMjNj5mqUqVyOQhA/DGLE7TjCkbwyIBNExjkWXgqw4IqUW8T2sNxrMly0EaxzIrLt4ycncT6nNSvcCOtgAGDLM50625z7gxu+f8ASmHSbyK09itpWKPcBzG7cAsAOPrkn6Us2jobeOOIEIgCqGOcDoM/euPFEc8cmk3cY9y3Tfx0Vi38wKzKV5+T/wAy648KZVr6XFprkzWszGWZVBKN7pB5OcdaDatLdqYEEzpFMxcTBtoKjrg9x8qI2Wq6YrXccrpHcSe5AjjoD1P7is/iDUU1bUWlkREWBEiWNTwAPQVrqPmw+5mlu+oe0me3vNFhaO6DXCysPLDnciHoSPmAc19beoJhJBjxMQCM8fmHf48knr0pVsLMHVIJYwQqgljnoKcVzIqzOpGQJNrjLFe/Xtj5dqzfOAVwRLfDsJ5LIVZJZ0iXH5bhM5655Bz8RnJP8XAo9q8yT6JFch1TlAST/DIQB1/+3FL/ABCqs2FNrJyTjIQjrgd8Y+PHamDSYBd2V1p0x9yRWCn0DnP6MPUmpFfi4aVWDV/1EqxhSDxBOEztwwGeTwRR25CW62sMUrPlSByCMD4+uazaJpsNxqVwLqd4ZIgwBChsnkNkHnjHaqtbsJtIuYZzNDcQOfdeEnrjnII909K0mUPWVkTuyMCBDOizKl6kUh/DlHlMD3BGOf0pO072ez1LUrO9CRMCY41aPcdytgAHtkUxZIKsDgnkfCh3iWxjXxVFqgULDdW6Ts3bzOUb/wDIqb9PfiWVofkpvFhNer6it5dW9uxwquGKg9OQAP3otNepY21s0pBDMiE56bjjP3IpGeZZdZuCje4gXafgDRXXrlpr1bVTtEVqGIPZiRj9q0g3EbJ3PWxvvhbmKD2mMlsHBqUBuptS1GysJ7CB5QYfxMMAA2SO/wAqld0N3OqOoM0bL20TnOWbt8xU8W3hk1Oz06FBNcGNANxwAME/fFbfC2i3N/HbQxSxeXLk+YScJz0+J+VJ/jGzurHxHfQXTg3MEqjehO0gqCu0/Ij7GpPH8dluNjDqN8i0NUFHuZ7eyW9vZwFJ8wDZuONjA4xRDUNMmtp5TMYvxAuwq/A7dfhQ/T3aCSMgn3SCfietbI7q1y8+oiRoWJPlJ1Y54HwHrVuty2QqBGzwxoEcNqt3qFxE6xsW9yTcregzRK8uo7yVmiHuR8Zxxj7H1pbvtQv9WvILCNQzFQ3skB3GPI91WPdsYJ7DP1o22l+Iop4nuWje3wqG1jmXcAeDx0JGfU1NfSzoRK6CqMDOP/HJA5UKhPksTwM54Pbv+9FtFdbecgjHk+4rdR5Z6c/QDA9KHGIFZIpclnXPAwQ30HHY4rq2lBSCSRkEhBik3FQc9COc9wfvWKexNQ9iZ9VuRbapcTqVXz8OQvqTz+uaxX13ONPdJWxJFKpDeqlW/wCPtXerRvPcwiIiSSQmIRpy27IPAxwOtMT+BtR1TQpY5WihvnQBWkyM4bIzxx/zWt4qsQOpn3FRoMA2l3BdrmF0dhwVB5HFTxHmfw9bODxb3YDj1jZTx/7KPvQHUdKuPCmtLBLHPuEQ3l0wHB4JBHBGe9bb68aTTL23iBkd4w+P9IU7ifpzS7KGr8gMo6M4ti2VEE+ou2M2/UWLdJCAfiMiilxLJPdXt0VZjI5HHYAAD6UtWF60V1C6x7iCOOlNumWXt6JCzuoZyGKHBx1P7VZdgUCSE8gRHaytzpunW1oZt+1d2QePe5/nUrFdSoGVEKgIMAA9BUrgODJSOhk50XzLTSdPeI4dNpyD6/8AdJ3imeHVNXu71JNzABnz0JGBgfSmKx1nTrfTI3iZ2jtnCXFsxBZxt6A9jk9cUFuvC723hhNbhk863u4QTGvL27k8hv8AUMDrR4Se/tFvgWZvDFuj6qJZLZriGIGR40HLAf8AdBtTkjWOUopEcjEIh5KjORV1rfyQTloHIR4th28ViuInltkQDLb8n7U1QB3JvQOR28AW7LZz6ooaNroeRGQ3O1OGbPqTkfQ+tMV1qCWvkJPMT5pKxqyli5XGRkZORkdawAtp/hu1SALGyRIvJxtLEZP3Yn6Vz4ZsdThnu4tQWP2QyI8KyjLCYE/iK3YEHB7HPw5ToJMsUcFAnc0M9vLKzRuu1tzo5OUHcj14+3FYLu78q1na33OMiZNmTgHnoo9QfvR3WJIGWSaGSeWXH/yZDhCf9p5I+NX6ZYRy6f7M/wCAjYIm2e6+7BPxzz1/akfs1ZtlI8ggT7p2hWyXSXcl2fdfK7G95h3OM9yPtXothdQ3ESrA6kqACoPIpW8hIY1QqpQDAYYIIrTZlY2EkWFYdCBVibX6HUlsx/Z7mX/FbTZbnQVvbWIST2rbXATcWjfAIH12n6GvNbK0uTDLiNhKI2j2suDypDZ/SvbkvBcRmCRvLlZThh6eo+NeSSa1qcN0YdQnklS2laN1PV2XqM+nIpflNqlk9/8Akn4EbsQFs3i1gQhGJHJUDvThopFtdSTbsLGhXPbrQxZHn8TTz26vF7xZVR8EdMjIolq19JLBGskmZWBLYAG0dgcUhmLEb+IylQQTKL28upJ3aH3gT6dOAMfofvUqy2njkkmjMZ2xkBSB1HT9walUAdQ+U87tInublQCfebk5r1mSeXT9HWBDwwUJGxzx8u3H70i+HbVLSR7y4AZIiQi4/M1EtR1a4uLuN5YmCFQApBBXjrz60btp6iaxnuZNWth/mReDiFk3qoGNmOo+hoh4Pihurh47qIyK/AOOn9ir4reLULN1IIZR7jgjOfQ/OtPhRYo74wJuPlRsxI6EnAJP3IFAx+XDGLVrb9ow6hHFPAlvcbis88cQVepZmAH6mtOrhUuIrCAEQqQDz0VeAP5/Su7V1/zO03KjATbve7EAkEfasGrzk3Ekn8RUgfM0n0ZT/EwXIk1LVoVBIt0ViFHAIFM1ncG5sRaF2823jCE99ufdP9+nxoXp9uEJkIwQgUUG8RanNpOoWEto7LM91FkDoyhgGU/A5INWIM/uIZtOTVJ4vvtHnltZNNuGnDMpYyK8TqOdxbkAY555GaatF1q21exjvLNt0Ug+III6g0qeN9DDarfW+NiXMMczbMEAhuD8+n2of4YvG07WPZ4HAsQuyVAOF2j8w+vFeLBep4IW7E9Eur32eS0ZjhnnEcbfEg8fXGPrS34+s4ob+a8VtqSW/mA46t3P6Ct/jqePTrPTbiImSJrqORX6/lBP9KHf4q3DDRbJ41JWSVoi4HYqWA+u2prU5Eov3yefTXs8/wBMllSVrkH1xk4yeP60TtI2u1mlIVjDH5pVjhWA6igQ3B4484Ea5b5nrRuORREjqAVKgEEdu9cswdwUAVNMG6neT2SQm1l2GYs7YPXpj+dSsetGRrhfKUlUGwDHQCpVIU51A2EbdpLfVljkZFW3kPTlfd5H0qhdSuNUea8vJjKRyGA4AHQfKsWnapLbXySNuWWNshsZ5xxnNb7rVTNazNc28cbyk4MKBRuPc0BXoweYEq068aF3aE+8xBVj2+GKdvDhWaG5vfLVGlCqdoxnBNefQyma5IAIweBTb4QuJWsbsTufxJxGg7KNo/rQOvex9TgjIy2bsb23cn+F3H/rgfq1Y7xvPvUjHeUD7ZNdLNjUE29AG/r/ACrJZv51+GHRUL/+x4/QGljsx7dDYwblWLjvXnviq7V/E9gZ2ZbaCYbwnJIVlPTvyDTzNKqqu7oO3wxmvP7/AA2qLcthpVLFFPQuTnP0qzckgBMZ/EusGSEwQsWuJcJkdVH/AHWbSdPKxpEOGlwCe+ByTQuyRTefisWaM5cnux6/vimvSsBXuG442r8Knf8AmUg56l/i2RBoFtA6giN3CD0BXb/M0V1KCSXwq0Tok88cCuuRkeag64+OCKA+Iisv+Wwk5LTZwPQDk0S0HW1vNQutPkYBCN0RH+odf5fY1K1jC0fiFXWCGJnliELbtI7A7uSw70a0028iW+xj5bwg++cc96G+I7I6bfvprYUByFx0Kdv0xVOuBrFYrCBl96A79vPxx9aptUWYoPuS2qeJ/ia9SvraS8ZrEMke0Atn85Hf5VKEsS2No4AAHx+NSql+VQJNyll+0c17PcRZVXYMAe3AzWOeTfZKGcsd3HPaviN558tDlZDjP+kenzrS9tHLGkcK55Cgr1JzzQcAoG/adKb6hfwdpMd9fGW4cLFGuTk9TR6yijtGaOE+4srSZofpFobVZyzCOIevQYHJNGNT0ya0tCzAKXtmm2jso9f771GOTWFyej6ldIAXJzauzRyXLLgFSR+1X6VGFjmlz+eTyx8lGP61UBs02BTnDBAfkME/tXSSGOC1jX8zKZG+bHP9aeFwwmbRNF9cABiccAtmlJYyhnu5uWXlQf0FFfEF17PZY3AM2cE9h/eKqvbS2fw/Dde1tHuDOB5e7zCMADOeM5Y9xgUw+orc6gi0na3t2eQ88s/+4nOPucU0xamogs4xj8YLtA/25pDnkMsgjDHYD9Xaj9s3maxYWyMNlsmD88f9Ut12EG7m3xdqLwXNkImwyIxB+fH8qzeHbxYL+xuXbYzXATZjllb3WJPbrxXzXoUu9bnk3BoIvw1wepGSR9yRQHULq4mRJHKrcYABUABRjjAHpQ8A0aLM6jN/ihFHHdWd2+Q21oWOfQ5H7n7UAubd7mZbvBw7bVJPUYxnFMnj94dQ0jT7k4KSsjq2OgdM5pbeXyLLfuLMfcjLDBx0zRJoUZ7i/IPsfmYnb3yqEED96lUj8gwfnUqnZDOrVPZrbc3/AJOTitfh7f58YHRHBJP8I7msZ3yTr/pUH6mtVpKLY7tpfPDANj5H/ihs7BEpVexGDXi9wnssIITONozlvX6U8alI1/DZrEigXOkzowc8KDtGTSzHes6tHHBHC8q4kkxukIOMjJ6D5Vvh87T9KkjlkBUQ+VG2c8SSnA/v0rOR+R4mMqPZma5kzHsT+CPA+Z4H6VnlmD3pGfdVQo59KqnnJEjE/wAY/fA/ah0lwVUtu6n79TVW6Z37QP4yv5H1CKGGQ7IgNyg/mJNd3d1cW2iRrcniKMARjoD0GfjWTaJNTa4k2sy5cZOQPj/SvutB5rO1t48mSYiQgn16fv8ApVIw4Ij8kzRpZj8o35QbYhuwx6segon4a9+6muH9QpPfLH+/vQi8dbaGDToOUjGZXH8Tf3n70Ssp10/TrN2/jmEsnyH/AEKS+4SJ0HDGrXrQ+S5iVdtqsYcAcgMzAE+vYUkm0McCo7BnVQc05Wdw0+uTW0h9y6haE59Ap2/qB96XLLSrmFH1DV2aA3HK20v5z8SP4QB68/AUFOnuGxAOxinRIPCtm1xEJ2tkXYp6I2fdz6gbunypLnAlCuxPXC59O5+eaZtNvo9Q9p0ueQhblSAem0EYH1zg0szMC6Z4AXOPSu/ScETe/LDOYLF5oxskC46jFSs/tstvxEm8HqdxFSu8LT6MQAZdeRtDqlxBEw3CdkBxgfmI6Ctfh1R/msSTRpLv3kKxO3coJGfhkVKlF7EtQnlkKXOoLeyR3cCGJZ1Dhc8rXUd+q4t7oyuX99ApGNwPGc/7ialSokUB5xPqMomnIEanJy5J+lD5WLqVzg4JBqVKsHoQj94MfAmQDp0Px5FfL+6d9RuZIztZMRqxHQDj981KlPr9ydvUoswXSJSTuc8sfU96261cMLRQvCrGFUfDIH7CpUrn+c8voxi0u5eO+glZmZlbqevaufEV48t3Ijcgktz6AnA+XepUpSfUY270IK0i7azvBdAb2Q5IPfPWqJPfXLdvSpUoT9ckJgWaVxK/vHrUqVKuwRs//9k="/>
          <p:cNvSpPr>
            <a:spLocks noChangeAspect="1" noChangeArrowheads="1"/>
          </p:cNvSpPr>
          <p:nvPr/>
        </p:nvSpPr>
        <p:spPr bwMode="auto">
          <a:xfrm>
            <a:off x="215900" y="-608013"/>
            <a:ext cx="1104900" cy="1562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60" name="Picture 12" descr="http://www.sme.sk/vydania/20081030/photo/sm-1030-006c-kukurica.rw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8759" y="3068960"/>
            <a:ext cx="2474474" cy="3489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6012160" y="2294809"/>
            <a:ext cx="2903223" cy="2542413"/>
            <a:chOff x="6012160" y="2294809"/>
            <a:chExt cx="2903223" cy="2542413"/>
          </a:xfrm>
        </p:grpSpPr>
        <p:pic>
          <p:nvPicPr>
            <p:cNvPr id="2054" name="Picture 6" descr="http://www.aros.cz/wp-content/gallery/psenice-obecna/psenice_obecna_0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12160" y="2294809"/>
              <a:ext cx="2903223" cy="19073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6300192" y="4437112"/>
              <a:ext cx="23762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accent6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pšeničné zrno</a:t>
              </a:r>
              <a:endParaRPr lang="cs-CZ" sz="20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45181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3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404664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živočichové žijící ve stepi :  </a:t>
            </a:r>
            <a:r>
              <a:rPr lang="cs-CZ" sz="2000" b="1" i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bizon, divoký kůň, osel, zajíc pampový, pudu jižní, lama, nandu, skunk, </a:t>
            </a:r>
            <a:r>
              <a:rPr lang="cs-CZ" sz="2000" b="1" i="1" dirty="0" err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mravečník</a:t>
            </a:r>
            <a:r>
              <a:rPr lang="cs-CZ" sz="2000" b="1" i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psoun prériový, kojot</a:t>
            </a:r>
          </a:p>
        </p:txBody>
      </p:sp>
      <p:pic>
        <p:nvPicPr>
          <p:cNvPr id="2050" name="Picture 2" descr="http://www.gpnc.org/images/jpegs/animals/bis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800" y="1484784"/>
            <a:ext cx="2900048" cy="2160240"/>
          </a:xfrm>
          <a:prstGeom prst="rect">
            <a:avLst/>
          </a:prstGeom>
          <a:noFill/>
        </p:spPr>
      </p:pic>
      <p:pic>
        <p:nvPicPr>
          <p:cNvPr id="2052" name="Picture 4" descr="http://www.branko.eu/fotoalbum/obrazkyvirginiadig/k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365104"/>
            <a:ext cx="2952328" cy="1965307"/>
          </a:xfrm>
          <a:prstGeom prst="rect">
            <a:avLst/>
          </a:prstGeom>
          <a:noFill/>
        </p:spPr>
      </p:pic>
      <p:pic>
        <p:nvPicPr>
          <p:cNvPr id="2054" name="Picture 6" descr="http://www.majaless.com/up/get-3-2011-yf1cg5ww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4581128"/>
            <a:ext cx="3064340" cy="2032142"/>
          </a:xfrm>
          <a:prstGeom prst="rect">
            <a:avLst/>
          </a:prstGeom>
          <a:noFill/>
        </p:spPr>
      </p:pic>
      <p:pic>
        <p:nvPicPr>
          <p:cNvPr id="2056" name="Picture 8" descr="http://www.morcata.cz/bellis/omorcatech/pribuzenstvo/marastepni/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3212976"/>
            <a:ext cx="2154479" cy="2304256"/>
          </a:xfrm>
          <a:prstGeom prst="rect">
            <a:avLst/>
          </a:prstGeom>
          <a:noFill/>
        </p:spPr>
      </p:pic>
      <p:pic>
        <p:nvPicPr>
          <p:cNvPr id="2058" name="Picture 10" descr="http://nd04.jxs.cz/619/124/31ee33d679_76211762_o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1556792"/>
            <a:ext cx="3024336" cy="23892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76764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www.ontariocamelids.org/proudllama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980728"/>
            <a:ext cx="2304256" cy="2358023"/>
          </a:xfrm>
          <a:prstGeom prst="rect">
            <a:avLst/>
          </a:prstGeom>
          <a:noFill/>
        </p:spPr>
      </p:pic>
      <p:pic>
        <p:nvPicPr>
          <p:cNvPr id="18436" name="Picture 4" descr="http://files.ucivo.webnode.cz/system_preview_detail_200005519-04184060c3-public/B%C4%9B%C5%BEci%20nandu%20pampov%C3%B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908720"/>
            <a:ext cx="2520280" cy="2245850"/>
          </a:xfrm>
          <a:prstGeom prst="rect">
            <a:avLst/>
          </a:prstGeom>
          <a:noFill/>
        </p:spPr>
      </p:pic>
      <p:pic>
        <p:nvPicPr>
          <p:cNvPr id="18438" name="Picture 6" descr="http://www.selmybarusky.kvalitne.cz/lasicoviteselmy/0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293096"/>
            <a:ext cx="2948609" cy="2000172"/>
          </a:xfrm>
          <a:prstGeom prst="rect">
            <a:avLst/>
          </a:prstGeom>
          <a:noFill/>
        </p:spPr>
      </p:pic>
      <p:pic>
        <p:nvPicPr>
          <p:cNvPr id="18440" name="Picture 8" descr="http://prirodazs.wz.cz/obrazky/mravenecnik_velky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4293096"/>
            <a:ext cx="2853372" cy="2173363"/>
          </a:xfrm>
          <a:prstGeom prst="rect">
            <a:avLst/>
          </a:prstGeom>
          <a:noFill/>
        </p:spPr>
      </p:pic>
      <p:pic>
        <p:nvPicPr>
          <p:cNvPr id="18442" name="Picture 10" descr="http://nd01.jxs.cz/963/020/87152de200_30369614_o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980728"/>
            <a:ext cx="2664296" cy="1887210"/>
          </a:xfrm>
          <a:prstGeom prst="rect">
            <a:avLst/>
          </a:prstGeom>
          <a:noFill/>
        </p:spPr>
      </p:pic>
      <p:pic>
        <p:nvPicPr>
          <p:cNvPr id="18444" name="Picture 12" descr="http://upload.wikimedia.org/wikipedia/commons/thumb/a/af/Canis_latrans.jpg/220px-Canis_latrans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47864" y="3645024"/>
            <a:ext cx="2304256" cy="202146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5000"/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88640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small" dirty="0" smtClean="0">
                <a:latin typeface="Comic Sans MS" pitchFamily="66" charset="0"/>
              </a:rPr>
              <a:t>Listnaté a smíšené lesy</a:t>
            </a:r>
            <a:endParaRPr lang="cs-CZ" sz="2800" b="1" u="sng" cap="small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692696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 oblast s mírným a vlhkým podnebím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052736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 teplejší oblasti mírného pásu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484784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 najdeš je i v níže položených oblastech České republiky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844824"/>
            <a:ext cx="77048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 převažující rostliny :   </a:t>
            </a:r>
            <a:r>
              <a:rPr lang="cs-CZ" sz="2000" b="1" i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duby, buky, břízy, javory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323528" y="2348881"/>
            <a:ext cx="2016224" cy="4032448"/>
            <a:chOff x="323528" y="2348880"/>
            <a:chExt cx="2088232" cy="4274095"/>
          </a:xfrm>
        </p:grpSpPr>
        <p:pic>
          <p:nvPicPr>
            <p:cNvPr id="20482" name="Picture 2" descr="http://stromy.pribram.eu/stromy/visnova-dub2_v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23528" y="2348880"/>
              <a:ext cx="2088232" cy="3027128"/>
            </a:xfrm>
            <a:prstGeom prst="rect">
              <a:avLst/>
            </a:prstGeom>
            <a:noFill/>
          </p:spPr>
        </p:pic>
        <p:pic>
          <p:nvPicPr>
            <p:cNvPr id="20484" name="Picture 4" descr="http://www.sharkan.net/images/dendrologie/dub_nebo_buk/dub_nebo_buk_007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67544" y="5301208"/>
              <a:ext cx="1728192" cy="1321767"/>
            </a:xfrm>
            <a:prstGeom prst="rect">
              <a:avLst/>
            </a:prstGeom>
            <a:noFill/>
          </p:spPr>
        </p:pic>
      </p:grpSp>
      <p:grpSp>
        <p:nvGrpSpPr>
          <p:cNvPr id="12" name="Skupina 11"/>
          <p:cNvGrpSpPr/>
          <p:nvPr/>
        </p:nvGrpSpPr>
        <p:grpSpPr>
          <a:xfrm>
            <a:off x="6588224" y="692696"/>
            <a:ext cx="2395115" cy="4143351"/>
            <a:chOff x="6588224" y="692696"/>
            <a:chExt cx="2395115" cy="4143351"/>
          </a:xfrm>
        </p:grpSpPr>
        <p:pic>
          <p:nvPicPr>
            <p:cNvPr id="20486" name="Picture 6" descr="http://www.garten.cz/images_data/2223-fagus-sylvatica-buk-lesni-2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588224" y="692696"/>
              <a:ext cx="2395115" cy="1800200"/>
            </a:xfrm>
            <a:prstGeom prst="rect">
              <a:avLst/>
            </a:prstGeom>
            <a:noFill/>
          </p:spPr>
        </p:pic>
        <p:pic>
          <p:nvPicPr>
            <p:cNvPr id="20488" name="Picture 8" descr="http://www.garten.cz/images_data/2352-fagus-sylvatica-dawyck-buk-lesni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588224" y="2492896"/>
              <a:ext cx="2381250" cy="2343151"/>
            </a:xfrm>
            <a:prstGeom prst="rect">
              <a:avLst/>
            </a:prstGeom>
            <a:noFill/>
          </p:spPr>
        </p:pic>
      </p:grpSp>
      <p:grpSp>
        <p:nvGrpSpPr>
          <p:cNvPr id="15" name="Skupina 14"/>
          <p:cNvGrpSpPr/>
          <p:nvPr/>
        </p:nvGrpSpPr>
        <p:grpSpPr>
          <a:xfrm>
            <a:off x="2699792" y="2204863"/>
            <a:ext cx="1728192" cy="4320482"/>
            <a:chOff x="2699792" y="2204863"/>
            <a:chExt cx="1728192" cy="4320482"/>
          </a:xfrm>
        </p:grpSpPr>
        <p:pic>
          <p:nvPicPr>
            <p:cNvPr id="20490" name="Picture 10" descr="http://www.doplnek.com/sites/default/files/images/clanky2/briza.jp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2699792" y="2204863"/>
              <a:ext cx="1728192" cy="2588951"/>
            </a:xfrm>
            <a:prstGeom prst="rect">
              <a:avLst/>
            </a:prstGeom>
            <a:noFill/>
          </p:spPr>
        </p:pic>
        <p:pic>
          <p:nvPicPr>
            <p:cNvPr id="20492" name="Picture 12" descr="http://farm8.staticflickr.com/7054/7008104917_679cc9225f_n.jp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2699792" y="4797152"/>
              <a:ext cx="1728192" cy="1728193"/>
            </a:xfrm>
            <a:prstGeom prst="rect">
              <a:avLst/>
            </a:prstGeom>
            <a:noFill/>
          </p:spPr>
        </p:pic>
      </p:grpSp>
      <p:grpSp>
        <p:nvGrpSpPr>
          <p:cNvPr id="18" name="Skupina 17"/>
          <p:cNvGrpSpPr/>
          <p:nvPr/>
        </p:nvGrpSpPr>
        <p:grpSpPr>
          <a:xfrm>
            <a:off x="4499992" y="4293096"/>
            <a:ext cx="4104456" cy="2376264"/>
            <a:chOff x="4499992" y="4293096"/>
            <a:chExt cx="4104456" cy="2376264"/>
          </a:xfrm>
        </p:grpSpPr>
        <p:pic>
          <p:nvPicPr>
            <p:cNvPr id="20494" name="Picture 14" descr="http://upload.wikimedia.org/wikipedia/commons/thumb/a/a0/FeldahornBlatt.jpg/300px-FeldahornBlatt.jp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6300192" y="4941168"/>
              <a:ext cx="2304256" cy="1728192"/>
            </a:xfrm>
            <a:prstGeom prst="rect">
              <a:avLst/>
            </a:prstGeom>
            <a:noFill/>
          </p:spPr>
        </p:pic>
        <p:pic>
          <p:nvPicPr>
            <p:cNvPr id="20496" name="Picture 16" descr="Ahorn">
              <a:hlinkClick r:id="rId10"/>
            </p:cNvPr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 rot="16200000">
              <a:off x="4184454" y="4608634"/>
              <a:ext cx="2366537" cy="1735461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29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29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3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3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8000"/>
                            </p:stCondLst>
                            <p:childTnLst>
                              <p:par>
                                <p:cTn id="37" presetID="3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1000"/>
                            </p:stCondLst>
                            <p:childTnLst>
                              <p:par>
                                <p:cTn id="44" presetID="3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5000"/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964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 živočichové žijící v listnatých a smíšených lesích :    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jelen, srnec, liška, lasička, prase divoké, čečetka zimní, tetřev hlušec, brkoslav severní, pěnice černohlavá</a:t>
            </a:r>
            <a:r>
              <a:rPr lang="cs-CZ" sz="2000" b="1" i="1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hlodavci </a:t>
            </a:r>
            <a:endParaRPr lang="cs-CZ" sz="2000" b="1" i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2530" name="Picture 2" descr="http://www.huntingdeerblinds.com/images/free_deer_hunting_tips_big_buck1%5b1%5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196752"/>
            <a:ext cx="2088232" cy="2139723"/>
          </a:xfrm>
          <a:prstGeom prst="rect">
            <a:avLst/>
          </a:prstGeom>
          <a:noFill/>
        </p:spPr>
      </p:pic>
      <p:pic>
        <p:nvPicPr>
          <p:cNvPr id="22532" name="Picture 4" descr="http://www.lovuzdar.sk/userfiles/inzercia/12530/roebuck_878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4149080"/>
            <a:ext cx="2952328" cy="2214246"/>
          </a:xfrm>
          <a:prstGeom prst="rect">
            <a:avLst/>
          </a:prstGeom>
          <a:noFill/>
        </p:spPr>
      </p:pic>
      <p:pic>
        <p:nvPicPr>
          <p:cNvPr id="22534" name="Picture 6" descr="http://t0.gstatic.com/images?q=tbn:ANd9GcSX3aJ41aPmhfhnyN_LlD0M7kpqc5I-c2B6yQdoFl1EtGkYvTS3YOp2J-uB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221088"/>
            <a:ext cx="3240360" cy="2166209"/>
          </a:xfrm>
          <a:prstGeom prst="rect">
            <a:avLst/>
          </a:prstGeom>
          <a:noFill/>
        </p:spPr>
      </p:pic>
      <p:pic>
        <p:nvPicPr>
          <p:cNvPr id="22536" name="Picture 8" descr="http://bite-prod.s3.amazonaws.com/wp-content/uploads/2012/03/weasel-22-580x41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1340768"/>
            <a:ext cx="2771800" cy="1967085"/>
          </a:xfrm>
          <a:prstGeom prst="rect">
            <a:avLst/>
          </a:prstGeom>
          <a:noFill/>
        </p:spPr>
      </p:pic>
      <p:pic>
        <p:nvPicPr>
          <p:cNvPr id="22538" name="Picture 10" descr="http://www.zoopraha.cz/upload/zvirata/lex000000381__p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60267" y="1340768"/>
            <a:ext cx="3128437" cy="2088232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2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2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5000"/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www.ptacisvet.cz/Photos/auer_cecetka_zimni_smal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48680"/>
            <a:ext cx="2901815" cy="1944216"/>
          </a:xfrm>
          <a:prstGeom prst="rect">
            <a:avLst/>
          </a:prstGeom>
          <a:noFill/>
        </p:spPr>
      </p:pic>
      <p:pic>
        <p:nvPicPr>
          <p:cNvPr id="23556" name="Picture 4" descr="http://www.ceskehory.cz/slavkovsky-les/data/document/img/tetrev-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06424" y="3933056"/>
            <a:ext cx="3188926" cy="2232248"/>
          </a:xfrm>
          <a:prstGeom prst="rect">
            <a:avLst/>
          </a:prstGeom>
          <a:noFill/>
        </p:spPr>
      </p:pic>
      <p:pic>
        <p:nvPicPr>
          <p:cNvPr id="23558" name="Picture 6" descr="http://www.mos-cso.cz/userFiles/abrahamek-fotky/abrahamek-0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404664"/>
            <a:ext cx="2952328" cy="2217211"/>
          </a:xfrm>
          <a:prstGeom prst="rect">
            <a:avLst/>
          </a:prstGeom>
          <a:noFill/>
        </p:spPr>
      </p:pic>
      <p:pic>
        <p:nvPicPr>
          <p:cNvPr id="23560" name="Picture 8" descr="http://users.geocaching-sk.info/thailon/geocaches/lesna_mudrost/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005063"/>
            <a:ext cx="2996611" cy="2250467"/>
          </a:xfrm>
          <a:prstGeom prst="rect">
            <a:avLst/>
          </a:prstGeom>
          <a:noFill/>
        </p:spPr>
      </p:pic>
      <p:pic>
        <p:nvPicPr>
          <p:cNvPr id="23562" name="Picture 10" descr="http://savci.hu.cz/hlodavec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15816" y="1916832"/>
            <a:ext cx="3381375" cy="269557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34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6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7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9" presetID="34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1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2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3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4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34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8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9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0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1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6000"/>
                            </p:stCondLst>
                            <p:childTnLst>
                              <p:par>
                                <p:cTn id="33" presetID="34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5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6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7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8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88640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small" dirty="0" smtClean="0">
                <a:latin typeface="Comic Sans MS" pitchFamily="66" charset="0"/>
              </a:rPr>
              <a:t>Jehličnaté  lesy</a:t>
            </a:r>
            <a:endParaRPr lang="cs-CZ" sz="2800" b="1" u="sng" cap="small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692696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 chladnější oblasti mírného pásu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075453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 tvoří přechod mezi smíšenými lesy a  nejchladnějším polárním pásem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471015"/>
            <a:ext cx="77048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 nejsevernější část je nazývána  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tajga</a:t>
            </a:r>
            <a:endParaRPr lang="cs-CZ" sz="2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1871125"/>
            <a:ext cx="77048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 příklady rostlin : 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smrk, borovice, jedle, modřín</a:t>
            </a:r>
            <a:endParaRPr lang="cs-CZ" sz="2000" b="1" i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20728" y="2564904"/>
            <a:ext cx="2232890" cy="3816423"/>
            <a:chOff x="120728" y="2564904"/>
            <a:chExt cx="2232890" cy="3816423"/>
          </a:xfrm>
        </p:grpSpPr>
        <p:pic>
          <p:nvPicPr>
            <p:cNvPr id="1026" name="Picture 2" descr="http://assets.newmediaretailer.com/4000/4465/web_elgans_nest_spruce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0728" y="2564904"/>
              <a:ext cx="2232890" cy="22328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image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1667" y="4913326"/>
              <a:ext cx="2011443" cy="146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30" name="Picture 6" descr="http://www.sharkan.net/images/dendrologie/pinus_nigra/pinus_nigra_00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1274" y="2311428"/>
            <a:ext cx="2514995" cy="1920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6342733" y="2145150"/>
            <a:ext cx="2795237" cy="4627009"/>
            <a:chOff x="6342733" y="2145150"/>
            <a:chExt cx="2795237" cy="4627009"/>
          </a:xfrm>
        </p:grpSpPr>
        <p:pic>
          <p:nvPicPr>
            <p:cNvPr id="1032" name="Picture 8" descr="http://pennywatsonbooks.com/images/evergreen.branch.photo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42733" y="4913326"/>
              <a:ext cx="2795237" cy="18588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4" name="Picture 10" descr="http://www.garten.cz/images_data/4573-abies-procera-glauca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76256" y="2145150"/>
              <a:ext cx="1933004" cy="26687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36" name="Picture 12" descr="http://www.jtosti.com/fleurs6/meleze1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6664" y="4394341"/>
            <a:ext cx="1944216" cy="2377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6202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 příklady živočichů : 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rys, medvěd hnědý, vlk, los, bobr, jezevec, kuna, veverka</a:t>
            </a:r>
            <a:endParaRPr lang="cs-CZ" sz="2000" b="1" i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www.wikinoticia.com/images/elblogverde/elblogverde.com.wp-content.uploads.2010.12.LinceIberico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365" y="1124744"/>
            <a:ext cx="3075769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selmy.cz/data/images/medved/medved_cely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730" y="4725144"/>
            <a:ext cx="2918333" cy="1942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photosimon.cz/photos/vlk-obecny-71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06825"/>
            <a:ext cx="2006017" cy="3014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mrk.cz/Data/Pics/2009/21882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6459" y="1132318"/>
            <a:ext cx="2887604" cy="1894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t3.gstatic.com/images?q=tbn:ANd9GcSq_52hIB0-5eba9EPbyp6DTonNxVPPhDJ_LJVsF7XQL1lI34Dx1esyNiQC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065" y="756328"/>
            <a:ext cx="2551886" cy="1981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podsvinihorou.cz/img_getfoto.php?id=123430211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092763"/>
            <a:ext cx="2834028" cy="1921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nd01.jxs.cz/306/402/1f8b3f5a5d_45627664_o2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01745"/>
            <a:ext cx="2520280" cy="189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pu.i.wp.pl/k,Nzg0ODAyNTMsNDg0ODMxMjk=,f,borsuk_1_Ma_medium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4493" y="4759655"/>
            <a:ext cx="2856331" cy="1873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6254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7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47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47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47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47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1000"/>
                            </p:stCondLst>
                            <p:childTnLst>
                              <p:par>
                                <p:cTn id="47" presetID="14" presetClass="entr" presetSubtype="5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9" dur="1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23000">
              <a:srgbClr val="E6D78A"/>
            </a:gs>
            <a:gs pos="38000">
              <a:srgbClr val="C7AC4C"/>
            </a:gs>
            <a:gs pos="65000">
              <a:srgbClr val="E6D78A"/>
            </a:gs>
            <a:gs pos="93000">
              <a:srgbClr val="C7AC4C"/>
            </a:gs>
            <a:gs pos="100000">
              <a:srgbClr val="E6DCAC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small" dirty="0" smtClean="0">
                <a:latin typeface="Comic Sans MS" pitchFamily="66" charset="0"/>
              </a:rPr>
              <a:t>Rébus</a:t>
            </a:r>
            <a:br>
              <a:rPr lang="cs-CZ" sz="2800" b="1" u="sng" cap="small" dirty="0" smtClean="0">
                <a:latin typeface="Comic Sans MS" pitchFamily="66" charset="0"/>
              </a:rPr>
            </a:br>
            <a:r>
              <a:rPr lang="cs-CZ" sz="2800" b="1" cap="small" dirty="0" smtClean="0">
                <a:latin typeface="Comic Sans MS" pitchFamily="66" charset="0"/>
              </a:rPr>
              <a:t> </a:t>
            </a:r>
            <a:r>
              <a:rPr lang="cs-CZ" sz="2000" b="1" cap="small" dirty="0" smtClean="0">
                <a:latin typeface="Comic Sans MS" pitchFamily="66" charset="0"/>
              </a:rPr>
              <a:t>Podaří se ti vyluštit názvy lesů</a:t>
            </a:r>
            <a:r>
              <a:rPr lang="cs-CZ" sz="1600" b="1" cap="small" dirty="0" smtClean="0">
                <a:latin typeface="Comic Sans MS" pitchFamily="66" charset="0"/>
              </a:rPr>
              <a:t>? (POUŽITÉ SLABIKY SI VYŠKRTÁVEJ)</a:t>
            </a:r>
            <a:endParaRPr lang="cs-CZ" sz="1600" b="1" cap="small" dirty="0">
              <a:latin typeface="Comic Sans MS" pitchFamily="66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6141384"/>
              </p:ext>
            </p:extLst>
          </p:nvPr>
        </p:nvGraphicFramePr>
        <p:xfrm>
          <a:off x="179516" y="1142746"/>
          <a:ext cx="8712960" cy="1112422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26080"/>
                <a:gridCol w="726080"/>
                <a:gridCol w="726080"/>
                <a:gridCol w="726080"/>
                <a:gridCol w="726080"/>
                <a:gridCol w="726080"/>
                <a:gridCol w="726080"/>
                <a:gridCol w="726080"/>
                <a:gridCol w="726080"/>
                <a:gridCol w="726080"/>
                <a:gridCol w="726080"/>
                <a:gridCol w="726080"/>
              </a:tblGrid>
              <a:tr h="55621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JEH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LIST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SMÍ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PIC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VÉ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</a:t>
                      </a:r>
                      <a:endParaRPr lang="cs-CZ" sz="2400" dirty="0"/>
                    </a:p>
                  </a:txBody>
                  <a:tcPr/>
                </a:tc>
              </a:tr>
              <a:tr h="556211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ŠE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NÉ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LIČ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NÉ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KÉ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TRO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GA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TAJ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79512" y="2492896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Názvy vypiš a vysvětli :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3563888" y="2852936"/>
            <a:ext cx="5110100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23528" y="3429000"/>
            <a:ext cx="3744416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425516" y="3412976"/>
            <a:ext cx="4248472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23528" y="4005064"/>
            <a:ext cx="3744416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391472" y="4005064"/>
            <a:ext cx="4282516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23528" y="4653136"/>
            <a:ext cx="3744416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391472" y="4653136"/>
            <a:ext cx="4282516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83568" y="1394556"/>
            <a:ext cx="1440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1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75656" y="1413215"/>
            <a:ext cx="1440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5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024716" y="1392444"/>
            <a:ext cx="3600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12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30240" y="1988840"/>
            <a:ext cx="1440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7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475656" y="1988839"/>
            <a:ext cx="1440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9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011215" y="1986725"/>
            <a:ext cx="3690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16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915816" y="1394555"/>
            <a:ext cx="1440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8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735796" y="1929525"/>
            <a:ext cx="3600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19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498642" y="1413214"/>
            <a:ext cx="3600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15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635896" y="1988835"/>
            <a:ext cx="1440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2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176682" y="1392443"/>
            <a:ext cx="4295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17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245713" y="1982992"/>
            <a:ext cx="3596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13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932040" y="1392442"/>
            <a:ext cx="4320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21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76056" y="1986726"/>
            <a:ext cx="1440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6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616915" y="1402051"/>
            <a:ext cx="3600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14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616915" y="1934716"/>
            <a:ext cx="4328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10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550551" y="1392446"/>
            <a:ext cx="1440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3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389367" y="1939907"/>
            <a:ext cx="4663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22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027024" y="1392441"/>
            <a:ext cx="4320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18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174809" y="1939907"/>
            <a:ext cx="3600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20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833277" y="1392440"/>
            <a:ext cx="4320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11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822818" y="1976936"/>
            <a:ext cx="4529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24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8673988" y="1392445"/>
            <a:ext cx="1440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4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567210" y="1939907"/>
            <a:ext cx="3575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2">
                    <a:lumMod val="50000"/>
                  </a:schemeClr>
                </a:solidFill>
              </a:rPr>
              <a:t>23</a:t>
            </a:r>
            <a:endParaRPr lang="cs-CZ" sz="1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14614" y="4678999"/>
            <a:ext cx="14050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Řešení :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79512" y="5096358"/>
            <a:ext cx="87849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Jehličnaté</a:t>
            </a:r>
            <a:r>
              <a:rPr lang="cs-CZ" sz="1600" dirty="0" smtClean="0"/>
              <a:t> – chladná oblast </a:t>
            </a:r>
            <a:r>
              <a:rPr lang="cs-CZ" sz="1600" dirty="0" err="1" smtClean="0"/>
              <a:t>mírn</a:t>
            </a:r>
            <a:r>
              <a:rPr lang="cs-CZ" sz="1600" dirty="0" smtClean="0"/>
              <a:t>. pásu, i v naší republice, smrk, borovice, vlk jezevec; </a:t>
            </a:r>
            <a:r>
              <a:rPr lang="cs-CZ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listnaté </a:t>
            </a:r>
            <a:r>
              <a:rPr lang="cs-CZ" sz="1600" dirty="0" smtClean="0"/>
              <a:t>– teplejší </a:t>
            </a:r>
            <a:r>
              <a:rPr lang="cs-CZ" sz="1600" dirty="0" err="1" smtClean="0"/>
              <a:t>obl.mír.pásu,dub,buk,jelen,srnec</a:t>
            </a:r>
            <a:r>
              <a:rPr lang="cs-CZ" sz="1600" dirty="0" smtClean="0"/>
              <a:t>; </a:t>
            </a:r>
            <a:r>
              <a:rPr lang="cs-CZ" sz="1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opadavé </a:t>
            </a:r>
            <a:r>
              <a:rPr lang="cs-CZ" sz="1600" dirty="0" smtClean="0"/>
              <a:t>– na zimu stromům opadává listí, modřín, bříza; </a:t>
            </a:r>
            <a:r>
              <a:rPr lang="cs-CZ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smíšené</a:t>
            </a:r>
            <a:r>
              <a:rPr lang="cs-CZ" sz="1600" dirty="0" smtClean="0"/>
              <a:t> – listnaté a jehličnaté stromy pohromadě;  </a:t>
            </a:r>
            <a:r>
              <a:rPr lang="cs-CZ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stálezelené</a:t>
            </a:r>
            <a:r>
              <a:rPr lang="cs-CZ" sz="1600" dirty="0" smtClean="0"/>
              <a:t> – je podobný tropickému lesu, ale je na suchých místech, napájený podzemními vodami, lvi, paviáni, sloni, datlovníky; </a:t>
            </a:r>
            <a:r>
              <a:rPr lang="cs-CZ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tropické</a:t>
            </a:r>
            <a:r>
              <a:rPr lang="cs-CZ" sz="1600" dirty="0" smtClean="0"/>
              <a:t> –  jsou kolem rovníku, velmi teplo a </a:t>
            </a:r>
            <a:r>
              <a:rPr lang="cs-CZ" sz="1600" dirty="0" err="1" smtClean="0"/>
              <a:t>vlhko,často</a:t>
            </a:r>
            <a:r>
              <a:rPr lang="cs-CZ" sz="1600" dirty="0" smtClean="0"/>
              <a:t> prší, </a:t>
            </a:r>
            <a:r>
              <a:rPr lang="cs-CZ" sz="1600" dirty="0" err="1" smtClean="0"/>
              <a:t>palmy,kávovník</a:t>
            </a:r>
            <a:r>
              <a:rPr lang="cs-CZ" sz="1600" dirty="0" smtClean="0"/>
              <a:t>, opice, krokodýl; </a:t>
            </a:r>
            <a:r>
              <a:rPr lang="cs-CZ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tajga</a:t>
            </a:r>
            <a:r>
              <a:rPr lang="cs-CZ" sz="1600" dirty="0" smtClean="0"/>
              <a:t> – jehličnaté lesy před polárním pásem, smrk modřín, </a:t>
            </a:r>
            <a:r>
              <a:rPr lang="cs-CZ" sz="1600" dirty="0" err="1" smtClean="0"/>
              <a:t>rys,los</a:t>
            </a:r>
            <a:r>
              <a:rPr lang="cs-CZ" sz="1600" dirty="0" smtClean="0"/>
              <a:t>, medvěd hnědý</a:t>
            </a:r>
            <a:endParaRPr lang="cs-CZ" sz="1600" dirty="0"/>
          </a:p>
        </p:txBody>
      </p:sp>
      <p:sp>
        <p:nvSpPr>
          <p:cNvPr id="48" name="Zaoblený obdélník 47"/>
          <p:cNvSpPr/>
          <p:nvPr/>
        </p:nvSpPr>
        <p:spPr>
          <a:xfrm>
            <a:off x="139806" y="5128619"/>
            <a:ext cx="8784976" cy="1569660"/>
          </a:xfrm>
          <a:prstGeom prst="roundRect">
            <a:avLst/>
          </a:prstGeom>
          <a:blipFill>
            <a:blip r:embed="rId2" cstate="print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34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0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2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4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5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9" fill="hold">
                      <p:stCondLst>
                        <p:cond delay="indefinite"/>
                      </p:stCondLst>
                      <p:childTnLst>
                        <p:par>
                          <p:cTn id="390" fill="hold">
                            <p:stCondLst>
                              <p:cond delay="0"/>
                            </p:stCondLst>
                            <p:childTnLst>
                              <p:par>
                                <p:cTn id="39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2" dur="1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1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1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5" dur="1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23000">
              <a:srgbClr val="E6D78A"/>
            </a:gs>
            <a:gs pos="38000">
              <a:srgbClr val="C7AC4C"/>
            </a:gs>
            <a:gs pos="65000">
              <a:srgbClr val="E6D78A"/>
            </a:gs>
            <a:gs pos="93000">
              <a:srgbClr val="C7AC4C"/>
            </a:gs>
            <a:gs pos="100000">
              <a:srgbClr val="E6DCAC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cap="small" dirty="0">
                <a:latin typeface="Comic Sans MS" pitchFamily="66" charset="0"/>
              </a:rPr>
              <a:t>V mírném pásu se vyskytují tři druhy krajiny</a:t>
            </a:r>
            <a:r>
              <a:rPr lang="cs-CZ" sz="2000" b="1" cap="small" dirty="0" smtClean="0">
                <a:latin typeface="Comic Sans MS" pitchFamily="66" charset="0"/>
              </a:rPr>
              <a:t>.</a:t>
            </a:r>
            <a:br>
              <a:rPr lang="cs-CZ" sz="2000" b="1" cap="small" dirty="0" smtClean="0">
                <a:latin typeface="Comic Sans MS" pitchFamily="66" charset="0"/>
              </a:rPr>
            </a:br>
            <a:r>
              <a:rPr lang="cs-CZ" sz="2000" b="1" cap="small" dirty="0" smtClean="0">
                <a:latin typeface="Comic Sans MS" pitchFamily="66" charset="0"/>
              </a:rPr>
              <a:t> </a:t>
            </a:r>
            <a:r>
              <a:rPr lang="cs-CZ" sz="2800" b="1" cap="small" dirty="0" smtClean="0">
                <a:latin typeface="Comic Sans MS" pitchFamily="66" charset="0"/>
              </a:rPr>
              <a:t>Dokážeš ke každé z nich doplnit dvě až tři rostliny typické pro tuto oblast? </a:t>
            </a:r>
            <a:endParaRPr lang="cs-CZ" sz="1600" b="1" cap="small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98884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u="sng" spc="300" dirty="0">
                <a:solidFill>
                  <a:schemeClr val="accent3">
                    <a:lumMod val="50000"/>
                  </a:schemeClr>
                </a:solidFill>
              </a:rPr>
              <a:t>stepi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3053526"/>
            <a:ext cx="27522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u="sng" spc="300" dirty="0" smtClean="0">
                <a:solidFill>
                  <a:schemeClr val="accent3">
                    <a:lumMod val="50000"/>
                  </a:schemeClr>
                </a:solidFill>
              </a:rPr>
              <a:t>listnaté a smíšené lesy</a:t>
            </a:r>
            <a:endParaRPr lang="cs-CZ" b="1" i="1" u="sng" spc="3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427902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u="sng" spc="300" dirty="0">
                <a:solidFill>
                  <a:schemeClr val="accent3">
                    <a:lumMod val="50000"/>
                  </a:schemeClr>
                </a:solidFill>
              </a:rPr>
              <a:t>tajga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3419871" y="5301208"/>
            <a:ext cx="2872331" cy="0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436095" y="2358172"/>
            <a:ext cx="2872331" cy="0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785110" y="2924944"/>
            <a:ext cx="2872331" cy="0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699792" y="3501008"/>
            <a:ext cx="2872331" cy="0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092156" y="3545463"/>
            <a:ext cx="2872331" cy="0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347987" y="4077072"/>
            <a:ext cx="2872331" cy="0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639644" y="4653136"/>
            <a:ext cx="2872331" cy="0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292080" y="4653136"/>
            <a:ext cx="3115593" cy="0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639644" y="2358172"/>
            <a:ext cx="2872331" cy="0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23528" y="5733256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3527" y="5733256"/>
            <a:ext cx="4188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Stepi – pšenice, kukuřice, vysoká tráva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11974" y="5733256"/>
            <a:ext cx="4188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tajga – smrk, borovice, jedle, modřín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055870" y="6180346"/>
            <a:ext cx="48074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listnaté a smíšené lesy – dub, buk, bříza, javor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23528" y="5733256"/>
            <a:ext cx="3812429" cy="369332"/>
          </a:xfrm>
          <a:prstGeom prst="roundRect">
            <a:avLst/>
          </a:prstGeom>
          <a:gradFill>
            <a:gsLst>
              <a:gs pos="0">
                <a:srgbClr val="E6DCAC"/>
              </a:gs>
              <a:gs pos="23000">
                <a:srgbClr val="E6D78A"/>
              </a:gs>
              <a:gs pos="38000">
                <a:srgbClr val="C7AC4C"/>
              </a:gs>
              <a:gs pos="65000">
                <a:srgbClr val="E6D78A"/>
              </a:gs>
              <a:gs pos="93000">
                <a:srgbClr val="C7AC4C"/>
              </a:gs>
              <a:gs pos="100000">
                <a:srgbClr val="E6DCAC"/>
              </a:gs>
            </a:gsLst>
            <a:path path="circle">
              <a:fillToRect l="100000" t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4539900" y="5733256"/>
            <a:ext cx="3812429" cy="369332"/>
          </a:xfrm>
          <a:prstGeom prst="roundRect">
            <a:avLst/>
          </a:prstGeom>
          <a:gradFill>
            <a:gsLst>
              <a:gs pos="0">
                <a:srgbClr val="E6DCAC"/>
              </a:gs>
              <a:gs pos="23000">
                <a:srgbClr val="E6D78A"/>
              </a:gs>
              <a:gs pos="38000">
                <a:srgbClr val="C7AC4C"/>
              </a:gs>
              <a:gs pos="65000">
                <a:srgbClr val="E6D78A"/>
              </a:gs>
              <a:gs pos="93000">
                <a:srgbClr val="C7AC4C"/>
              </a:gs>
              <a:gs pos="100000">
                <a:srgbClr val="E6DCAC"/>
              </a:gs>
            </a:gsLst>
            <a:path path="circle">
              <a:fillToRect l="100000" t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2060550" y="6197465"/>
            <a:ext cx="4545647" cy="369332"/>
          </a:xfrm>
          <a:prstGeom prst="roundRect">
            <a:avLst/>
          </a:prstGeom>
          <a:gradFill>
            <a:gsLst>
              <a:gs pos="0">
                <a:srgbClr val="E6DCAC"/>
              </a:gs>
              <a:gs pos="23000">
                <a:srgbClr val="E6D78A"/>
              </a:gs>
              <a:gs pos="38000">
                <a:srgbClr val="C7AC4C"/>
              </a:gs>
              <a:gs pos="65000">
                <a:srgbClr val="E6D78A"/>
              </a:gs>
              <a:gs pos="93000">
                <a:srgbClr val="C7AC4C"/>
              </a:gs>
              <a:gs pos="100000">
                <a:srgbClr val="E6DCAC"/>
              </a:gs>
            </a:gsLst>
            <a:path path="circle">
              <a:fillToRect l="100000" t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978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23000">
              <a:srgbClr val="E6D78A"/>
            </a:gs>
            <a:gs pos="38000">
              <a:srgbClr val="C7AC4C"/>
            </a:gs>
            <a:gs pos="65000">
              <a:srgbClr val="E6D78A"/>
            </a:gs>
            <a:gs pos="93000">
              <a:srgbClr val="C7AC4C"/>
            </a:gs>
            <a:gs pos="100000">
              <a:srgbClr val="E6DCAC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cap="small" dirty="0" smtClean="0">
                <a:latin typeface="Comic Sans MS" pitchFamily="66" charset="0"/>
              </a:rPr>
              <a:t>A další úkol. Namaluj plody , které nám dává les.</a:t>
            </a:r>
            <a:endParaRPr lang="cs-CZ" sz="1600" b="1" cap="small" dirty="0">
              <a:latin typeface="Comic Sans MS" pitchFamily="66" charset="0"/>
            </a:endParaRPr>
          </a:p>
        </p:txBody>
      </p:sp>
      <p:pic>
        <p:nvPicPr>
          <p:cNvPr id="1026" name="Picture 2" descr="http://images.google.com/url?source=imglanding&amp;ct=img&amp;q=http://mretkovsky.gaya.sk/fotky/slovensko/huby.jpg&amp;sa=X&amp;ei=19x6T63NPNGgOrzg-esC&amp;ved=0CAwQ8wc4Cg&amp;usg=AFQjCNGfA28ZsKZegdmCcmtI28cUoSMq8Q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750010"/>
            <a:ext cx="1087412" cy="815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images.google.com/url?source=imglanding&amp;ct=img&amp;q=http://www.oldvaapples.com/blueberries.jpg&amp;sa=X&amp;ei=Id16T_rrM4efOsD76N0C&amp;ved=0CAwQ8wc&amp;usg=AFQjCNGs2T8j8uxCFWkymFTfj_SKpWaXQQ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742794"/>
            <a:ext cx="1035963" cy="822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images.google.com/url?source=imglanding&amp;ct=img&amp;q=http://elite-life.narod.ru/jam/jam14.jpg&amp;sa=X&amp;ei=cN16T8CCA86SOpeo-dQC&amp;ved=0CAsQ8wc&amp;usg=AFQjCNE_fwhIk0sz2rTnTJ4cRVMJXd8kO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792633"/>
            <a:ext cx="1110615" cy="729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images.google.com/url?source=imglanding&amp;ct=img&amp;q=http://www.wingwatchers.com/images2/straw2.jpg&amp;sa=X&amp;ei=st16T5uvOIrqOeO0sdMC&amp;ved=0CAwQ8wc&amp;usg=AFQjCNGsMsd1Z-8VPJ1baF7TgNzhvmIcfw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199" y="5769016"/>
            <a:ext cx="1039007" cy="77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10" descr="data:image/jpeg;base64,/9j/4AAQSkZJRgABAQAAAQABAAD/2wBDAAkGBwgHBgkIBwgKCgkLDRYPDQwMDRsUFRAWIB0iIiAdHx8kKDQsJCYxJx8fLT0tMTU3Ojo6Iys/RD84QzQ5Ojf/2wBDAQoKCg0MDRoPDxo3JR8lNzc3Nzc3Nzc3Nzc3Nzc3Nzc3Nzc3Nzc3Nzc3Nzc3Nzc3Nzc3Nzc3Nzc3Nzc3Nzc3Nzf/wAARCACdAHwDASIAAhEBAxEB/8QAGwAAAgMBAQEAAAAAAAAAAAAABAUCAwYBBwD/xAA6EAACAQIEBAQEAwcEAwEAAAABAgMEEQAFEiETMUFRImFxgQYUkaEjMkIVM1KxwdHwFiSi4WJy8ZL/xAAZAQACAwEAAAAAAAAAAAAAAAACAwABBAX/xAAiEQACAgICAgMBAQAAAAAAAAAAAQIRAyESMQRBIlFhE/H/2gAMAwEAAhEDEQA/AMdT6alTCzaJUG4P6vfEGLRO2vYjHEhJdpYrpLHu8Un6hjlZBPMY1iQszLcAb45WFKUqKDYKqGOluSC53OAKuojmCKltXXAE1HVpKIipDYnFRzU5Z5N27DGr+TirLTI+GSYKHKsOl8aT4ZgierKsNT2xj0jmmrCyghr4fQzS5ZIso/P188SEHy6LPQY8uFRGV16QMXnJ6WmhSd3Fz54zuS/FFPLLwpWCk+e2H9U1PLSG018bUrAYLWRxrVo8Ud0G5thRU5nSrUsiR+Miwt1OJVOYtRgi4Zel+eMlW13zFSZIqeR3J8DDUAv0wmWRweg10OKjMNEkkYSdpTySMW+5sBhDUVJm1U6/NRTSkFQSvMb31XxKteERAS/gs2xAVrfUte/thXmVSrqqQ1MkkUY0qstrgDtbGfk8rtim7PjX18Eqwy1G6qwtz0CxB298GU2d8KoaYVAMDRmN4ZEs1iLG1tunfC/iUUTRyxmWXYXSdVIt2sOf/eGnw7ljZxUyMlIqUTLpfQl11bbA2v8AT7YOSjGNsg5pqmBHpJKidrQqujhgXsOhP1+uDZKpTIzUqVDQknQUjJFuXO2CHymBpzwlhk6EazGb+n9SRirhCmtFGlYijfSoZwCediL9cYU/00Ly4w1FFOV0DVCGeZZdDHQDJtY9jg6KI5R+9hKte4F77eWAcjzK8skU8gAqNpI2Oxb+IdjiddmT1NSsNR4mgOkt3xrwRg5a7QqnRGsnEkplkj4fYYupKIVETSy8jywoz+qPCBGw8umIZdnJkhEJfTbzxuLQyNFDBP4FFz1x9NHFKxhexNtjbEaVmqNTBuXXAEkskVaokvYnnY7DASVbRRYMtpqdryNY98ETyVdNpNNBJMp3uo1C3tgmeNo4byUsdTDJycgg25bXxVClPSAUlBHC7sbAJKQWJ/znbGafkcNIFyFNXVM816syQdvw9Vz2tcYvquJT0Syziom4n5EVuEEX/wBRviWY1wpI+CskoZjd+LHrKt1APO2FeZV9JxIUikNbJcapCSqOxO23bywrlLI7optvopnzJpQIxFEI1AUK4Uke9rk+d8B1eV1Qj48kIgjO9yxtbBNRBPx3OuJOE3jkUWCH3wZPGs0jCrqVmihXQXeew1EXAUdfb688MjJJaJozDxOgSRkLI35LiwONr8LJU1uWTGpzIrBE+lYVFtF973Hft98ZpQtcTAjTskMRVOM6gI1/YAH3OGlLNTR0/AjdZW02kjEhUPbzF7H6XwWb5R4kZpqOXLooZYowyqp3nGpmZrc7XsMVT5nXRvZ2eTa4PEVSB2IwH+0xFSwQmmshXUlPqsVUfqNuQ8zub/VS6zysXgguh5alt9L9MZFh38gONjOWjiY64mDJIurY8jhVJ8xE5YvqudyTi5CUJhDF1U7Ou9vbCutqZo5pF1behGNeGVaY6wuoqGqowjtbe3PF37Jq6B0eajmCuLqwQsp9xgf4dy2PNapzX1EkFOgBLol7ntvyx6BSg0UPysdS9ZTBbxM6BivuN8Bn8lY3oGU6MzStNHIIo0cOf0kWt64ajiQxBz8rNfbRrDb+uLKjNctkv8zJaYAAkqbc918Qt74WS1ki8R8poQiP+Z0Gq9vUWxT8iUlVFyf0FF8ykkjaOnhAceATv4Tsd7HCqckTo1a0IjDXY0wGq3WxO18VtU1NRl7fOVFHSIjFCgjvM9he535b2v5YClrczrv94sypT0rLYmIKGKgECw8rX9cKUG32hdFGaSRoAyU8nDvf8Zzc/wA7YnWU0tVW0DU8KU4n0yRRKb6RcG+rbl54hXrNXZfDmE7B5J5GJCjYaW326bDFjwKaijaBi2pAjA7C/X263w+Ol+7L6G9PHUGOSKqmWWN7uJFDRRX3JYyC2u+wFj7YVT6yWp1zCihgOpj+JKVZrdQQbnYYPnoVVXmr6ipqpD4UgVT4VGw2PTpy6YBqEqfw2iyWk0IAAskJJa3Vje++IqTKXYE1P8x+HDFDFFANUs0T2Di3diLnsLbdsQpuPJ48ry8RqBvIx139NW1/QY7I+mrNRHTRoVNwEH4Ya3MA9u2JcCqzCZpqh5JLnUdKkj2Aw30G+ggTSqifN61LbjwFQfra4w0glJjBVtsLlFEPw+JwpF2todfF53/thpBRtwlK6GHcWOE5IcugGL43LU7JIgkC/qGzIe+AZ1adxrYsRtc4Mr4WpqkzUxPDPnuAR1wPESzBRiotegkNvh819PIVoHbf80esBW9QThzVThAJZqRqaYc3p5b7+gwlprKu/PH1RU2XTrYDsDa+F5cfN2inGy88GvmlE0084IBtDFuSP4idhiniU1IdE0uYyon7uljmutt733svti6nzEfLrTU8Dyl9mtyB66V3u3mcV1yS1tbHRU1NLTU8kipLL+aSxNiT/bFxVaGLHkautFVNUx1QbMKqh0ZfG5jhghNzJLtbc2uN/viEdJVyfPxzylKNFaR4lttLpFv+IwG9qjM51pCVpqOIyworbFlIAa3e5GD8o+YrYjUVJEhmkZ5TsLkHt6EYbxraBrYsoDopqunaO8yMsg81/UPcW+uLvmDAaaRFDGI647/r0m+ny2NsczGPh1LPCxLK9rj9S3/tce2JPSkWuCBqLKL4qUknZVDFszzF6Y1Ms5RqofhJAlm035IO574CipswrZPkmnlFtTyRmUlIxa5LG9ibDr29sNIKeoWCOOAWqJFCmXTvFGBYKo6HY8sVPQzNRQ5bQqVkqdRK3UyTW38t7L5DY79DFNNaLjDl0KYllrElSllMtNQQsY1sApA3Jt158zjk7QvAs1Ik0dWhs8BXbR1YEdPLz6Wwyh+Gq+IcdItEoPhSTxPt12sB6b4EzGDMssqtFQrq+pSHdj4W22v02NiDfnfpg1KMnpj8mCcI20WwJS1wXiSTU9URtJrJD9N99+WNJQZPDJT/AL6xU6TdjubYx5KQSNHpJi2KqRuu249jt7Y0+Syiajv89BT2a2iRjc7DfbFyyJPoRBW9iYqzLGwmF7WDEbN5HHIKYhyWUKewxbTGOW4YG45g8/UHBgjJU22sNj3xmjFkApPApxzLcvlzWtWnhBPViOgxCpil3tvjWfAGSZqkU+aRrHDFIpjjea+57qOvXc4NpxQzDDlNJ9F1Llf+m4KiWOmasqXQLGi20A+fUDqTuTiHw1Hndea5s4rNNLF4NEcaoC1r2BAv1HXGj+Gcvy3JRJRS1WmWolMrNNYcTvv+rfDOV2gSSSnjheB1LMsp0W2/MNj0wuzq0ujygZQlNUxZlX08keXFyHMIAKdAfTnfA8dJLFmAFI7GC7gFeRvbf/iMa/O/iZJ8vfL6XKJadZFMfEn0hQCCAbAn7254QZJNPDRLM76YQLW6404fl2YfKUVJULqiF4dccKGR7XZm6dcHfD9GZovnKsGJdWmO43Y9Tv0sMFUTwy5lIK6QiJLFNvFJ5AcvrthtNJDLJJJRwGuIcWJN0Vr8l6f52xn8hxeo9mHJNrSB5ZnqC8FBA/EkIHG07sDy0/Tp0wbQUMNG1alJTTVGbQLw0rHAMVM55AHmbczYbnqBsFtAcxrM8FQal0ED6bxDUdTXUADqNyPY9AcegUKVWXw1cdXBFwnPG4juFYsRuG/69MLguJv8HFUeTF8FbVUWUwZhmq0MDRoTPLoI5nnboeWMP8QfDNRU1dTX08r1AmbVLY319LEdt9j0xuaLLoPigtVVkDsSjXhmt+CeqgAffC9amv8Ah+iqaVaeCokA4UetiLXvpNhu325YKMnF2b5xUlTPJpzJGRBNfixEqwb12xbGbqN8U5jDLHVPquzXJY2tuSSfucWQ/uxh0/s4s1TDaORoyGQXA5qeYwatajAgcz2wFJE0UoO4boRyOOxozyliOfO2KhmUSJDmjjjqWWN3SMMbF3awXGyySoquG1HHSsaKlJEMxm8ctz/CRYC9zz5W2xkvhmR4M1ieKmNTIAQkYts38W+1huca1kz6oJMeYR0kaSNIqwRIwAHMszA3tbyGKyZORv8AGgkrC6nJnlVD8QvxolBvEFASFT7XPmT9hfBclAssgpl1zrTi/jc3Y22B8wDiFVSJnuQ/MzZilQFUiUQSXVj5kHl1IwtoI4pKaBEqJKemcklQ5Fgf/Lnb7bYU6ujWnaE3xJPSLSSSWVodaWt+rxA/0GMLLPIZQ1Oxanjk1KrWG3QY0efLSx5ZOIUEarKYI0Mg8Wkk6l33BHT+mEOWUsBiElVG0iEGygX+uHYrWzn+W7mkTzNnnEdXMCAmkMFUhXTqLnra+DqLOKmpp/wLU9OFZY1Frkn8zevQeuFFdFGV1UglgjY2sX1IzX6bnEFHyUZZpAztq0OrbWHP03wyS5mRxs9JyQV3w3lNNJUNBDCknzckxFz4jYK3ckGwAGNVLWtVZrA1ZDelqIw0AdLFX8/UcuVvfGPyPJszi+FocurhI5qFFUFc3FOAVKBidzsPy+vQY09fm8v7JhqZqQNVM2kItiGUc2AvfTjPLTo6+KNQVIJzPMKKllFJQGRsxlY+GnkCsoHNm3Gw5YxtFl8tHVSV+a1gnFGraHnIW8ZAO7dbEHnjTy5TFnjGSOpbjNpdKmBtFjbYqOg8j79cKM8iirqWbIZZ4jUxL4gF0llIJ69iN+1x3xW3v0G6SpdmAzKSnrZ5KmKFoVmOsRvzX1wAI9OwwdnaNDmLRlWQ6FuCOW1j9wR7YDBJGHeji5U1N2ETGRE4WrWvNT/bEqa8duKpXa/qMTana+tNLDmFU3Nu4GGOT5NU51IeExjpozaSRlJsewHfEkoyVoKF+gj4e+YM8lTDK0NNqEbyJsWuD4f7+2NHFUUNKnCmzSpRwhDRxKW1Bt7MwHh2HlfbC6eiy/K6qmSqlZ5IlLrG5PjI5HQOpNhidBn2UUA+UiieSummOuDR+QebHa/lfCEmdPF8Yqy6jny9Z5hSisoKWR7EMGRZR0LAd/Pf64lmRyeTNAZHQZaSWjmB8L3G/wDXl074LEseZ116aFo0jTVpmt4rcgbXsP74Q51Or0FXNLAac1CMKZUbWqeY2HU3wK7GzdKzH/FdVTLmyNQVEdTGYr61O97nn5kWwK89ZPEiK4jitcKvM998fQ0YEqDhE/xSN+W3fDIQQwLrjikaxuGZbj2Fx/X0xrk6XFI5MpcnZBqZ5FpoamocIkNy7WBCgXKoPcDVzucKqto5wywp4Y/CzdNzZQPvjYZXRSLTmqlh0IbqrzKbg87Lax6nod/Q4y8KFvxUYRRLUM0hk2VmA8HtzwajS5Mqj1nL6efI8roqKtzJWjEINRIWvp2sAO+9gB1vi+GSjhWGteoZ4zGOLLKNOleenyA7YAyy9JRRKKZKiCQCKlnZy7Sf+QvsFubC3IeXIyppZmy+voZDHBGtlnC21Ox5DyH/AM74xSfys7EKUUgHNcwqIKgL8NJIKZXvaVSA4JuQvUdd/PbH0jUlblz1ESmDMjHJPCJPGUY8kbqb8sTpRU5ZkgrKxnlWkIVnJ1MV5D12tgbP4mkf/UFBZWhiUkagQ6EXPLz39sRNkyNJWYTNKqSuzMzTvxJ3A4j6NOpvTyFh7YsWIWG2B6wFqp5zYvI5Y6RYb4YR/kGHOWkcSacpNivUVNrkFRsb8sOKD4izqKmenoqtYUCEllVVNvW2FlDJHVzssUaRKo21eN28hhlDQPWvNN4KeniA1vpBLnsP74kU+VBJtdF/w/WUEbfNVk09RUxygzCQMxddVwAx5k98MQFmzKWuly1hHOxkBBBst+v+dcYZKuSPNjwyb32UGy25WI8++GlLn0sZ4dS0rwym6xhv3ZHMA/5yxJ429o2Ys6SqRq6iSPTWVmUVpFLGFjlUG1wSAwB5jnjN5pm1ZVCmo5SjQxAqHQW1cuf0++BcwraerzB0oIhFCUF2IIJbe+2G3w9TzFQz0iGd9opJwbLbmQtrk+eAa4K2VkyvJLjEogoZZmhLSLBEjai0hIU+3XDNoqCRhEjSzhjpaYjQo9BzJ7b4nPQU6TBaqrkkqDvpUWP03289sM42oslpJW4czzfLtIrSEXXa5AFtza1jcH0wWDKpSpuhMko6Qg+KMxc/LUVBUj5cairkbm57fp3AF+2EUKJWwTU0rWkDxtJdSTYOLkDrsTt5DviUtOUqqiSR9Ts13ub2uNjfqCLb+RxBtSotSgBeMgSj+Neh+1vphuTJylr0Kb2ehrXLMkfyTutFAFSCoRbqgA5nptbYAc/TE8pTL3qq6esrHClS7OZNTStzAv1O+Efw9mqADKpKpRTysJY2kJGhGAsQOo6dLG+Ca+WXL61YWZFoWb8Yxr49jzHbpt1xlkqZ1oTUoJoO/aC1GVUsLaw8uk1EJU31Dz5W7f8AWEnxM7UETplhK0dXGYmhDAqr82YH6bcueDa+sSXLZA0q2o0aSGSFiNTruAx6A2H1xlZa558wnFKuunuRCHYkW9OV8Hjj7YrPkqNfZ2ng4kYaQnbvi7Uq+G/LEQzgaCVDH9IvscAypKrkEnDZxXFcTmsa0NKaVR8vJDoHhllLAG5HPyAGCK/N4psuMFIqrDTsUC8zI1tjfy3J/wDuF1M8dZRV0dM5aaNxM6qbtwxYGw679OxwHHSstNOsdmSVQ0ciKQCbjbyNjy8sXGXGLi+wmkJYC3zhfmTtfBEvjqGYL4RIdvP/AC+OABHBsbrzv3wXSLrZ3ZdmbVbtgpypWD2dppvl3eXg6pDsmoXC9zbqcaKgzfMKuk4MB4KKoE9SSS7nfbUeQ7KOVj3wrRY3IVUuxNgBzONGsEQDZdAjQwxAmoqADqc2BOjudgL9TYDkMZZTUlTQW1oozE0eXUYVZAXnYKhBIeck21X6Jfr/AFOLs+klkyCmNSwesBJkPD5gjY27WHtbFGaQ0xSHhMKqVShmXiEmO4IUHrYWA9jhFUVTy5jHmTArHO+mQvuQV8IJ7kEfQnA48SpO93/hLoIg0y0zvpDNCviXq0JNj/8Ak/0xQqGCt4EzAwyroD22KsPC38jgpH+QzkR81NmUHe6sPEv0JF+4GK80RVjkhgPEanccK36o3Fx9P6nDktlR/RRHJU0tVBLGyGSnJCCQbehHUXwybOMxrAZp/lmO4WNUsE87dthhckREnFqSL9ATe2K9SQuJI3G+xsNj5Yb3oKM5LoazmueA6ZSVkB1LGpGvuPS2ApqB3iDPLw7NYm9zc+QN/tguipZ8wAaCcBUvfU2wboB9cC1MElNUPFUBo37oLHFzi1taI23th1NGKaEvLPKI0sSeFf7XvibVUEh1bN56bXwFFRSSB+HIhYLcg3uR2t/fF8WTZg6XCRKOzToD9NWFwlx9lPZ2ty6qpa+omiDSUytr8GxUeWDUp56+OaSkmgIlCxuFP8S3D9he4Pk3vhq1QAsMYiGnci5uQD0xVUUdPRVdNWU0SxipJjnhXZXtuD5HCIze1LtAcr6EecZFVR5k0VOvzAK6tabA9/vjtLlEstJTyxSKxkLhlO2grzv7YdDVPUSaWMfCViLdjvb6jF9SzRx0KobNFOV1AcwRyP1xP6SmiJoXRS0eW0ICSvJVSX4jU8iXXyG4NvfA89TT0cTVVPm7S1jjZTWoUVSOWncHY9QbHB7UVNR0D1HDMskoLDU2yi42AHrgTMMlhNLJJIwIKqAiIFALC9+5tgYThe7CFcTRyRNUR5jJLmEyJIqLcWIY3VrCxF7evTD6vp456U06I3GlLSxMdgWClmXl2H1Bxn5oImpcsjCaZjqjaYdQBsbdxhnRZlViOiWWYywO+gxvY2DNp2bn0v74fNW00U2LczrUqY6RqeMpLAGUyW3dfCU9wdQ9Lew8LPWTuHdUBYtY8hc3thxlOUQVtPXKWdJaYalYWIYA2sRbn539sD1dBBlOd/I1Ea1asFAY3QrfqLH+d8HGceiJewlaeYw/7aVWNtkiiUk2522ucIpKiWaV4WNx1uq/2w5SiLU9fWNUScSilZEUWC2W1tuh3wA6O8gzFWCu5GpQvNr8/Ll2wUKbegqLMkq5qPiSJLErHYC4IU97du+Dq1nmhMrcHirusgNy5/kOZx0USVkcss5DTM+gSad/y3ubc+WH1DldI9FXoUIaFBIjqbHe22Gwmp3AurMfx5Cuky8KI73te/ouLYsriqU4q0mYy3/WHQX/AOJ/njSDI6WlmNSt5PCQqSbgMBe/n6YtfKquoYv+1Zo+gWONQoHpjO45OVRKaS2z/9k="/>
          <p:cNvSpPr>
            <a:spLocks noChangeAspect="1" noChangeArrowheads="1"/>
          </p:cNvSpPr>
          <p:nvPr/>
        </p:nvSpPr>
        <p:spPr bwMode="auto">
          <a:xfrm>
            <a:off x="63500" y="-698500"/>
            <a:ext cx="11239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12" descr="data:image/jpeg;base64,/9j/4AAQSkZJRgABAQAAAQABAAD/2wBDAAkGBwgHBgkIBwgKCgkLDRYPDQwMDRsUFRAWIB0iIiAdHx8kKDQsJCYxJx8fLT0tMTU3Ojo6Iys/RD84QzQ5Ojf/2wBDAQoKCg0MDRoPDxo3JR8lNzc3Nzc3Nzc3Nzc3Nzc3Nzc3Nzc3Nzc3Nzc3Nzc3Nzc3Nzc3Nzc3Nzc3Nzc3Nzc3Nzf/wAARCACdAHwDASIAAhEBAxEB/8QAGwAAAgMBAQEAAAAAAAAAAAAABAUCAwYBBwD/xAA6EAACAQIEBAQEAwcEAwEAAAABAgMEEQAFEiETMUFRImFxgQYUkaEjMkIVM1KxwdHwFiSi4WJy8ZL/xAAZAQACAwEAAAAAAAAAAAAAAAACAwABBAX/xAAiEQACAgICAgMBAQAAAAAAAAAAAQIRAyESMQRBIlFhE/H/2gAMAwEAAhEDEQA/AMdT6alTCzaJUG4P6vfEGLRO2vYjHEhJdpYrpLHu8Un6hjlZBPMY1iQszLcAb45WFKUqKDYKqGOluSC53OAKuojmCKltXXAE1HVpKIipDYnFRzU5Z5N27DGr+TirLTI+GSYKHKsOl8aT4ZgierKsNT2xj0jmmrCyghr4fQzS5ZIso/P188SEHy6LPQY8uFRGV16QMXnJ6WmhSd3Fz54zuS/FFPLLwpWCk+e2H9U1PLSG018bUrAYLWRxrVo8Ud0G5thRU5nSrUsiR+Miwt1OJVOYtRgi4Zel+eMlW13zFSZIqeR3J8DDUAv0wmWRweg10OKjMNEkkYSdpTySMW+5sBhDUVJm1U6/NRTSkFQSvMb31XxKteERAS/gs2xAVrfUte/thXmVSrqqQ1MkkUY0qstrgDtbGfk8rtim7PjX18Eqwy1G6qwtz0CxB298GU2d8KoaYVAMDRmN4ZEs1iLG1tunfC/iUUTRyxmWXYXSdVIt2sOf/eGnw7ljZxUyMlIqUTLpfQl11bbA2v8AT7YOSjGNsg5pqmBHpJKidrQqujhgXsOhP1+uDZKpTIzUqVDQknQUjJFuXO2CHymBpzwlhk6EazGb+n9SRirhCmtFGlYijfSoZwCediL9cYU/00Ly4w1FFOV0DVCGeZZdDHQDJtY9jg6KI5R+9hKte4F77eWAcjzK8skU8gAqNpI2Oxb+IdjiddmT1NSsNR4mgOkt3xrwRg5a7QqnRGsnEkplkj4fYYupKIVETSy8jywoz+qPCBGw8umIZdnJkhEJfTbzxuLQyNFDBP4FFz1x9NHFKxhexNtjbEaVmqNTBuXXAEkskVaokvYnnY7DASVbRRYMtpqdryNY98ETyVdNpNNBJMp3uo1C3tgmeNo4byUsdTDJycgg25bXxVClPSAUlBHC7sbAJKQWJ/znbGafkcNIFyFNXVM816syQdvw9Vz2tcYvquJT0Syziom4n5EVuEEX/wBRviWY1wpI+CskoZjd+LHrKt1APO2FeZV9JxIUikNbJcapCSqOxO23bywrlLI7optvopnzJpQIxFEI1AUK4Uke9rk+d8B1eV1Qj48kIgjO9yxtbBNRBPx3OuJOE3jkUWCH3wZPGs0jCrqVmihXQXeew1EXAUdfb688MjJJaJozDxOgSRkLI35LiwONr8LJU1uWTGpzIrBE+lYVFtF973Hft98ZpQtcTAjTskMRVOM6gI1/YAH3OGlLNTR0/AjdZW02kjEhUPbzF7H6XwWb5R4kZpqOXLooZYowyqp3nGpmZrc7XsMVT5nXRvZ2eTa4PEVSB2IwH+0xFSwQmmshXUlPqsVUfqNuQ8zub/VS6zysXgguh5alt9L9MZFh38gONjOWjiY64mDJIurY8jhVJ8xE5YvqudyTi5CUJhDF1U7Ou9vbCutqZo5pF1behGNeGVaY6wuoqGqowjtbe3PF37Jq6B0eajmCuLqwQsp9xgf4dy2PNapzX1EkFOgBLol7ntvyx6BSg0UPysdS9ZTBbxM6BivuN8Bn8lY3oGU6MzStNHIIo0cOf0kWt64ajiQxBz8rNfbRrDb+uLKjNctkv8zJaYAAkqbc918Qt74WS1ki8R8poQiP+Z0Gq9vUWxT8iUlVFyf0FF8ykkjaOnhAceATv4Tsd7HCqckTo1a0IjDXY0wGq3WxO18VtU1NRl7fOVFHSIjFCgjvM9he535b2v5YClrczrv94sypT0rLYmIKGKgECw8rX9cKUG32hdFGaSRoAyU8nDvf8Zzc/wA7YnWU0tVW0DU8KU4n0yRRKb6RcG+rbl54hXrNXZfDmE7B5J5GJCjYaW326bDFjwKaijaBi2pAjA7C/X263w+Ol+7L6G9PHUGOSKqmWWN7uJFDRRX3JYyC2u+wFj7YVT6yWp1zCihgOpj+JKVZrdQQbnYYPnoVVXmr6ipqpD4UgVT4VGw2PTpy6YBqEqfw2iyWk0IAAskJJa3Vje++IqTKXYE1P8x+HDFDFFANUs0T2Di3diLnsLbdsQpuPJ48ry8RqBvIx139NW1/QY7I+mrNRHTRoVNwEH4Ya3MA9u2JcCqzCZpqh5JLnUdKkj2Aw30G+ggTSqifN61LbjwFQfra4w0glJjBVtsLlFEPw+JwpF2todfF53/thpBRtwlK6GHcWOE5IcugGL43LU7JIgkC/qGzIe+AZ1adxrYsRtc4Mr4WpqkzUxPDPnuAR1wPESzBRiotegkNvh819PIVoHbf80esBW9QThzVThAJZqRqaYc3p5b7+gwlprKu/PH1RU2XTrYDsDa+F5cfN2inGy88GvmlE0084IBtDFuSP4idhiniU1IdE0uYyon7uljmutt733svti6nzEfLrTU8Dyl9mtyB66V3u3mcV1yS1tbHRU1NLTU8kipLL+aSxNiT/bFxVaGLHkautFVNUx1QbMKqh0ZfG5jhghNzJLtbc2uN/viEdJVyfPxzylKNFaR4lttLpFv+IwG9qjM51pCVpqOIyworbFlIAa3e5GD8o+YrYjUVJEhmkZ5TsLkHt6EYbxraBrYsoDopqunaO8yMsg81/UPcW+uLvmDAaaRFDGI647/r0m+ny2NsczGPh1LPCxLK9rj9S3/tce2JPSkWuCBqLKL4qUknZVDFszzF6Y1Ms5RqofhJAlm035IO574CipswrZPkmnlFtTyRmUlIxa5LG9ibDr29sNIKeoWCOOAWqJFCmXTvFGBYKo6HY8sVPQzNRQ5bQqVkqdRK3UyTW38t7L5DY79DFNNaLjDl0KYllrElSllMtNQQsY1sApA3Jt158zjk7QvAs1Ik0dWhs8BXbR1YEdPLz6Wwyh+Gq+IcdItEoPhSTxPt12sB6b4EzGDMssqtFQrq+pSHdj4W22v02NiDfnfpg1KMnpj8mCcI20WwJS1wXiSTU9URtJrJD9N99+WNJQZPDJT/AL6xU6TdjubYx5KQSNHpJi2KqRuu249jt7Y0+Syiajv89BT2a2iRjc7DfbFyyJPoRBW9iYqzLGwmF7WDEbN5HHIKYhyWUKewxbTGOW4YG45g8/UHBgjJU22sNj3xmjFkApPApxzLcvlzWtWnhBPViOgxCpil3tvjWfAGSZqkU+aRrHDFIpjjea+57qOvXc4NpxQzDDlNJ9F1Llf+m4KiWOmasqXQLGi20A+fUDqTuTiHw1Hndea5s4rNNLF4NEcaoC1r2BAv1HXGj+Gcvy3JRJRS1WmWolMrNNYcTvv+rfDOV2gSSSnjheB1LMsp0W2/MNj0wuzq0ujygZQlNUxZlX08keXFyHMIAKdAfTnfA8dJLFmAFI7GC7gFeRvbf/iMa/O/iZJ8vfL6XKJadZFMfEn0hQCCAbAn7254QZJNPDRLM76YQLW6404fl2YfKUVJULqiF4dccKGR7XZm6dcHfD9GZovnKsGJdWmO43Y9Tv0sMFUTwy5lIK6QiJLFNvFJ5AcvrthtNJDLJJJRwGuIcWJN0Vr8l6f52xn8hxeo9mHJNrSB5ZnqC8FBA/EkIHG07sDy0/Tp0wbQUMNG1alJTTVGbQLw0rHAMVM55AHmbczYbnqBsFtAcxrM8FQal0ED6bxDUdTXUADqNyPY9AcegUKVWXw1cdXBFwnPG4juFYsRuG/69MLguJv8HFUeTF8FbVUWUwZhmq0MDRoTPLoI5nnboeWMP8QfDNRU1dTX08r1AmbVLY319LEdt9j0xuaLLoPigtVVkDsSjXhmt+CeqgAffC9amv8Ah+iqaVaeCokA4UetiLXvpNhu325YKMnF2b5xUlTPJpzJGRBNfixEqwb12xbGbqN8U5jDLHVPquzXJY2tuSSfucWQ/uxh0/s4s1TDaORoyGQXA5qeYwatajAgcz2wFJE0UoO4boRyOOxozyliOfO2KhmUSJDmjjjqWWN3SMMbF3awXGyySoquG1HHSsaKlJEMxm8ctz/CRYC9zz5W2xkvhmR4M1ieKmNTIAQkYts38W+1huca1kz6oJMeYR0kaSNIqwRIwAHMszA3tbyGKyZORv8AGgkrC6nJnlVD8QvxolBvEFASFT7XPmT9hfBclAssgpl1zrTi/jc3Y22B8wDiFVSJnuQ/MzZilQFUiUQSXVj5kHl1IwtoI4pKaBEqJKemcklQ5Fgf/Lnb7bYU6ujWnaE3xJPSLSSSWVodaWt+rxA/0GMLLPIZQ1Oxanjk1KrWG3QY0efLSx5ZOIUEarKYI0Mg8Wkk6l33BHT+mEOWUsBiElVG0iEGygX+uHYrWzn+W7mkTzNnnEdXMCAmkMFUhXTqLnra+DqLOKmpp/wLU9OFZY1Frkn8zevQeuFFdFGV1UglgjY2sX1IzX6bnEFHyUZZpAztq0OrbWHP03wyS5mRxs9JyQV3w3lNNJUNBDCknzckxFz4jYK3ckGwAGNVLWtVZrA1ZDelqIw0AdLFX8/UcuVvfGPyPJszi+FocurhI5qFFUFc3FOAVKBidzsPy+vQY09fm8v7JhqZqQNVM2kItiGUc2AvfTjPLTo6+KNQVIJzPMKKllFJQGRsxlY+GnkCsoHNm3Gw5YxtFl8tHVSV+a1gnFGraHnIW8ZAO7dbEHnjTy5TFnjGSOpbjNpdKmBtFjbYqOg8j79cKM8iirqWbIZZ4jUxL4gF0llIJ69iN+1x3xW3v0G6SpdmAzKSnrZ5KmKFoVmOsRvzX1wAI9OwwdnaNDmLRlWQ6FuCOW1j9wR7YDBJGHeji5U1N2ETGRE4WrWvNT/bEqa8duKpXa/qMTana+tNLDmFU3Nu4GGOT5NU51IeExjpozaSRlJsewHfEkoyVoKF+gj4e+YM8lTDK0NNqEbyJsWuD4f7+2NHFUUNKnCmzSpRwhDRxKW1Bt7MwHh2HlfbC6eiy/K6qmSqlZ5IlLrG5PjI5HQOpNhidBn2UUA+UiieSummOuDR+QebHa/lfCEmdPF8Yqy6jny9Z5hSisoKWR7EMGRZR0LAd/Pf64lmRyeTNAZHQZaSWjmB8L3G/wDXl074LEseZ116aFo0jTVpmt4rcgbXsP74Q51Or0FXNLAac1CMKZUbWqeY2HU3wK7GzdKzH/FdVTLmyNQVEdTGYr61O97nn5kWwK89ZPEiK4jitcKvM998fQ0YEqDhE/xSN+W3fDIQQwLrjikaxuGZbj2Fx/X0xrk6XFI5MpcnZBqZ5FpoamocIkNy7WBCgXKoPcDVzucKqto5wywp4Y/CzdNzZQPvjYZXRSLTmqlh0IbqrzKbg87Lax6nod/Q4y8KFvxUYRRLUM0hk2VmA8HtzwajS5Mqj1nL6efI8roqKtzJWjEINRIWvp2sAO+9gB1vi+GSjhWGteoZ4zGOLLKNOleenyA7YAyy9JRRKKZKiCQCKlnZy7Sf+QvsFubC3IeXIyppZmy+voZDHBGtlnC21Ox5DyH/AM74xSfys7EKUUgHNcwqIKgL8NJIKZXvaVSA4JuQvUdd/PbH0jUlblz1ESmDMjHJPCJPGUY8kbqb8sTpRU5ZkgrKxnlWkIVnJ1MV5D12tgbP4mkf/UFBZWhiUkagQ6EXPLz39sRNkyNJWYTNKqSuzMzTvxJ3A4j6NOpvTyFh7YsWIWG2B6wFqp5zYvI5Y6RYb4YR/kGHOWkcSacpNivUVNrkFRsb8sOKD4izqKmenoqtYUCEllVVNvW2FlDJHVzssUaRKo21eN28hhlDQPWvNN4KeniA1vpBLnsP74kU+VBJtdF/w/WUEbfNVk09RUxygzCQMxddVwAx5k98MQFmzKWuly1hHOxkBBBst+v+dcYZKuSPNjwyb32UGy25WI8++GlLn0sZ4dS0rwym6xhv3ZHMA/5yxJ429o2Ys6SqRq6iSPTWVmUVpFLGFjlUG1wSAwB5jnjN5pm1ZVCmo5SjQxAqHQW1cuf0++BcwraerzB0oIhFCUF2IIJbe+2G3w9TzFQz0iGd9opJwbLbmQtrk+eAa4K2VkyvJLjEogoZZmhLSLBEjai0hIU+3XDNoqCRhEjSzhjpaYjQo9BzJ7b4nPQU6TBaqrkkqDvpUWP03289sM42oslpJW4czzfLtIrSEXXa5AFtza1jcH0wWDKpSpuhMko6Qg+KMxc/LUVBUj5cairkbm57fp3AF+2EUKJWwTU0rWkDxtJdSTYOLkDrsTt5DviUtOUqqiSR9Ts13ub2uNjfqCLb+RxBtSotSgBeMgSj+Neh+1vphuTJylr0Kb2ehrXLMkfyTutFAFSCoRbqgA5nptbYAc/TE8pTL3qq6esrHClS7OZNTStzAv1O+Efw9mqADKpKpRTysJY2kJGhGAsQOo6dLG+Ca+WXL61YWZFoWb8Yxr49jzHbpt1xlkqZ1oTUoJoO/aC1GVUsLaw8uk1EJU31Dz5W7f8AWEnxM7UETplhK0dXGYmhDAqr82YH6bcueDa+sSXLZA0q2o0aSGSFiNTruAx6A2H1xlZa558wnFKuunuRCHYkW9OV8Hjj7YrPkqNfZ2ng4kYaQnbvi7Uq+G/LEQzgaCVDH9IvscAypKrkEnDZxXFcTmsa0NKaVR8vJDoHhllLAG5HPyAGCK/N4psuMFIqrDTsUC8zI1tjfy3J/wDuF1M8dZRV0dM5aaNxM6qbtwxYGw679OxwHHSstNOsdmSVQ0ciKQCbjbyNjy8sXGXGLi+wmkJYC3zhfmTtfBEvjqGYL4RIdvP/AC+OABHBsbrzv3wXSLrZ3ZdmbVbtgpypWD2dppvl3eXg6pDsmoXC9zbqcaKgzfMKuk4MB4KKoE9SSS7nfbUeQ7KOVj3wrRY3IVUuxNgBzONGsEQDZdAjQwxAmoqADqc2BOjudgL9TYDkMZZTUlTQW1oozE0eXUYVZAXnYKhBIeck21X6Jfr/AFOLs+klkyCmNSwesBJkPD5gjY27WHtbFGaQ0xSHhMKqVShmXiEmO4IUHrYWA9jhFUVTy5jHmTArHO+mQvuQV8IJ7kEfQnA48SpO93/hLoIg0y0zvpDNCviXq0JNj/8Ak/0xQqGCt4EzAwyroD22KsPC38jgpH+QzkR81NmUHe6sPEv0JF+4GK80RVjkhgPEanccK36o3Fx9P6nDktlR/RRHJU0tVBLGyGSnJCCQbehHUXwybOMxrAZp/lmO4WNUsE87dthhckREnFqSL9ATe2K9SQuJI3G+xsNj5Yb3oKM5LoazmueA6ZSVkB1LGpGvuPS2ApqB3iDPLw7NYm9zc+QN/tguipZ8wAaCcBUvfU2wboB9cC1MElNUPFUBo37oLHFzi1taI23th1NGKaEvLPKI0sSeFf7XvibVUEh1bN56bXwFFRSSB+HIhYLcg3uR2t/fF8WTZg6XCRKOzToD9NWFwlx9lPZ2ty6qpa+omiDSUytr8GxUeWDUp56+OaSkmgIlCxuFP8S3D9he4Pk3vhq1QAsMYiGnci5uQD0xVUUdPRVdNWU0SxipJjnhXZXtuD5HCIze1LtAcr6EecZFVR5k0VOvzAK6tabA9/vjtLlEstJTyxSKxkLhlO2grzv7YdDVPUSaWMfCViLdjvb6jF9SzRx0KobNFOV1AcwRyP1xP6SmiJoXRS0eW0ICSvJVSX4jU8iXXyG4NvfA89TT0cTVVPm7S1jjZTWoUVSOWncHY9QbHB7UVNR0D1HDMskoLDU2yi42AHrgTMMlhNLJJIwIKqAiIFALC9+5tgYThe7CFcTRyRNUR5jJLmEyJIqLcWIY3VrCxF7evTD6vp456U06I3GlLSxMdgWClmXl2H1Bxn5oImpcsjCaZjqjaYdQBsbdxhnRZlViOiWWYywO+gxvY2DNp2bn0v74fNW00U2LczrUqY6RqeMpLAGUyW3dfCU9wdQ9Lew8LPWTuHdUBYtY8hc3thxlOUQVtPXKWdJaYalYWIYA2sRbn539sD1dBBlOd/I1Ea1asFAY3QrfqLH+d8HGceiJewlaeYw/7aVWNtkiiUk2522ucIpKiWaV4WNx1uq/2w5SiLU9fWNUScSilZEUWC2W1tuh3wA6O8gzFWCu5GpQvNr8/Ll2wUKbegqLMkq5qPiSJLErHYC4IU97du+Dq1nmhMrcHirusgNy5/kOZx0USVkcss5DTM+gSad/y3ubc+WH1DldI9FXoUIaFBIjqbHe22Gwmp3AurMfx5Cuky8KI73te/ouLYsriqU4q0mYy3/WHQX/AOJ/njSDI6WlmNSt5PCQqSbgMBe/n6YtfKquoYv+1Zo+gWONQoHpjO45OVRKaS2z/9k="/>
          <p:cNvSpPr>
            <a:spLocks noChangeAspect="1" noChangeArrowheads="1"/>
          </p:cNvSpPr>
          <p:nvPr/>
        </p:nvSpPr>
        <p:spPr bwMode="auto">
          <a:xfrm>
            <a:off x="215900" y="-546100"/>
            <a:ext cx="11239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14" descr="data:image/jpeg;base64,/9j/4AAQSkZJRgABAQAAAQABAAD/2wBDAAkGBwgHBgkIBwgKCgkLDRYPDQwMDRsUFRAWIB0iIiAdHx8kKDQsJCYxJx8fLT0tMTU3Ojo6Iys/RD84QzQ5Ojf/2wBDAQoKCg0MDRoPDxo3JR8lNzc3Nzc3Nzc3Nzc3Nzc3Nzc3Nzc3Nzc3Nzc3Nzc3Nzc3Nzc3Nzc3Nzc3Nzc3Nzc3Nzf/wAARCACdAHwDASIAAhEBAxEB/8QAGwAAAgMBAQEAAAAAAAAAAAAABAUCAwYBBwD/xAA6EAACAQIEBAQEAwcEAwEAAAABAgMEEQAFEiETMUFRImFxgQYUkaEjMkIVM1KxwdHwFiSi4WJy8ZL/xAAZAQACAwEAAAAAAAAAAAAAAAACAwABBAX/xAAiEQACAgICAgMBAQAAAAAAAAAAAQIRAyESMQRBIlFhE/H/2gAMAwEAAhEDEQA/AMdT6alTCzaJUG4P6vfEGLRO2vYjHEhJdpYrpLHu8Un6hjlZBPMY1iQszLcAb45WFKUqKDYKqGOluSC53OAKuojmCKltXXAE1HVpKIipDYnFRzU5Z5N27DGr+TirLTI+GSYKHKsOl8aT4ZgierKsNT2xj0jmmrCyghr4fQzS5ZIso/P188SEHy6LPQY8uFRGV16QMXnJ6WmhSd3Fz54zuS/FFPLLwpWCk+e2H9U1PLSG018bUrAYLWRxrVo8Ud0G5thRU5nSrUsiR+Miwt1OJVOYtRgi4Zel+eMlW13zFSZIqeR3J8DDUAv0wmWRweg10OKjMNEkkYSdpTySMW+5sBhDUVJm1U6/NRTSkFQSvMb31XxKteERAS/gs2xAVrfUte/thXmVSrqqQ1MkkUY0qstrgDtbGfk8rtim7PjX18Eqwy1G6qwtz0CxB298GU2d8KoaYVAMDRmN4ZEs1iLG1tunfC/iUUTRyxmWXYXSdVIt2sOf/eGnw7ljZxUyMlIqUTLpfQl11bbA2v8AT7YOSjGNsg5pqmBHpJKidrQqujhgXsOhP1+uDZKpTIzUqVDQknQUjJFuXO2CHymBpzwlhk6EazGb+n9SRirhCmtFGlYijfSoZwCediL9cYU/00Ly4w1FFOV0DVCGeZZdDHQDJtY9jg6KI5R+9hKte4F77eWAcjzK8skU8gAqNpI2Oxb+IdjiddmT1NSsNR4mgOkt3xrwRg5a7QqnRGsnEkplkj4fYYupKIVETSy8jywoz+qPCBGw8umIZdnJkhEJfTbzxuLQyNFDBP4FFz1x9NHFKxhexNtjbEaVmqNTBuXXAEkskVaokvYnnY7DASVbRRYMtpqdryNY98ETyVdNpNNBJMp3uo1C3tgmeNo4byUsdTDJycgg25bXxVClPSAUlBHC7sbAJKQWJ/znbGafkcNIFyFNXVM816syQdvw9Vz2tcYvquJT0Syziom4n5EVuEEX/wBRviWY1wpI+CskoZjd+LHrKt1APO2FeZV9JxIUikNbJcapCSqOxO23bywrlLI7optvopnzJpQIxFEI1AUK4Uke9rk+d8B1eV1Qj48kIgjO9yxtbBNRBPx3OuJOE3jkUWCH3wZPGs0jCrqVmihXQXeew1EXAUdfb688MjJJaJozDxOgSRkLI35LiwONr8LJU1uWTGpzIrBE+lYVFtF973Hft98ZpQtcTAjTskMRVOM6gI1/YAH3OGlLNTR0/AjdZW02kjEhUPbzF7H6XwWb5R4kZpqOXLooZYowyqp3nGpmZrc7XsMVT5nXRvZ2eTa4PEVSB2IwH+0xFSwQmmshXUlPqsVUfqNuQ8zub/VS6zysXgguh5alt9L9MZFh38gONjOWjiY64mDJIurY8jhVJ8xE5YvqudyTi5CUJhDF1U7Ou9vbCutqZo5pF1behGNeGVaY6wuoqGqowjtbe3PF37Jq6B0eajmCuLqwQsp9xgf4dy2PNapzX1EkFOgBLol7ntvyx6BSg0UPysdS9ZTBbxM6BivuN8Bn8lY3oGU6MzStNHIIo0cOf0kWt64ajiQxBz8rNfbRrDb+uLKjNctkv8zJaYAAkqbc918Qt74WS1ki8R8poQiP+Z0Gq9vUWxT8iUlVFyf0FF8ykkjaOnhAceATv4Tsd7HCqckTo1a0IjDXY0wGq3WxO18VtU1NRl7fOVFHSIjFCgjvM9he535b2v5YClrczrv94sypT0rLYmIKGKgECw8rX9cKUG32hdFGaSRoAyU8nDvf8Zzc/wA7YnWU0tVW0DU8KU4n0yRRKb6RcG+rbl54hXrNXZfDmE7B5J5GJCjYaW326bDFjwKaijaBi2pAjA7C/X263w+Ol+7L6G9PHUGOSKqmWWN7uJFDRRX3JYyC2u+wFj7YVT6yWp1zCihgOpj+JKVZrdQQbnYYPnoVVXmr6ipqpD4UgVT4VGw2PTpy6YBqEqfw2iyWk0IAAskJJa3Vje++IqTKXYE1P8x+HDFDFFANUs0T2Di3diLnsLbdsQpuPJ48ry8RqBvIx139NW1/QY7I+mrNRHTRoVNwEH4Ya3MA9u2JcCqzCZpqh5JLnUdKkj2Aw30G+ggTSqifN61LbjwFQfra4w0glJjBVtsLlFEPw+JwpF2todfF53/thpBRtwlK6GHcWOE5IcugGL43LU7JIgkC/qGzIe+AZ1adxrYsRtc4Mr4WpqkzUxPDPnuAR1wPESzBRiotegkNvh819PIVoHbf80esBW9QThzVThAJZqRqaYc3p5b7+gwlprKu/PH1RU2XTrYDsDa+F5cfN2inGy88GvmlE0084IBtDFuSP4idhiniU1IdE0uYyon7uljmutt733svti6nzEfLrTU8Dyl9mtyB66V3u3mcV1yS1tbHRU1NLTU8kipLL+aSxNiT/bFxVaGLHkautFVNUx1QbMKqh0ZfG5jhghNzJLtbc2uN/viEdJVyfPxzylKNFaR4lttLpFv+IwG9qjM51pCVpqOIyworbFlIAa3e5GD8o+YrYjUVJEhmkZ5TsLkHt6EYbxraBrYsoDopqunaO8yMsg81/UPcW+uLvmDAaaRFDGI647/r0m+ny2NsczGPh1LPCxLK9rj9S3/tce2JPSkWuCBqLKL4qUknZVDFszzF6Y1Ms5RqofhJAlm035IO574CipswrZPkmnlFtTyRmUlIxa5LG9ibDr29sNIKeoWCOOAWqJFCmXTvFGBYKo6HY8sVPQzNRQ5bQqVkqdRK3UyTW38t7L5DY79DFNNaLjDl0KYllrElSllMtNQQsY1sApA3Jt158zjk7QvAs1Ik0dWhs8BXbR1YEdPLz6Wwyh+Gq+IcdItEoPhSTxPt12sB6b4EzGDMssqtFQrq+pSHdj4W22v02NiDfnfpg1KMnpj8mCcI20WwJS1wXiSTU9URtJrJD9N99+WNJQZPDJT/AL6xU6TdjubYx5KQSNHpJi2KqRuu249jt7Y0+Syiajv89BT2a2iRjc7DfbFyyJPoRBW9iYqzLGwmF7WDEbN5HHIKYhyWUKewxbTGOW4YG45g8/UHBgjJU22sNj3xmjFkApPApxzLcvlzWtWnhBPViOgxCpil3tvjWfAGSZqkU+aRrHDFIpjjea+57qOvXc4NpxQzDDlNJ9F1Llf+m4KiWOmasqXQLGi20A+fUDqTuTiHw1Hndea5s4rNNLF4NEcaoC1r2BAv1HXGj+Gcvy3JRJRS1WmWolMrNNYcTvv+rfDOV2gSSSnjheB1LMsp0W2/MNj0wuzq0ujygZQlNUxZlX08keXFyHMIAKdAfTnfA8dJLFmAFI7GC7gFeRvbf/iMa/O/iZJ8vfL6XKJadZFMfEn0hQCCAbAn7254QZJNPDRLM76YQLW6404fl2YfKUVJULqiF4dccKGR7XZm6dcHfD9GZovnKsGJdWmO43Y9Tv0sMFUTwy5lIK6QiJLFNvFJ5AcvrthtNJDLJJJRwGuIcWJN0Vr8l6f52xn8hxeo9mHJNrSB5ZnqC8FBA/EkIHG07sDy0/Tp0wbQUMNG1alJTTVGbQLw0rHAMVM55AHmbczYbnqBsFtAcxrM8FQal0ED6bxDUdTXUADqNyPY9AcegUKVWXw1cdXBFwnPG4juFYsRuG/69MLguJv8HFUeTF8FbVUWUwZhmq0MDRoTPLoI5nnboeWMP8QfDNRU1dTX08r1AmbVLY319LEdt9j0xuaLLoPigtVVkDsSjXhmt+CeqgAffC9amv8Ah+iqaVaeCokA4UetiLXvpNhu325YKMnF2b5xUlTPJpzJGRBNfixEqwb12xbGbqN8U5jDLHVPquzXJY2tuSSfucWQ/uxh0/s4s1TDaORoyGQXA5qeYwatajAgcz2wFJE0UoO4boRyOOxozyliOfO2KhmUSJDmjjjqWWN3SMMbF3awXGyySoquG1HHSsaKlJEMxm8ctz/CRYC9zz5W2xkvhmR4M1ieKmNTIAQkYts38W+1huca1kz6oJMeYR0kaSNIqwRIwAHMszA3tbyGKyZORv8AGgkrC6nJnlVD8QvxolBvEFASFT7XPmT9hfBclAssgpl1zrTi/jc3Y22B8wDiFVSJnuQ/MzZilQFUiUQSXVj5kHl1IwtoI4pKaBEqJKemcklQ5Fgf/Lnb7bYU6ujWnaE3xJPSLSSSWVodaWt+rxA/0GMLLPIZQ1Oxanjk1KrWG3QY0efLSx5ZOIUEarKYI0Mg8Wkk6l33BHT+mEOWUsBiElVG0iEGygX+uHYrWzn+W7mkTzNnnEdXMCAmkMFUhXTqLnra+DqLOKmpp/wLU9OFZY1Frkn8zevQeuFFdFGV1UglgjY2sX1IzX6bnEFHyUZZpAztq0OrbWHP03wyS5mRxs9JyQV3w3lNNJUNBDCknzckxFz4jYK3ckGwAGNVLWtVZrA1ZDelqIw0AdLFX8/UcuVvfGPyPJszi+FocurhI5qFFUFc3FOAVKBidzsPy+vQY09fm8v7JhqZqQNVM2kItiGUc2AvfTjPLTo6+KNQVIJzPMKKllFJQGRsxlY+GnkCsoHNm3Gw5YxtFl8tHVSV+a1gnFGraHnIW8ZAO7dbEHnjTy5TFnjGSOpbjNpdKmBtFjbYqOg8j79cKM8iirqWbIZZ4jUxL4gF0llIJ69iN+1x3xW3v0G6SpdmAzKSnrZ5KmKFoVmOsRvzX1wAI9OwwdnaNDmLRlWQ6FuCOW1j9wR7YDBJGHeji5U1N2ETGRE4WrWvNT/bEqa8duKpXa/qMTana+tNLDmFU3Nu4GGOT5NU51IeExjpozaSRlJsewHfEkoyVoKF+gj4e+YM8lTDK0NNqEbyJsWuD4f7+2NHFUUNKnCmzSpRwhDRxKW1Bt7MwHh2HlfbC6eiy/K6qmSqlZ5IlLrG5PjI5HQOpNhidBn2UUA+UiieSummOuDR+QebHa/lfCEmdPF8Yqy6jny9Z5hSisoKWR7EMGRZR0LAd/Pf64lmRyeTNAZHQZaSWjmB8L3G/wDXl074LEseZ116aFo0jTVpmt4rcgbXsP74Q51Or0FXNLAac1CMKZUbWqeY2HU3wK7GzdKzH/FdVTLmyNQVEdTGYr61O97nn5kWwK89ZPEiK4jitcKvM998fQ0YEqDhE/xSN+W3fDIQQwLrjikaxuGZbj2Fx/X0xrk6XFI5MpcnZBqZ5FpoamocIkNy7WBCgXKoPcDVzucKqto5wywp4Y/CzdNzZQPvjYZXRSLTmqlh0IbqrzKbg87Lax6nod/Q4y8KFvxUYRRLUM0hk2VmA8HtzwajS5Mqj1nL6efI8roqKtzJWjEINRIWvp2sAO+9gB1vi+GSjhWGteoZ4zGOLLKNOleenyA7YAyy9JRRKKZKiCQCKlnZy7Sf+QvsFubC3IeXIyppZmy+voZDHBGtlnC21Ox5DyH/AM74xSfys7EKUUgHNcwqIKgL8NJIKZXvaVSA4JuQvUdd/PbH0jUlblz1ESmDMjHJPCJPGUY8kbqb8sTpRU5ZkgrKxnlWkIVnJ1MV5D12tgbP4mkf/UFBZWhiUkagQ6EXPLz39sRNkyNJWYTNKqSuzMzTvxJ3A4j6NOpvTyFh7YsWIWG2B6wFqp5zYvI5Y6RYb4YR/kGHOWkcSacpNivUVNrkFRsb8sOKD4izqKmenoqtYUCEllVVNvW2FlDJHVzssUaRKo21eN28hhlDQPWvNN4KeniA1vpBLnsP74kU+VBJtdF/w/WUEbfNVk09RUxygzCQMxddVwAx5k98MQFmzKWuly1hHOxkBBBst+v+dcYZKuSPNjwyb32UGy25WI8++GlLn0sZ4dS0rwym6xhv3ZHMA/5yxJ429o2Ys6SqRq6iSPTWVmUVpFLGFjlUG1wSAwB5jnjN5pm1ZVCmo5SjQxAqHQW1cuf0++BcwraerzB0oIhFCUF2IIJbe+2G3w9TzFQz0iGd9opJwbLbmQtrk+eAa4K2VkyvJLjEogoZZmhLSLBEjai0hIU+3XDNoqCRhEjSzhjpaYjQo9BzJ7b4nPQU6TBaqrkkqDvpUWP03289sM42oslpJW4czzfLtIrSEXXa5AFtza1jcH0wWDKpSpuhMko6Qg+KMxc/LUVBUj5cairkbm57fp3AF+2EUKJWwTU0rWkDxtJdSTYOLkDrsTt5DviUtOUqqiSR9Ts13ub2uNjfqCLb+RxBtSotSgBeMgSj+Neh+1vphuTJylr0Kb2ehrXLMkfyTutFAFSCoRbqgA5nptbYAc/TE8pTL3qq6esrHClS7OZNTStzAv1O+Efw9mqADKpKpRTysJY2kJGhGAsQOo6dLG+Ca+WXL61YWZFoWb8Yxr49jzHbpt1xlkqZ1oTUoJoO/aC1GVUsLaw8uk1EJU31Dz5W7f8AWEnxM7UETplhK0dXGYmhDAqr82YH6bcueDa+sSXLZA0q2o0aSGSFiNTruAx6A2H1xlZa558wnFKuunuRCHYkW9OV8Hjj7YrPkqNfZ2ng4kYaQnbvi7Uq+G/LEQzgaCVDH9IvscAypKrkEnDZxXFcTmsa0NKaVR8vJDoHhllLAG5HPyAGCK/N4psuMFIqrDTsUC8zI1tjfy3J/wDuF1M8dZRV0dM5aaNxM6qbtwxYGw679OxwHHSstNOsdmSVQ0ciKQCbjbyNjy8sXGXGLi+wmkJYC3zhfmTtfBEvjqGYL4RIdvP/AC+OABHBsbrzv3wXSLrZ3ZdmbVbtgpypWD2dppvl3eXg6pDsmoXC9zbqcaKgzfMKuk4MB4KKoE9SSS7nfbUeQ7KOVj3wrRY3IVUuxNgBzONGsEQDZdAjQwxAmoqADqc2BOjudgL9TYDkMZZTUlTQW1oozE0eXUYVZAXnYKhBIeck21X6Jfr/AFOLs+klkyCmNSwesBJkPD5gjY27WHtbFGaQ0xSHhMKqVShmXiEmO4IUHrYWA9jhFUVTy5jHmTArHO+mQvuQV8IJ7kEfQnA48SpO93/hLoIg0y0zvpDNCviXq0JNj/8Ak/0xQqGCt4EzAwyroD22KsPC38jgpH+QzkR81NmUHe6sPEv0JF+4GK80RVjkhgPEanccK36o3Fx9P6nDktlR/RRHJU0tVBLGyGSnJCCQbehHUXwybOMxrAZp/lmO4WNUsE87dthhckREnFqSL9ATe2K9SQuJI3G+xsNj5Yb3oKM5LoazmueA6ZSVkB1LGpGvuPS2ApqB3iDPLw7NYm9zc+QN/tguipZ8wAaCcBUvfU2wboB9cC1MElNUPFUBo37oLHFzi1taI23th1NGKaEvLPKI0sSeFf7XvibVUEh1bN56bXwFFRSSB+HIhYLcg3uR2t/fF8WTZg6XCRKOzToD9NWFwlx9lPZ2ty6qpa+omiDSUytr8GxUeWDUp56+OaSkmgIlCxuFP8S3D9he4Pk3vhq1QAsMYiGnci5uQD0xVUUdPRVdNWU0SxipJjnhXZXtuD5HCIze1LtAcr6EecZFVR5k0VOvzAK6tabA9/vjtLlEstJTyxSKxkLhlO2grzv7YdDVPUSaWMfCViLdjvb6jF9SzRx0KobNFOV1AcwRyP1xP6SmiJoXRS0eW0ICSvJVSX4jU8iXXyG4NvfA89TT0cTVVPm7S1jjZTWoUVSOWncHY9QbHB7UVNR0D1HDMskoLDU2yi42AHrgTMMlhNLJJIwIKqAiIFALC9+5tgYThe7CFcTRyRNUR5jJLmEyJIqLcWIY3VrCxF7evTD6vp456U06I3GlLSxMdgWClmXl2H1Bxn5oImpcsjCaZjqjaYdQBsbdxhnRZlViOiWWYywO+gxvY2DNp2bn0v74fNW00U2LczrUqY6RqeMpLAGUyW3dfCU9wdQ9Lew8LPWTuHdUBYtY8hc3thxlOUQVtPXKWdJaYalYWIYA2sRbn539sD1dBBlOd/I1Ea1asFAY3QrfqLH+d8HGceiJewlaeYw/7aVWNtkiiUk2522ucIpKiWaV4WNx1uq/2w5SiLU9fWNUScSilZEUWC2W1tuh3wA6O8gzFWCu5GpQvNr8/Ll2wUKbegqLMkq5qPiSJLErHYC4IU97du+Dq1nmhMrcHirusgNy5/kOZx0USVkcss5DTM+gSad/y3ubc+WH1DldI9FXoUIaFBIjqbHe22Gwmp3AurMfx5Cuky8KI73te/ouLYsriqU4q0mYy3/WHQX/AOJ/njSDI6WlmNSt5PCQqSbgMBe/n6YtfKquoYv+1Zo+gWONQoHpjO45OVRKaS2z/9k="/>
          <p:cNvSpPr>
            <a:spLocks noChangeAspect="1" noChangeArrowheads="1"/>
          </p:cNvSpPr>
          <p:nvPr/>
        </p:nvSpPr>
        <p:spPr bwMode="auto">
          <a:xfrm>
            <a:off x="368300" y="-393700"/>
            <a:ext cx="11239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40" name="Picture 16" descr="http://images.google.com/url?source=imglanding&amp;ct=img&amp;q=http://www.alaska-in-pictures.com/data/media/9/sitka-spruce-cones_8873.jpg&amp;sa=X&amp;ei=8N56T4SwH4SeOoel9M8C&amp;ved=0CAsQ8wc&amp;usg=AFQjCNFn1slnon67DPqdLjm2AuPOosqGpw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909" y="5602548"/>
            <a:ext cx="762341" cy="96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images.google.com/url?source=imgres&amp;ct=img&amp;q=http://upload.wikimedia.org/wikipedia/commons/thumb/3/39/Quercus_robur_002.JPG/360px-Quercus_robur_002.JPG&amp;sa=X&amp;ei=6996T4n7J8zrOb3emeMC&amp;ved=0CAQQ8wc4Bw&amp;usg=AFQjCNG32WUH0IlVoKWdqCM_9lhqSf5vbQ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7650" y="5569586"/>
            <a:ext cx="726943" cy="96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368300" y="5406143"/>
            <a:ext cx="8596188" cy="1296144"/>
            <a:chOff x="368300" y="5373216"/>
            <a:chExt cx="8596188" cy="1296144"/>
          </a:xfrm>
        </p:grpSpPr>
        <p:sp>
          <p:nvSpPr>
            <p:cNvPr id="6" name="Zaoblený obdélník 5"/>
            <p:cNvSpPr/>
            <p:nvPr/>
          </p:nvSpPr>
          <p:spPr>
            <a:xfrm>
              <a:off x="368300" y="5373216"/>
              <a:ext cx="8596188" cy="1296144"/>
            </a:xfrm>
            <a:prstGeom prst="roundRect">
              <a:avLst/>
            </a:prstGeom>
            <a:gradFill>
              <a:gsLst>
                <a:gs pos="0">
                  <a:srgbClr val="E6DCAC"/>
                </a:gs>
                <a:gs pos="12000">
                  <a:srgbClr val="E6D78A"/>
                </a:gs>
                <a:gs pos="30000">
                  <a:srgbClr val="C7AC4C"/>
                </a:gs>
                <a:gs pos="45000">
                  <a:srgbClr val="E6D78A"/>
                </a:gs>
                <a:gs pos="77000">
                  <a:srgbClr val="C7AC4C"/>
                </a:gs>
                <a:gs pos="100000">
                  <a:srgbClr val="E6DCAC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239852" y="5742794"/>
              <a:ext cx="324035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3">
                      <a:lumMod val="50000"/>
                    </a:schemeClr>
                  </a:solidFill>
                  <a:latin typeface="Comic Sans MS" pitchFamily="66" charset="0"/>
                </a:rPr>
                <a:t>Možné odpovědi</a:t>
              </a:r>
              <a:endParaRPr lang="cs-CZ" sz="2000" b="1" dirty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94575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>
                <a:alpha val="70000"/>
              </a:srgbClr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4238974"/>
              </p:ext>
            </p:extLst>
          </p:nvPr>
        </p:nvGraphicFramePr>
        <p:xfrm>
          <a:off x="254901" y="1052736"/>
          <a:ext cx="6912774" cy="4513583"/>
        </p:xfrm>
        <a:graphic>
          <a:graphicData uri="http://schemas.openxmlformats.org/drawingml/2006/table">
            <a:tbl>
              <a:tblPr bandCol="1">
                <a:tableStyleId>{7E9639D4-E3E2-4D34-9284-5A2195B3D0D7}</a:tableStyleId>
              </a:tblPr>
              <a:tblGrid>
                <a:gridCol w="331997"/>
                <a:gridCol w="325448"/>
                <a:gridCol w="417022"/>
                <a:gridCol w="417022"/>
                <a:gridCol w="500481"/>
                <a:gridCol w="333562"/>
                <a:gridCol w="417022"/>
                <a:gridCol w="417022"/>
                <a:gridCol w="492367"/>
                <a:gridCol w="341677"/>
                <a:gridCol w="417022"/>
                <a:gridCol w="417022"/>
                <a:gridCol w="417022"/>
                <a:gridCol w="417022"/>
                <a:gridCol w="417022"/>
                <a:gridCol w="417022"/>
                <a:gridCol w="417022"/>
              </a:tblGrid>
              <a:tr h="4233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K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O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S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R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U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Ž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I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Í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K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L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O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P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O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S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3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K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L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E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U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L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E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V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Á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T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3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K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U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K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E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S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O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V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P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Z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S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3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V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P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Í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P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Ě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L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J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E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L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E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Í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3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S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H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J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K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I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S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O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G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Ř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3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L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I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M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M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V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S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L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Í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S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K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K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3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I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L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E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H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Ř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I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E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L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E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73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I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K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CH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P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Í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L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Í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Ř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O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M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Š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K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3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K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M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Ú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V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K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V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J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L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U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2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Y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Z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V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E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K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CH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U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T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L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B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O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B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038475" y="27066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4901" y="5845914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Vysvětli slovo, které vzniklo z přebytečných písmen :   __  __  __  __  __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88594"/>
            <a:ext cx="87849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cap="small" dirty="0" err="1" smtClean="0">
                <a:latin typeface="Comic Sans MS" pitchFamily="66" charset="0"/>
              </a:rPr>
              <a:t>Čtyřsměrka</a:t>
            </a:r>
            <a:r>
              <a:rPr lang="cs-CZ" sz="2000" b="1" cap="small" dirty="0" smtClean="0">
                <a:latin typeface="Comic Sans MS" pitchFamily="66" charset="0"/>
              </a:rPr>
              <a:t>. Pokus se vyhledat všechny lesní rostliny a rozděl je na stromy, keře a byliny.</a:t>
            </a:r>
            <a:endParaRPr lang="cs-CZ" sz="1600" b="1" cap="small" dirty="0">
              <a:latin typeface="Comic Sans MS" pitchFamily="66" charset="0"/>
            </a:endParaRPr>
          </a:p>
        </p:txBody>
      </p:sp>
      <p:pic>
        <p:nvPicPr>
          <p:cNvPr id="1026" name="Picture 2" descr="Coloring page fores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692696"/>
            <a:ext cx="1743436" cy="5337883"/>
          </a:xfrm>
          <a:prstGeom prst="rect">
            <a:avLst/>
          </a:prstGeom>
          <a:noFill/>
          <a:ln w="25400">
            <a:solidFill>
              <a:schemeClr val="accent3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2412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cap="small" dirty="0" smtClean="0">
                <a:latin typeface="Comic Sans MS" pitchFamily="66" charset="0"/>
              </a:rPr>
              <a:t>Zakroužkuj živočichy, kteří žijí v mírném pásu, pojmenuj je a řekni, ve které krajině mírného pásu bys je mohl potkat.</a:t>
            </a:r>
            <a:endParaRPr lang="cs-CZ" sz="1600" b="1" cap="small" dirty="0">
              <a:latin typeface="Comic Sans MS" pitchFamily="66" charset="0"/>
            </a:endParaRPr>
          </a:p>
        </p:txBody>
      </p:sp>
      <p:pic>
        <p:nvPicPr>
          <p:cNvPr id="3" name="Picture 16" descr="http://nd01.jxs.cz/306/402/1f8b3f5a5d_45627664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025" y="3032275"/>
            <a:ext cx="1989585" cy="1492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http://www.mrk.cz/Data/Pics/2009/21882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7944" y="5181488"/>
            <a:ext cx="1875979" cy="1230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www.ceskehory.cz/slavkovsky-les/data/document/img/tetrev-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75562" y="1149925"/>
            <a:ext cx="2197683" cy="1538378"/>
          </a:xfrm>
          <a:prstGeom prst="rect">
            <a:avLst/>
          </a:prstGeom>
          <a:noFill/>
        </p:spPr>
      </p:pic>
      <p:pic>
        <p:nvPicPr>
          <p:cNvPr id="6" name="Picture 10" descr="http://www.zoopraha.cz/upload/zvirata/lex000000381__p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42523" y="1248143"/>
            <a:ext cx="2157543" cy="1440160"/>
          </a:xfrm>
          <a:prstGeom prst="rect">
            <a:avLst/>
          </a:prstGeom>
          <a:noFill/>
        </p:spPr>
      </p:pic>
      <p:pic>
        <p:nvPicPr>
          <p:cNvPr id="7" name="Picture 8" descr="http://www.morcata.cz/bellis/omorcatech/pribuzenstvo/marastepni/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4115" y="4910360"/>
            <a:ext cx="1404156" cy="1501771"/>
          </a:xfrm>
          <a:prstGeom prst="rect">
            <a:avLst/>
          </a:prstGeom>
          <a:noFill/>
        </p:spPr>
      </p:pic>
      <p:pic>
        <p:nvPicPr>
          <p:cNvPr id="8" name="Picture 2" descr="http://www.gpnc.org/images/jpegs/animals/bison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0633" y="3113597"/>
            <a:ext cx="1894042" cy="1410868"/>
          </a:xfrm>
          <a:prstGeom prst="rect">
            <a:avLst/>
          </a:prstGeom>
          <a:noFill/>
        </p:spPr>
      </p:pic>
      <p:pic>
        <p:nvPicPr>
          <p:cNvPr id="2050" name="Picture 2" descr="http://upload.wikimedia.org/wikipedia/commons/thumb/4/43/07._Camel_Profile,_near_Silverton,_NSW,_07.07.2007.jpg/240px-07._Camel_Profile,_near_Silverton,_NSW,_07.07.2007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7933" y="2931430"/>
            <a:ext cx="1378069" cy="1693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zoenature.org/wp-content/uploads/2011/04/polar-bears-putin-1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970139"/>
            <a:ext cx="2088232" cy="1561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t0.gstatic.com/images?q=tbn:ANd9GcQfxzigWrYH01iBgdXEIaVjRNaTGsqB6LbFpjL8ow7YU2NrgUjT&amp;t=1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115" y="1121237"/>
            <a:ext cx="1083590" cy="1628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hnutá šipka nahoru 8"/>
          <p:cNvSpPr/>
          <p:nvPr/>
        </p:nvSpPr>
        <p:spPr>
          <a:xfrm>
            <a:off x="323528" y="4437112"/>
            <a:ext cx="2376264" cy="28803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nahoru 12"/>
          <p:cNvSpPr/>
          <p:nvPr/>
        </p:nvSpPr>
        <p:spPr>
          <a:xfrm>
            <a:off x="3533162" y="2605566"/>
            <a:ext cx="2376264" cy="28803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nahoru 13"/>
          <p:cNvSpPr/>
          <p:nvPr/>
        </p:nvSpPr>
        <p:spPr>
          <a:xfrm>
            <a:off x="3635896" y="4434278"/>
            <a:ext cx="2376264" cy="28803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nahoru 14"/>
          <p:cNvSpPr/>
          <p:nvPr/>
        </p:nvSpPr>
        <p:spPr>
          <a:xfrm>
            <a:off x="6588224" y="2544287"/>
            <a:ext cx="2376264" cy="28803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nahoru 15"/>
          <p:cNvSpPr/>
          <p:nvPr/>
        </p:nvSpPr>
        <p:spPr>
          <a:xfrm>
            <a:off x="6675562" y="6412131"/>
            <a:ext cx="2376264" cy="28803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nahoru 16"/>
          <p:cNvSpPr/>
          <p:nvPr/>
        </p:nvSpPr>
        <p:spPr>
          <a:xfrm>
            <a:off x="413529" y="6243819"/>
            <a:ext cx="2376264" cy="28803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6698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cap="small" dirty="0" smtClean="0">
                <a:latin typeface="Comic Sans MS" pitchFamily="66" charset="0"/>
              </a:rPr>
              <a:t>Pro zajímavost. Víte, že ?</a:t>
            </a:r>
            <a:endParaRPr lang="cs-CZ" sz="2400" b="1" cap="small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908720"/>
            <a:ext cx="482453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 lesích Číny žije jedno z nejvzácnějších zvířat světa </a:t>
            </a:r>
            <a:r>
              <a:rPr lang="cs-CZ" sz="2000" b="1" i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panda velká</a:t>
            </a:r>
            <a:r>
              <a:rPr lang="cs-CZ" sz="2000" b="1" dirty="0" smtClean="0"/>
              <a:t>, která je světoznámým symbolem ochrany přírody.</a:t>
            </a:r>
            <a:br>
              <a:rPr lang="cs-CZ" sz="2000" b="1" dirty="0" smtClean="0"/>
            </a:br>
            <a:r>
              <a:rPr lang="cs-CZ" sz="2000" b="1" dirty="0" smtClean="0"/>
              <a:t>Největší jelenovitý savec je 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los</a:t>
            </a:r>
            <a:r>
              <a:rPr lang="cs-CZ" sz="2000" b="1" dirty="0" smtClean="0"/>
              <a:t>, u nějž na rozdíl od ostatních jelenovitých má parohy i samice.</a:t>
            </a:r>
            <a:br>
              <a:rPr lang="cs-CZ" sz="2000" b="1" dirty="0" smtClean="0"/>
            </a:br>
            <a:r>
              <a:rPr lang="cs-CZ" sz="2000" b="1" dirty="0" smtClean="0"/>
              <a:t>Listy jehličnatých stromů – </a:t>
            </a:r>
            <a:r>
              <a:rPr lang="cs-CZ" sz="2000" b="1" i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jehlice</a:t>
            </a:r>
            <a:r>
              <a:rPr lang="cs-CZ" sz="20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,</a:t>
            </a:r>
            <a:r>
              <a:rPr lang="cs-CZ" sz="2000" b="1" dirty="0" smtClean="0"/>
              <a:t> neopadávají najednou (kromě modřínu), ale obnovují se v několikaletých cyklech. Z jehličí a mladých větévek smrku se také vaří pivo.</a:t>
            </a:r>
            <a:br>
              <a:rPr lang="cs-CZ" sz="2000" b="1" dirty="0" smtClean="0"/>
            </a:br>
            <a:r>
              <a:rPr lang="cs-CZ" sz="2000" b="1" dirty="0" smtClean="0"/>
              <a:t>Největším jehličnatým stromem a zároveň největším živoucím organismem na světě je </a:t>
            </a:r>
            <a:r>
              <a:rPr lang="cs-CZ" sz="2000" b="1" i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sekvoje obrovská</a:t>
            </a:r>
            <a:r>
              <a:rPr lang="cs-CZ" sz="20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, </a:t>
            </a:r>
            <a:r>
              <a:rPr lang="cs-CZ" sz="2000" b="1" dirty="0" smtClean="0"/>
              <a:t>která má obvod kmene až 30 metrů a dorůstá výšky přes 100 metrů. Roste v národních parcích v Kalifornii.</a:t>
            </a:r>
            <a:endParaRPr lang="cs-CZ" sz="2000" b="1" dirty="0"/>
          </a:p>
        </p:txBody>
      </p:sp>
      <p:pic>
        <p:nvPicPr>
          <p:cNvPr id="3074" name="Picture 2" descr="http://www.uspza.cz/obrazky5/01-sekvojec_05_bi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5485" y="908720"/>
            <a:ext cx="3816424" cy="2219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osiva-semena.cz/124-191-thickbox/sekvojovec-obrovsky-semena-5-k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3156" y="3289762"/>
            <a:ext cx="3521081" cy="3521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0155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cap="small" dirty="0" smtClean="0">
                <a:latin typeface="Comic Sans MS" pitchFamily="66" charset="0"/>
              </a:rPr>
              <a:t>Metodický list</a:t>
            </a:r>
            <a:endParaRPr lang="cs-CZ" sz="2400" b="1" cap="small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671691"/>
            <a:ext cx="871296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Digitální učební materiál je určen pro Přírodovědu, 5.ročník, oblast Člověk a živá příroda, část Mírný podnebný pás. Je určen pro práci s interaktivní tabulí s popisovačem. Přechod snímků a řešení úkolů reagují na kliknutí myší, text a obrázky na snímcích 3 – 10 nabíhají automaticky s daným zpožděním 1,5 s.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2 </a:t>
            </a:r>
            <a:r>
              <a:rPr lang="cs-CZ" dirty="0" smtClean="0"/>
              <a:t>:  žáci si zopakují základní poznatky o mírném podnebném pásu, vyřeší dva jednoduché úkoly. Řešení se postupně zobrazuje na kliknutí.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3 – 10 </a:t>
            </a:r>
            <a:r>
              <a:rPr lang="cs-CZ" dirty="0" smtClean="0"/>
              <a:t>: nejde v pravém slova smyslu o výukovou část třech druhů krajin mírného pásu, ale o ukázky rostlin a živočichů, kteří se v těchto oblastech nacházejí. Záleží na vyučujícím, zdali si obrázky společně pouze pojmenují nebo je využijí k další činnosti (</a:t>
            </a:r>
            <a:r>
              <a:rPr lang="cs-CZ" dirty="0" err="1" smtClean="0"/>
              <a:t>např.referáty</a:t>
            </a:r>
            <a:r>
              <a:rPr lang="cs-CZ" dirty="0" smtClean="0"/>
              <a:t>)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11 </a:t>
            </a:r>
            <a:r>
              <a:rPr lang="cs-CZ" dirty="0" smtClean="0"/>
              <a:t>:  v tabulce jsou uvedeny slabiky, ze kterých  žáci mají složit druhy lesů; pokud by to bylo v této formě pro žáky příliš složité, na kliknutí se v jednotlivých polích objeví čísla, která jsou nápovědou ke skládání. Na další kliknutí se pak zobrazí řešení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12 </a:t>
            </a:r>
            <a:r>
              <a:rPr lang="cs-CZ" dirty="0" smtClean="0"/>
              <a:t>:  žáci  na připravená pole zapisují rostliny nacházející se v </a:t>
            </a:r>
            <a:r>
              <a:rPr lang="cs-CZ" dirty="0" err="1" smtClean="0"/>
              <a:t>jednotl.krajinách</a:t>
            </a:r>
            <a:r>
              <a:rPr lang="cs-CZ" dirty="0" smtClean="0"/>
              <a:t>, na kliknutí myší si své odpovědi mohu zkontrolovat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13</a:t>
            </a:r>
            <a:r>
              <a:rPr lang="cs-CZ" dirty="0" smtClean="0"/>
              <a:t> :  žáci rozvíjejí své kreativní možnosti nákresy lesních plodů, některé příklady (ne všechny) jsou připraveny  se na kliknutí myší zobrazit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14 </a:t>
            </a:r>
            <a:r>
              <a:rPr lang="cs-CZ" dirty="0" smtClean="0"/>
              <a:t>:  žáci řeší </a:t>
            </a:r>
            <a:r>
              <a:rPr lang="cs-CZ" dirty="0" err="1" smtClean="0"/>
              <a:t>čtyřsměrku</a:t>
            </a:r>
            <a:r>
              <a:rPr lang="cs-CZ" dirty="0" smtClean="0"/>
              <a:t>, vyhledávají stromy, keře, byliny, </a:t>
            </a:r>
            <a:r>
              <a:rPr lang="cs-CZ" dirty="0" err="1" smtClean="0"/>
              <a:t>zbyde</a:t>
            </a:r>
            <a:r>
              <a:rPr lang="cs-CZ" dirty="0" smtClean="0"/>
              <a:t> jim 5 písmen do tajenky (tajga), diskutují o tom, co si o tajze pamatují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15 </a:t>
            </a:r>
            <a:r>
              <a:rPr lang="cs-CZ" dirty="0" smtClean="0"/>
              <a:t>:  žáci si připomenou, které živočichy mohou potkat v oblasti mírného pásu, zakroužkují je, pojmenují a řeknou, ve které oblasti se nacházejí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36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28559"/>
              </p:ext>
            </p:extLst>
          </p:nvPr>
        </p:nvGraphicFramePr>
        <p:xfrm>
          <a:off x="467544" y="1052736"/>
          <a:ext cx="6912774" cy="4513583"/>
        </p:xfrm>
        <a:graphic>
          <a:graphicData uri="http://schemas.openxmlformats.org/drawingml/2006/table">
            <a:tbl>
              <a:tblPr bandCol="1">
                <a:tableStyleId>{7E9639D4-E3E2-4D34-9284-5A2195B3D0D7}</a:tableStyleId>
              </a:tblPr>
              <a:tblGrid>
                <a:gridCol w="331997"/>
                <a:gridCol w="325448"/>
                <a:gridCol w="417022"/>
                <a:gridCol w="417022"/>
                <a:gridCol w="500481"/>
                <a:gridCol w="333562"/>
                <a:gridCol w="417022"/>
                <a:gridCol w="417022"/>
                <a:gridCol w="492367"/>
                <a:gridCol w="341677"/>
                <a:gridCol w="417022"/>
                <a:gridCol w="417022"/>
                <a:gridCol w="417022"/>
                <a:gridCol w="417022"/>
                <a:gridCol w="417022"/>
                <a:gridCol w="417022"/>
                <a:gridCol w="417022"/>
              </a:tblGrid>
              <a:tr h="4233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K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O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S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R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U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Ž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I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Í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K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L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O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P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O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S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3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K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L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E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U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L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E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i="1" baseline="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T</a:t>
                      </a:r>
                      <a:endParaRPr lang="cs-CZ" sz="2200" b="1" i="1" baseline="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V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Á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T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3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K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U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K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E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S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O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V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P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Z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S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3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V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P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Í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P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Ě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L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J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E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L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E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i="1" kern="1200" baseline="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Í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3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S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H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i="1" kern="1200" baseline="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</a:t>
                      </a: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K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I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S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O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i="1" kern="1200" baseline="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</a:t>
                      </a: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Ř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3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L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I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M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M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V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S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L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Í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S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K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K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3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I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L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E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H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Ř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I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 i="1" kern="1200" baseline="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E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L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73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I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K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CH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P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Í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L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Í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Ř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O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M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Š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K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33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K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M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B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Ů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V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K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R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V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J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L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U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2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Y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Z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V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E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K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CH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U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O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T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L</a:t>
                      </a:r>
                      <a:endParaRPr lang="cs-CZ" sz="20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B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O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B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 anchorCtr="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4" name="Přímá spojnice 3"/>
          <p:cNvCxnSpPr/>
          <p:nvPr/>
        </p:nvCxnSpPr>
        <p:spPr>
          <a:xfrm>
            <a:off x="899592" y="1268760"/>
            <a:ext cx="3816424" cy="0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08971" y="1268760"/>
            <a:ext cx="0" cy="410445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259632" y="5301208"/>
            <a:ext cx="2304256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3779912" y="5282271"/>
            <a:ext cx="2520280" cy="18937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1259632" y="1700808"/>
            <a:ext cx="2664296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681352" y="2564904"/>
            <a:ext cx="23145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2526796" y="3861048"/>
            <a:ext cx="146914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5081965" y="3861048"/>
            <a:ext cx="1692188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236296" y="1268760"/>
            <a:ext cx="0" cy="244827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4716016" y="1700808"/>
            <a:ext cx="172819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2987824" y="2132856"/>
            <a:ext cx="3365858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5040052" y="1268760"/>
            <a:ext cx="1764196" cy="0"/>
          </a:xfrm>
          <a:prstGeom prst="line">
            <a:avLst/>
          </a:prstGeom>
          <a:ln w="25400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1704355" y="2132856"/>
            <a:ext cx="995437" cy="0"/>
          </a:xfrm>
          <a:prstGeom prst="line">
            <a:avLst/>
          </a:prstGeom>
          <a:ln w="25400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4265966" y="2564904"/>
            <a:ext cx="1692188" cy="0"/>
          </a:xfrm>
          <a:prstGeom prst="line">
            <a:avLst/>
          </a:prstGeom>
          <a:ln w="25400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2141730" y="2996952"/>
            <a:ext cx="1278142" cy="0"/>
          </a:xfrm>
          <a:prstGeom prst="line">
            <a:avLst/>
          </a:prstGeom>
          <a:ln w="25400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4608004" y="3429000"/>
            <a:ext cx="1692188" cy="0"/>
          </a:xfrm>
          <a:prstGeom prst="line">
            <a:avLst/>
          </a:prstGeom>
          <a:ln w="25400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526796" y="3429000"/>
            <a:ext cx="1397132" cy="0"/>
          </a:xfrm>
          <a:prstGeom prst="line">
            <a:avLst/>
          </a:prstGeom>
          <a:ln w="25400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4670753" y="4725144"/>
            <a:ext cx="1692188" cy="0"/>
          </a:xfrm>
          <a:prstGeom prst="line">
            <a:avLst/>
          </a:prstGeom>
          <a:ln w="25400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7236296" y="4290796"/>
            <a:ext cx="0" cy="853945"/>
          </a:xfrm>
          <a:prstGeom prst="line">
            <a:avLst/>
          </a:prstGeom>
          <a:ln w="25400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6804248" y="3861048"/>
            <a:ext cx="0" cy="1421223"/>
          </a:xfrm>
          <a:prstGeom prst="line">
            <a:avLst/>
          </a:prstGeom>
          <a:ln w="25400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6807231" y="1658876"/>
            <a:ext cx="0" cy="1812055"/>
          </a:xfrm>
          <a:prstGeom prst="line">
            <a:avLst/>
          </a:prstGeom>
          <a:ln w="25400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4265966" y="2996952"/>
            <a:ext cx="1692188" cy="0"/>
          </a:xfrm>
          <a:prstGeom prst="line">
            <a:avLst/>
          </a:prstGeom>
          <a:ln w="25400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2591780" y="4265293"/>
            <a:ext cx="1479676" cy="0"/>
          </a:xfrm>
          <a:prstGeom prst="line">
            <a:avLst/>
          </a:prstGeom>
          <a:ln w="25400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4265966" y="4308029"/>
            <a:ext cx="2038741" cy="0"/>
          </a:xfrm>
          <a:prstGeom prst="line">
            <a:avLst/>
          </a:prstGeom>
          <a:ln w="25400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1681352" y="4717768"/>
            <a:ext cx="2584614" cy="15527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271746" y="1987572"/>
            <a:ext cx="0" cy="2745723"/>
          </a:xfrm>
          <a:prstGeom prst="line">
            <a:avLst/>
          </a:prstGeom>
          <a:ln w="254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924704" y="1612894"/>
            <a:ext cx="0" cy="363221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V="1">
            <a:off x="4265966" y="2563168"/>
            <a:ext cx="0" cy="1812055"/>
          </a:xfrm>
          <a:prstGeom prst="line">
            <a:avLst/>
          </a:prstGeom>
          <a:ln w="25400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V="1">
            <a:off x="1704355" y="2920935"/>
            <a:ext cx="0" cy="1454288"/>
          </a:xfrm>
          <a:prstGeom prst="line">
            <a:avLst/>
          </a:prstGeom>
          <a:ln w="25400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2202073" y="3303487"/>
            <a:ext cx="0" cy="107173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415294" y="549727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Červeně byliny, zeleně keře, modře stromy</a:t>
            </a:r>
            <a:endParaRPr lang="cs-CZ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15294" y="5949280"/>
            <a:ext cx="3580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Tajenka</a:t>
            </a:r>
            <a:r>
              <a:rPr lang="cs-CZ" dirty="0" smtClean="0"/>
              <a:t>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tajga</a:t>
            </a:r>
            <a:endParaRPr lang="cs-CZ" b="1" i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8760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260648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 řádcích : prase divoké – </a:t>
            </a:r>
            <a:r>
              <a:rPr lang="cs-CZ" b="1" dirty="0" smtClean="0">
                <a:solidFill>
                  <a:srgbClr val="FF0000"/>
                </a:solidFill>
              </a:rPr>
              <a:t>listnaté a smíšené lesy</a:t>
            </a:r>
            <a:r>
              <a:rPr lang="cs-CZ" b="1" dirty="0" smtClean="0"/>
              <a:t>,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tetřev hlušec –</a:t>
            </a:r>
            <a:r>
              <a:rPr lang="cs-CZ" b="1" dirty="0" smtClean="0">
                <a:solidFill>
                  <a:srgbClr val="FF0000"/>
                </a:solidFill>
              </a:rPr>
              <a:t> listnaté a smíšené lesy</a:t>
            </a:r>
            <a:r>
              <a:rPr lang="cs-CZ" b="1" dirty="0" smtClean="0"/>
              <a:t>, bizon - </a:t>
            </a:r>
            <a:r>
              <a:rPr lang="cs-CZ" b="1" dirty="0" smtClean="0">
                <a:solidFill>
                  <a:srgbClr val="FF0000"/>
                </a:solidFill>
              </a:rPr>
              <a:t>step</a:t>
            </a:r>
            <a:r>
              <a:rPr lang="cs-CZ" b="1" dirty="0" smtClean="0"/>
              <a:t>,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veverka –</a:t>
            </a:r>
            <a:r>
              <a:rPr lang="cs-CZ" b="1" dirty="0" smtClean="0">
                <a:solidFill>
                  <a:srgbClr val="FF0000"/>
                </a:solidFill>
              </a:rPr>
              <a:t> jehličnaté lesy</a:t>
            </a:r>
            <a:r>
              <a:rPr lang="cs-CZ" b="1" dirty="0" smtClean="0"/>
              <a:t>, zajíc pampový </a:t>
            </a:r>
            <a:r>
              <a:rPr lang="cs-CZ" b="1" dirty="0" smtClean="0">
                <a:solidFill>
                  <a:srgbClr val="FF0000"/>
                </a:solidFill>
              </a:rPr>
              <a:t>- step</a:t>
            </a:r>
            <a:r>
              <a:rPr lang="cs-CZ" b="1" dirty="0" smtClean="0"/>
              <a:t>,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los –</a:t>
            </a:r>
            <a:r>
              <a:rPr lang="cs-CZ" b="1" dirty="0" smtClean="0">
                <a:solidFill>
                  <a:srgbClr val="FF0000"/>
                </a:solidFill>
              </a:rPr>
              <a:t> jehličnaté lesy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16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dirty="0" smtClean="0"/>
              <a:t>zde záleží na vyučujícím, zdali látku dokončí zajímavostmi, či nikoli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 17 </a:t>
            </a:r>
            <a:r>
              <a:rPr lang="cs-CZ" dirty="0" smtClean="0"/>
              <a:t>:  řešení </a:t>
            </a:r>
            <a:r>
              <a:rPr lang="cs-CZ" dirty="0" err="1" smtClean="0"/>
              <a:t>čtyřsměrky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6362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cap="small" dirty="0" smtClean="0">
                <a:latin typeface="Comic Sans MS" pitchFamily="66" charset="0"/>
              </a:rPr>
              <a:t>Použitý materiál</a:t>
            </a:r>
            <a:endParaRPr lang="cs-CZ" sz="2400" b="1" cap="small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671921"/>
            <a:ext cx="878497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Přírodověda 5, učebnice pro 5.ročník základní školy Člověk a jeho svět, </a:t>
            </a:r>
            <a:r>
              <a:rPr lang="cs-CZ" dirty="0" err="1" smtClean="0"/>
              <a:t>Matyášek</a:t>
            </a:r>
            <a:r>
              <a:rPr lang="cs-CZ" dirty="0" smtClean="0"/>
              <a:t>, Štiková, Trna, nakl. Nová škola 2010</a:t>
            </a:r>
          </a:p>
          <a:p>
            <a:r>
              <a:rPr lang="cs-CZ" dirty="0" smtClean="0"/>
              <a:t>Soubor námětů, úkolů a zajímavostí k přírodovědnému učivu pro 5.ročník, </a:t>
            </a:r>
            <a:r>
              <a:rPr lang="cs-CZ" dirty="0" err="1" smtClean="0"/>
              <a:t>Mühlhauserová</a:t>
            </a:r>
            <a:r>
              <a:rPr lang="cs-CZ" dirty="0" smtClean="0"/>
              <a:t>, 2004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Obr.na snímku č. 1 a 2 </a:t>
            </a:r>
            <a:r>
              <a:rPr lang="cs-CZ" dirty="0" smtClean="0"/>
              <a:t>: pozadí -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www.rusko-info.cz/files/images/tajga.jpg</a:t>
            </a:r>
            <a:endParaRPr lang="cs-CZ" dirty="0" smtClean="0"/>
          </a:p>
          <a:p>
            <a:r>
              <a:rPr lang="cs-CZ" dirty="0" err="1" smtClean="0"/>
              <a:t>sken</a:t>
            </a:r>
            <a:r>
              <a:rPr lang="cs-CZ" dirty="0" smtClean="0"/>
              <a:t>, </a:t>
            </a:r>
            <a:r>
              <a:rPr lang="cs-CZ" dirty="0"/>
              <a:t>Přírodověda 5, učebnice pro 5.ročník základní školy Člověk a jeho svět, </a:t>
            </a:r>
            <a:r>
              <a:rPr lang="cs-CZ" dirty="0" err="1"/>
              <a:t>Matyášek</a:t>
            </a:r>
            <a:r>
              <a:rPr lang="cs-CZ" dirty="0"/>
              <a:t>, Štiková, Trna, nakl. Nová škola </a:t>
            </a:r>
            <a:r>
              <a:rPr lang="cs-CZ" dirty="0" smtClean="0"/>
              <a:t>2010, str. 37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Obr.na snímku č. 3 </a:t>
            </a:r>
            <a:r>
              <a:rPr lang="cs-CZ" dirty="0" smtClean="0"/>
              <a:t>:  </a:t>
            </a:r>
            <a:r>
              <a:rPr lang="cs-CZ" dirty="0" err="1" smtClean="0"/>
              <a:t>pozadi</a:t>
            </a:r>
            <a:r>
              <a:rPr lang="cs-CZ" dirty="0" smtClean="0"/>
              <a:t> (3., 4. a 5.snímek)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g.denik.cz/50/44/pouzdransta_step_denik-380.jpg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sdp.sk/images/psenica1.jpg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http://www.aros.cz/wp-content/gallery/psenice-obecna/psenice_obecna_0.jpg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t3.gstatic.com/images?q=tbn:ANd9GcRBEuU7JdyV3Eb4gmsrngiHtNpiJyHgnojVCsTwjhTuyFUisuqW</a:t>
            </a:r>
            <a:endParaRPr lang="cs-CZ" dirty="0" smtClean="0"/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Obr.na snímcích 4 a 5 </a:t>
            </a:r>
            <a:r>
              <a:rPr lang="cs-CZ" dirty="0" smtClean="0"/>
              <a:t>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www.gpnc.org/images/jpegs/animals/bison.jpg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www.branko.eu/fotoalbum/obrazkyvirginiadig/kon.jpg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http://www.majaless.com/up/get-3-2011-yf1cg5ww.jpg</a:t>
            </a:r>
            <a:endParaRPr lang="cs-CZ" dirty="0"/>
          </a:p>
          <a:p>
            <a:r>
              <a:rPr lang="cs-CZ" dirty="0">
                <a:hlinkClick r:id="rId10"/>
              </a:rPr>
              <a:t>http://www.morcata.cz/bellis/omorcatech/pribuzenstvo/marastepni/2.jpg</a:t>
            </a:r>
            <a:endParaRPr lang="cs-CZ" dirty="0"/>
          </a:p>
          <a:p>
            <a:r>
              <a:rPr lang="cs-CZ" dirty="0">
                <a:hlinkClick r:id="rId11"/>
              </a:rPr>
              <a:t>http://nd04.jxs.cz/619/124/31ee33d679_76211762_o2.jpg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http://www.ontariocamelids.org/proudllama.gif</a:t>
            </a:r>
            <a:endParaRPr lang="cs-CZ" dirty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files.ucivo.webnode.cz/system_preview_detail_200005519-04184060c3-public/B%C4%9B%C5%BEci%20nandu%20pampov%C3%BD.jpg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4638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395536" y="188640"/>
            <a:ext cx="8352928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www.selmybarusky.kvalitne.cz/lasicoviteselmy/03.jpg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prirodazs.wz.cz/obrazky/mravenecnik_velky1.jpg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nd01.jxs.cz/963/020/87152de200_30369614_o2.jpg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upload.wikimedia.org/wikipedia/commons/thumb/a/af/Canis_latrans.jpg/220px-Canis_latrans.jpg</a:t>
            </a:r>
            <a:endParaRPr lang="cs-CZ" dirty="0" smtClean="0"/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Obr.na snímku č. 6 </a:t>
            </a:r>
            <a:r>
              <a:rPr lang="cs-CZ" dirty="0" smtClean="0"/>
              <a:t>:  pozadí (6.,7.,8.) </a:t>
            </a:r>
            <a:r>
              <a:rPr lang="cs-CZ" dirty="0">
                <a:hlinkClick r:id="rId6"/>
              </a:rPr>
              <a:t>http://www.ckrumlov.cz/obr/region/soucas/8631b.jpg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stromy.pribram.eu/stromy/visnova-dub2_v.jpg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www.sharkan.net/images/dendrologie/dub_nebo_buk/dub_nebo_buk_007.jpg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www.garten.cz/images_data/2223-fagus-sylvatica-buk-lesni-2.jpg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http://www.garten.cz/images_data/2352-fagus-sylvatica-dawyck-buk-lesni.jpg</a:t>
            </a:r>
            <a:endParaRPr lang="cs-CZ" dirty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www.doplnek.com/sites/default/files/images/clanky2/briza.jpg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farm8.staticflickr.com/7054/7008104917_679cc9225f_n.jpg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upload.wikimedia.org/wikipedia/commons/thumb/a/a0/FeldahornBlatt.jpg/300px-FeldahornBlatt.jpg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http://www.gartencenter.co.at/wp-content/uploads/Ahorn-300x220.jpg</a:t>
            </a:r>
            <a:endParaRPr lang="cs-CZ" dirty="0"/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Obr.na snímku č. 7, 8 </a:t>
            </a:r>
            <a:r>
              <a:rPr lang="cs-CZ" dirty="0" smtClean="0"/>
              <a:t>:  </a:t>
            </a:r>
            <a:endParaRPr lang="cs-CZ" dirty="0"/>
          </a:p>
          <a:p>
            <a:r>
              <a:rPr lang="cs-CZ" dirty="0">
                <a:hlinkClick r:id="rId15"/>
              </a:rPr>
              <a:t>http://www.huntingdeerblinds.com/images/free_deer_hunting_tips_big_buck1[1].jpg</a:t>
            </a:r>
            <a:endParaRPr lang="cs-CZ" dirty="0"/>
          </a:p>
          <a:p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www.lovuzdar.sk/userfiles/inzercia/12530/roebuck_8784.jpg</a:t>
            </a:r>
            <a:endParaRPr lang="cs-CZ" dirty="0" smtClean="0"/>
          </a:p>
          <a:p>
            <a:r>
              <a:rPr lang="cs-CZ" dirty="0">
                <a:hlinkClick r:id="rId17"/>
              </a:rPr>
              <a:t>http://</a:t>
            </a:r>
            <a:r>
              <a:rPr lang="cs-CZ" dirty="0" smtClean="0">
                <a:hlinkClick r:id="rId17"/>
              </a:rPr>
              <a:t>t0.gstatic.com/images?q=tbn:ANd9GcTZ9YuJAdx1c-WKi1NsUDjFKUb_xyihX8M0TQTuwW7J9xYYxmu0</a:t>
            </a:r>
            <a:endParaRPr lang="cs-CZ" dirty="0" smtClean="0"/>
          </a:p>
          <a:p>
            <a:r>
              <a:rPr lang="cs-CZ" dirty="0">
                <a:hlinkClick r:id="rId18"/>
              </a:rPr>
              <a:t>http://bite-prod.s3.amazonaws.com/wp-content/uploads/2012/03/weasel-22-580x411.jpg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323528" y="332656"/>
            <a:ext cx="864096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http://www.zoopraha.cz/upload/zvirata/lex000000381__</a:t>
            </a:r>
            <a:r>
              <a:rPr lang="cs-CZ" dirty="0" smtClean="0">
                <a:hlinkClick r:id="rId2"/>
              </a:rPr>
              <a:t>p.jpg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www.ptacisvet.cz/Photos/auer_cecetka_zimni_small.jpg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www.ceskehory.cz/slavkovsky-les/data/document/img/tetrev-1.jpg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www.mos-cso.cz/userFiles/abrahamek-fotky/abrahamek-03.jpg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http://users.geocaching-sk.info/thailon/geocaches/lesna_mudrost/l.jpg</a:t>
            </a:r>
            <a:endParaRPr lang="cs-CZ" dirty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savci.hu.cz/hlodavec2.jpg</a:t>
            </a:r>
            <a:endParaRPr lang="cs-CZ" dirty="0" smtClean="0"/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Obr.na snímku č. 9 </a:t>
            </a:r>
            <a:r>
              <a:rPr lang="cs-CZ" dirty="0" smtClean="0"/>
              <a:t>: </a:t>
            </a:r>
            <a:r>
              <a:rPr lang="cs-CZ" dirty="0"/>
              <a:t>pozadí </a:t>
            </a:r>
            <a:r>
              <a:rPr lang="cs-CZ" dirty="0" smtClean="0"/>
              <a:t>(9, 10.) -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www.pitopia.de/pictures/standard/w/wolf74/58/wolf74_915358.jpg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http://assets.newmediaretailer.com/4000/4465/web_elgans_nest_spruce.jpg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media.tumblr.com/tumblr_lngb1yydIF1qknwei.jpg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www.sharkan.net/images/dendrologie/pinus_nigra/pinus_nigra_005.jpg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pennywatsonbooks.com/images/evergreen.branch.photo.jpg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www.garten.cz/images_data/4573-abies-procera-glauca.jpg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www.jtosti.com/fleurs6/meleze1.jpg</a:t>
            </a:r>
            <a:endParaRPr lang="cs-CZ" dirty="0" smtClean="0"/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Obr.na snímku č. 10 </a:t>
            </a:r>
            <a:r>
              <a:rPr lang="cs-CZ" dirty="0" smtClean="0">
                <a:solidFill>
                  <a:prstClr val="black"/>
                </a:solidFill>
              </a:rPr>
              <a:t>: </a:t>
            </a:r>
          </a:p>
          <a:p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www.wikinoticia.com/images/elblogverde/elblogverde.com.wp-content.uploads.2010.12.LinceIberico.jpg</a:t>
            </a:r>
            <a:endParaRPr lang="cs-CZ" dirty="0" smtClean="0"/>
          </a:p>
          <a:p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www.mrk.cz/Data/Pics/2009/218824.jpg</a:t>
            </a:r>
            <a:endParaRPr lang="cs-CZ" dirty="0" smtClean="0"/>
          </a:p>
          <a:p>
            <a:r>
              <a:rPr lang="cs-CZ" dirty="0">
                <a:hlinkClick r:id="rId17"/>
              </a:rPr>
              <a:t>http://</a:t>
            </a:r>
            <a:r>
              <a:rPr lang="cs-CZ" dirty="0" smtClean="0">
                <a:hlinkClick r:id="rId17"/>
              </a:rPr>
              <a:t>kdwpt.state.ks.us/var/news/storage/images/hunting/fur_harvest/furbearer_gallery/beaver_castor_canadensis/11744-2-eng-US/beaver_castor_canadensis_imagelarge.jpg</a:t>
            </a:r>
            <a:endParaRPr lang="cs-CZ" dirty="0" smtClean="0"/>
          </a:p>
          <a:p>
            <a:r>
              <a:rPr lang="cs-CZ" dirty="0">
                <a:hlinkClick r:id="rId18"/>
              </a:rPr>
              <a:t>http://www.podsvinihorou.cz/img_getfoto.php?id=1234302117</a:t>
            </a:r>
            <a:endParaRPr lang="cs-CZ" dirty="0" smtClean="0"/>
          </a:p>
          <a:p>
            <a:r>
              <a:rPr lang="cs-CZ" dirty="0">
                <a:hlinkClick r:id="rId19"/>
              </a:rPr>
              <a:t>http://pu.i.wp.pl/k,Nzg0ODAyNTMsNDg0ODMxMjk=,</a:t>
            </a:r>
            <a:r>
              <a:rPr lang="cs-CZ" dirty="0" smtClean="0">
                <a:hlinkClick r:id="rId19"/>
              </a:rPr>
              <a:t>f,borsuk_1_Ma_medium.jpg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297537" y="548680"/>
            <a:ext cx="8568952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www.selmy.cz/data/images/medved/medved_cely.jpg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www.photosimon.cz/photos/vlk-obecny-711.jpg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nd01.jxs.cz/306/402/1f8b3f5a5d_45627664_o2.jpg</a:t>
            </a:r>
            <a:endParaRPr lang="cs-CZ" dirty="0" smtClean="0"/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Obr.na snímku č. 11 </a:t>
            </a:r>
            <a:r>
              <a:rPr lang="cs-CZ" dirty="0" smtClean="0"/>
              <a:t>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www.pitopia.de/pictures/standard/w/wolf74/58/wolf74_915358.jpg</a:t>
            </a:r>
            <a:endParaRPr lang="cs-CZ" dirty="0" smtClean="0"/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Obr.na snímku č. 13 </a:t>
            </a:r>
            <a:r>
              <a:rPr lang="cs-CZ" dirty="0" smtClean="0"/>
              <a:t>:</a:t>
            </a:r>
          </a:p>
          <a:p>
            <a:r>
              <a:rPr lang="cs-CZ" dirty="0">
                <a:hlinkClick r:id="rId6"/>
              </a:rPr>
              <a:t>http://images.google.com/url?source=imglanding&amp;ct=img&amp;q=http://</a:t>
            </a:r>
            <a:r>
              <a:rPr lang="cs-CZ" dirty="0" smtClean="0">
                <a:hlinkClick r:id="rId6"/>
              </a:rPr>
              <a:t>mretkovsky.gaya.sk/fotky/slovensko/huby.jpg&amp;sa=X&amp;ei=19x6T63NPNGgOrzg-esC&amp;ved=0CAwQ8wc4Cg&amp;usg=AFQjCNGfA28ZsKZegdmCcmtI28cUoSMq8Q</a:t>
            </a:r>
            <a:endParaRPr lang="cs-CZ" dirty="0" smtClean="0"/>
          </a:p>
          <a:p>
            <a:r>
              <a:rPr lang="cs-CZ" dirty="0">
                <a:hlinkClick r:id="rId7"/>
              </a:rPr>
              <a:t>http://images.google.com/url?source=imglanding&amp;ct=img&amp;q=http://</a:t>
            </a:r>
            <a:r>
              <a:rPr lang="cs-CZ" dirty="0" smtClean="0">
                <a:hlinkClick r:id="rId7"/>
              </a:rPr>
              <a:t>www.oldvaapples.com/blueberries.jpg&amp;sa=X&amp;ei=Id16T_rrM4efOsD76N0C&amp;ved=0CAwQ8wc&amp;usg=AFQjCNGs2T8j8uxCFWkymFTfj_SKpWaXQQ</a:t>
            </a:r>
            <a:endParaRPr lang="cs-CZ" dirty="0" smtClean="0"/>
          </a:p>
          <a:p>
            <a:r>
              <a:rPr lang="cs-CZ" dirty="0">
                <a:hlinkClick r:id="rId8"/>
              </a:rPr>
              <a:t>http://images.google.com/url?source=imglanding&amp;ct=img&amp;q=http://</a:t>
            </a:r>
            <a:r>
              <a:rPr lang="cs-CZ" dirty="0" smtClean="0">
                <a:hlinkClick r:id="rId8"/>
              </a:rPr>
              <a:t>elite-life.narod.ru/jam/jam14.jpg&amp;sa=X&amp;ei=cN16T8CCA86SOpeo-dQC&amp;ved=0CAsQ8wc&amp;usg=AFQjCNE_fwhIk0sz2rTnTJ4cRVMJXd8kOg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http://images.google.com/url?source=imglanding&amp;ct=img&amp;q=http://</a:t>
            </a:r>
            <a:r>
              <a:rPr lang="cs-CZ" dirty="0" smtClean="0">
                <a:hlinkClick r:id="rId9"/>
              </a:rPr>
              <a:t>www.wingwatchers.com/images2/straw2.jpg&amp;sa=X&amp;ei=st16T5uvOIrqOeO0sdMC&amp;ved=0CAwQ8wc&amp;usg=AFQjCNGsMsd1Z-8VPJ1baF7TgNzhvmIcfw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t3.gstatic.com/images?q=tbn:ANd9GcRviZWvYbDl3Ch8gGWgFtLTikOHLe2zqZszgjEOlFlhaajkBRSvYg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323528" y="237996"/>
            <a:ext cx="849694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http://images.google.com/url?source=imgres&amp;ct=img&amp;q=http://</a:t>
            </a:r>
            <a:r>
              <a:rPr lang="cs-CZ" dirty="0" smtClean="0">
                <a:hlinkClick r:id="rId2"/>
              </a:rPr>
              <a:t>upload.wikimedia.org/wikipedia/commons/thumb/3/39/Quercus_robur_002.JPG/360px-Quercus_robur_002.JPG&amp;sa=X&amp;ei=6996T4n7J8zrOb3emeMC&amp;ved=0CAQQ8wc4Bw&amp;usg=AFQjCNG32WUH0IlVoKWdqCM_9lhqSf5vbQ</a:t>
            </a:r>
            <a:endParaRPr lang="cs-CZ" dirty="0" smtClean="0"/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Obr.na snímku č. 14 </a:t>
            </a:r>
            <a:r>
              <a:rPr lang="cs-CZ" dirty="0" smtClean="0"/>
              <a:t>: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www.edupics.com/forest-t6444.jpg</a:t>
            </a:r>
            <a:endParaRPr lang="cs-CZ" dirty="0" smtClean="0"/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Obr.na snímku č. 16 </a:t>
            </a:r>
            <a:r>
              <a:rPr lang="cs-CZ" dirty="0" smtClean="0"/>
              <a:t>: </a:t>
            </a:r>
          </a:p>
          <a:p>
            <a:r>
              <a:rPr lang="cs-CZ" dirty="0">
                <a:hlinkClick r:id="rId4"/>
              </a:rPr>
              <a:t>http://upload.wikimedia.org/wikipedia/commons/thumb/4/43/07._Camel_Profile,_near_Silverton,_NSW,_07.07.2007.jpg/240px-07._Camel_Profile,_near_Silverton,_NSW,_</a:t>
            </a:r>
            <a:r>
              <a:rPr lang="cs-CZ" dirty="0" smtClean="0">
                <a:hlinkClick r:id="rId4"/>
              </a:rPr>
              <a:t>07.07.2007.jpg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t0.gstatic.com/images?q=tbn:ANd9GcQfxzigWrYH01iBgdXEIaVjRNaTGsqB6LbFpjL8ow7YU2NrgUjT&amp;t=1</a:t>
            </a:r>
            <a:endParaRPr lang="cs-CZ" dirty="0" smtClean="0"/>
          </a:p>
          <a:p>
            <a:r>
              <a:rPr lang="cs-CZ" dirty="0">
                <a:hlinkClick r:id="rId6"/>
              </a:rPr>
              <a:t>http://www.zoenature.org/wp-content/uploads/2011/04/polar-bears-putin-1.jpg</a:t>
            </a:r>
            <a:endParaRPr lang="cs-CZ" dirty="0" smtClean="0"/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Obr.na snímku č. 17 </a:t>
            </a:r>
            <a:r>
              <a:rPr lang="cs-CZ" dirty="0" smtClean="0"/>
              <a:t>: </a:t>
            </a:r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www.uspza.cz/obrazky5/01-sekvojec_05_big.jpg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www.uspza.cz/obrazky5/01-sekvojec_05_big.jpg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1795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510</TotalTime>
  <Words>1709</Words>
  <Application>Microsoft Office PowerPoint</Application>
  <PresentationFormat>Předvádění na obrazovce (4:3)</PresentationFormat>
  <Paragraphs>525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Základní škola a mateřská škola Aš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Martínek Jiří</dc:creator>
  <cp:lastModifiedBy>Hana Martínková</cp:lastModifiedBy>
  <cp:revision>83</cp:revision>
  <dcterms:created xsi:type="dcterms:W3CDTF">2012-03-30T19:00:16Z</dcterms:created>
  <dcterms:modified xsi:type="dcterms:W3CDTF">2012-10-25T10:10:11Z</dcterms:modified>
</cp:coreProperties>
</file>