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9" r:id="rId4"/>
    <p:sldId id="260" r:id="rId5"/>
    <p:sldId id="262" r:id="rId6"/>
    <p:sldId id="263" r:id="rId7"/>
    <p:sldId id="264" r:id="rId8"/>
    <p:sldId id="267" r:id="rId9"/>
    <p:sldId id="268" r:id="rId10"/>
    <p:sldId id="269" r:id="rId11"/>
    <p:sldId id="271" r:id="rId12"/>
    <p:sldId id="272" r:id="rId13"/>
    <p:sldId id="273" r:id="rId14"/>
    <p:sldId id="274" r:id="rId15"/>
    <p:sldId id="275" r:id="rId16"/>
    <p:sldId id="270" r:id="rId17"/>
    <p:sldId id="266" r:id="rId18"/>
    <p:sldId id="276" r:id="rId19"/>
    <p:sldId id="277" r:id="rId20"/>
    <p:sldId id="257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6C4F-4890-4DE6-B863-8814A5624C89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6E9F8-9B5F-4360-A856-89C9ADE7C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6C4F-4890-4DE6-B863-8814A5624C89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6E9F8-9B5F-4360-A856-89C9ADE7C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6C4F-4890-4DE6-B863-8814A5624C89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6E9F8-9B5F-4360-A856-89C9ADE7C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6C4F-4890-4DE6-B863-8814A5624C89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6E9F8-9B5F-4360-A856-89C9ADE7C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6C4F-4890-4DE6-B863-8814A5624C89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6E9F8-9B5F-4360-A856-89C9ADE7C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6C4F-4890-4DE6-B863-8814A5624C89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6E9F8-9B5F-4360-A856-89C9ADE7C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6C4F-4890-4DE6-B863-8814A5624C89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6E9F8-9B5F-4360-A856-89C9ADE7C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6C4F-4890-4DE6-B863-8814A5624C89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6E9F8-9B5F-4360-A856-89C9ADE7C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6C4F-4890-4DE6-B863-8814A5624C89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6E9F8-9B5F-4360-A856-89C9ADE7C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6C4F-4890-4DE6-B863-8814A5624C89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6E9F8-9B5F-4360-A856-89C9ADE7C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46C4F-4890-4DE6-B863-8814A5624C89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6E9F8-9B5F-4360-A856-89C9ADE7C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3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246C4F-4890-4DE6-B863-8814A5624C89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A6E9F8-9B5F-4360-A856-89C9ADE7CDA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dmaturuj.cz/biologie/oceany-a-more/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5" Type="http://schemas.openxmlformats.org/officeDocument/2006/relationships/image" Target="../media/image27.gif"/><Relationship Id="rId10" Type="http://schemas.openxmlformats.org/officeDocument/2006/relationships/image" Target="../media/image32.gif"/><Relationship Id="rId4" Type="http://schemas.openxmlformats.org/officeDocument/2006/relationships/image" Target="../media/image26.gif"/><Relationship Id="rId9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z/watch?v=fECG6fwz8Jg&#167;feature=related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5" Type="http://schemas.openxmlformats.org/officeDocument/2006/relationships/image" Target="../media/image27.gif"/><Relationship Id="rId10" Type="http://schemas.openxmlformats.org/officeDocument/2006/relationships/image" Target="../media/image32.gif"/><Relationship Id="rId4" Type="http://schemas.openxmlformats.org/officeDocument/2006/relationships/image" Target="../media/image26.gif"/><Relationship Id="rId9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rybolovnorsko.cz/images/clanky/treska_obecna1_2.jpg" TargetMode="External"/><Relationship Id="rId3" Type="http://schemas.openxmlformats.org/officeDocument/2006/relationships/hyperlink" Target="http://jadamkuv.txt.cz/obrazky/zralok.jpg" TargetMode="External"/><Relationship Id="rId7" Type="http://schemas.openxmlformats.org/officeDocument/2006/relationships/hyperlink" Target="http://www.albatrostravel.cz/data/imgs/366m.jpg" TargetMode="External"/><Relationship Id="rId12" Type="http://schemas.openxmlformats.org/officeDocument/2006/relationships/hyperlink" Target="http://files.ucivo.webnode.cz/system_preview_detail_200008072-2c08c2d029-public/Tu%C5%88%C3%A1k%20Ryby.jpg" TargetMode="External"/><Relationship Id="rId2" Type="http://schemas.openxmlformats.org/officeDocument/2006/relationships/hyperlink" Target="http://files.pemi02.meu.zoznam.sk/200000059-aa109ab084/P23181174_more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ekshat.com/pix/upload04/images190/mk183116_octopus.jpg" TargetMode="External"/><Relationship Id="rId11" Type="http://schemas.openxmlformats.org/officeDocument/2006/relationships/hyperlink" Target="http://zivazeme.cz/images/sardinka-obecna02.jpg" TargetMode="External"/><Relationship Id="rId5" Type="http://schemas.openxmlformats.org/officeDocument/2006/relationships/hyperlink" Target="http://21stoleti.cz/wp-content/uploads/Cyanea_capillata.jpg" TargetMode="External"/><Relationship Id="rId10" Type="http://schemas.openxmlformats.org/officeDocument/2006/relationships/hyperlink" Target="http://www.learnnc.org/lp/media/uploads/2007/09/herring_300.jpg" TargetMode="External"/><Relationship Id="rId4" Type="http://schemas.openxmlformats.org/officeDocument/2006/relationships/hyperlink" Target="http://amicoassoluto.files.wordpress.com/2010/12/adelfinoquatroariaa.jpg" TargetMode="External"/><Relationship Id="rId9" Type="http://schemas.openxmlformats.org/officeDocument/2006/relationships/hyperlink" Target="http://ua.all.biz/img/ua/catalog/553403.jpeg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news.bbcimg.co.uk/media/images/50429000/jpg/_50429048_z927144-polar_bear-spl.jpg" TargetMode="External"/><Relationship Id="rId13" Type="http://schemas.openxmlformats.org/officeDocument/2006/relationships/hyperlink" Target="http://www.clker.com/cliparts/6/6/0/g/x/d/flying-sea-gull-md.png" TargetMode="External"/><Relationship Id="rId3" Type="http://schemas.openxmlformats.org/officeDocument/2006/relationships/hyperlink" Target="http://upload.wikimedia.org/wikipedia/commons/thumb/0/0b/KreeftbijDenOsse.jpg/258px-KreeftbijDenOsse.jpg" TargetMode="External"/><Relationship Id="rId7" Type="http://schemas.openxmlformats.org/officeDocument/2006/relationships/hyperlink" Target="http://www.geology.cz/antarktida/fotogalerie/expedice-2004/antarktida-2004-5.jpg" TargetMode="External"/><Relationship Id="rId12" Type="http://schemas.openxmlformats.org/officeDocument/2006/relationships/hyperlink" Target="http://www.stiefel-eurocart.sk/tovar/188.jpg" TargetMode="External"/><Relationship Id="rId2" Type="http://schemas.openxmlformats.org/officeDocument/2006/relationships/hyperlink" Target="http://dumka.info/pet01/0709b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anneahira.com/images/article/hewan-terbesar-di-dunia.jpg" TargetMode="External"/><Relationship Id="rId11" Type="http://schemas.openxmlformats.org/officeDocument/2006/relationships/hyperlink" Target="http://i55.tinypic.com/km1d3.jpg" TargetMode="External"/><Relationship Id="rId5" Type="http://schemas.openxmlformats.org/officeDocument/2006/relationships/hyperlink" Target="http://marinath.files.wordpress.com/2010/10/deep20sea20shrimps.jpg" TargetMode="External"/><Relationship Id="rId10" Type="http://schemas.openxmlformats.org/officeDocument/2006/relationships/hyperlink" Target="http://www.seaworld.org/animal-info/animal-bytes/animalia/eumetazoa/coelomates/deuterostomes/chordata/craniata/aves/sphenisciformes/images/pic-emperor-penguin-03.jpg" TargetMode="External"/><Relationship Id="rId4" Type="http://schemas.openxmlformats.org/officeDocument/2006/relationships/hyperlink" Target="http://ziemek.webd.pl/wp-content/uploads/langusta.jpg" TargetMode="External"/><Relationship Id="rId9" Type="http://schemas.openxmlformats.org/officeDocument/2006/relationships/hyperlink" Target="http://zsvlcany.szm.com/ch2.jpg" TargetMode="External"/><Relationship Id="rId14" Type="http://schemas.openxmlformats.org/officeDocument/2006/relationships/hyperlink" Target="http://www.cartoon-clipart.com/cartoon_clipart_images/cute_little_cartoon_penguin_wearing_a_bow_tie_0515-1003-2902-0353_SMU.jpg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odrydelfin.estranky.cz/img/original/16/delfin--14-.gif.jpg" TargetMode="External"/><Relationship Id="rId13" Type="http://schemas.openxmlformats.org/officeDocument/2006/relationships/hyperlink" Target="http://www3.wayne.kyschools.us/userfiles/153/Polar%20Bear%203.jpg" TargetMode="External"/><Relationship Id="rId3" Type="http://schemas.openxmlformats.org/officeDocument/2006/relationships/hyperlink" Target="http://www.mollusca.cz/images/Octopus.gif" TargetMode="External"/><Relationship Id="rId7" Type="http://schemas.openxmlformats.org/officeDocument/2006/relationships/hyperlink" Target="http://3.bp.blogspot.com/-zrcL8PlBoOU/T4Vk72wt6BI/AAAAAAAAAPY/HhZcZGWfbG4/s1600/6dc1f717001921164e329786.png" TargetMode="External"/><Relationship Id="rId12" Type="http://schemas.openxmlformats.org/officeDocument/2006/relationships/hyperlink" Target="http://vector-cartoons.com/images/findingnemo1.gif" TargetMode="External"/><Relationship Id="rId2" Type="http://schemas.openxmlformats.org/officeDocument/2006/relationships/hyperlink" Target="http://www.usborne-quicklinks.com/quicklinks_library/1095/p14_tortoise-clipart.gi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iles.rak-detem.webnode.cz/200000000-db494dc42a/rak.gif" TargetMode="External"/><Relationship Id="rId11" Type="http://schemas.openxmlformats.org/officeDocument/2006/relationships/hyperlink" Target="http://www.v-trans.cz/Images/lagrace.png" TargetMode="External"/><Relationship Id="rId5" Type="http://schemas.openxmlformats.org/officeDocument/2006/relationships/hyperlink" Target="http://www.best-of-web.com/_images_300/Pink_Sea_Urchin_with_Its_Spines_Spread_Open_100914-157324-325042.jpg" TargetMode="External"/><Relationship Id="rId10" Type="http://schemas.openxmlformats.org/officeDocument/2006/relationships/hyperlink" Target="http://bestclipartblog.com/clipart-pics/otter-clipart-5.gif" TargetMode="External"/><Relationship Id="rId4" Type="http://schemas.openxmlformats.org/officeDocument/2006/relationships/hyperlink" Target="http://www.patogh98.com/uploads/2012/03/fu17302.jpg" TargetMode="External"/><Relationship Id="rId9" Type="http://schemas.openxmlformats.org/officeDocument/2006/relationships/hyperlink" Target="http://www.halsa.cz/ryby-a-rybareni/atlas-ryb.html" TargetMode="External"/><Relationship Id="rId14" Type="http://schemas.openxmlformats.org/officeDocument/2006/relationships/hyperlink" Target="http://rmtc.fsdb.k12.fl.us/images/ocean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32656"/>
            <a:ext cx="6084887" cy="1487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23528" y="2420888"/>
            <a:ext cx="83529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VY_32_INOVACE_08_Přírodověda_</a:t>
            </a:r>
            <a:br>
              <a:rPr kumimoji="0" lang="cs-CZ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5.ročník_</a:t>
            </a:r>
            <a:br>
              <a:rPr kumimoji="0" lang="cs-CZ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18_Život v mořích a oceánech</a:t>
            </a:r>
            <a:endParaRPr kumimoji="0" lang="cs-CZ" sz="3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115616" y="4941168"/>
            <a:ext cx="6912768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</a:rPr>
              <a:t>Autor : </a:t>
            </a:r>
            <a:r>
              <a:rPr kumimoji="0" lang="cs-CZ" sz="2400" b="1" i="0" u="none" strike="noStrike" kern="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</a:rPr>
              <a:t>Ing.Hana</a:t>
            </a:r>
            <a:r>
              <a:rPr kumimoji="0" lang="cs-CZ" sz="24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</a:rPr>
              <a:t> Martínková, ZŠ a MŠ </a:t>
            </a:r>
            <a:r>
              <a:rPr kumimoji="0" lang="cs-CZ" sz="2400" b="1" i="0" u="none" strike="noStrike" kern="0" cap="none" spc="0" normalizeH="0" baseline="0" noProof="0" dirty="0" err="1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</a:rPr>
              <a:t>Hazlov</a:t>
            </a:r>
            <a:endParaRPr kumimoji="0" lang="cs-CZ" sz="2400" b="1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</a:rPr>
              <a:t>Období vytvoření : </a:t>
            </a:r>
            <a:r>
              <a:rPr kumimoji="0" lang="cs-CZ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</a:rPr>
              <a:t>prosinec 2011</a:t>
            </a:r>
            <a:endParaRPr kumimoji="0" lang="cs-CZ" sz="2400" b="1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835696" y="260648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cap="small" dirty="0" smtClean="0">
                <a:latin typeface="Comic Sans MS" pitchFamily="66" charset="0"/>
              </a:rPr>
              <a:t>Život v mořích a oceánech</a:t>
            </a:r>
            <a:endParaRPr lang="cs-CZ" sz="2800" b="1" u="sng" cap="small" dirty="0"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2" y="836712"/>
            <a:ext cx="8712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 většina povrchu Země pokryta vodou   </a:t>
            </a:r>
            <a:r>
              <a:rPr lang="cs-CZ" b="1" i="1" spc="3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oceánů</a:t>
            </a:r>
            <a:endParaRPr lang="cs-CZ" b="1" i="1" spc="3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9512" y="1268760"/>
            <a:ext cx="8712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 na rozšíření života v oceánech má vliv  </a:t>
            </a:r>
            <a:r>
              <a:rPr lang="cs-CZ" b="1" i="1" spc="3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podnebí, slanost vody, hloubka</a:t>
            </a:r>
            <a:endParaRPr lang="cs-CZ" b="1" i="1" spc="3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9512" y="1700808"/>
            <a:ext cx="8964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 většina rostlin a živočichů </a:t>
            </a:r>
            <a:r>
              <a:rPr lang="cs-CZ" b="1" dirty="0" smtClean="0"/>
              <a:t>je </a:t>
            </a:r>
            <a:r>
              <a:rPr lang="cs-CZ" b="1" dirty="0" smtClean="0"/>
              <a:t>na hladině nebo pod hladinou v blízkosti pevnin v </a:t>
            </a:r>
            <a:r>
              <a:rPr lang="cs-CZ" b="1" i="1" spc="3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mořích</a:t>
            </a:r>
            <a:br>
              <a:rPr lang="cs-CZ" b="1" i="1" spc="3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i="1" spc="3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s dostatkem tepla a světla</a:t>
            </a:r>
            <a:endParaRPr lang="cs-CZ" b="1" i="1" spc="3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79512" y="2348880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 hluboko v oceánu je  </a:t>
            </a:r>
            <a:r>
              <a:rPr lang="cs-CZ" b="1" i="1" spc="3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tma a chlad</a:t>
            </a:r>
            <a:r>
              <a:rPr lang="cs-CZ" b="1" dirty="0" smtClean="0"/>
              <a:t>, nejsou zde  </a:t>
            </a:r>
            <a:r>
              <a:rPr lang="cs-CZ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žádné rostliny</a:t>
            </a:r>
            <a:r>
              <a:rPr lang="cs-CZ" b="1" dirty="0" smtClean="0"/>
              <a:t>, pouze </a:t>
            </a:r>
            <a:r>
              <a:rPr lang="cs-CZ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živočichové</a:t>
            </a:r>
            <a:r>
              <a:rPr lang="cs-CZ" b="1" dirty="0" smtClean="0"/>
              <a:t>,</a:t>
            </a:r>
            <a:br>
              <a:rPr lang="cs-CZ" b="1" dirty="0" smtClean="0"/>
            </a:br>
            <a:r>
              <a:rPr lang="cs-CZ" b="1" dirty="0" smtClean="0"/>
              <a:t>    kteří se životu zde přizpůsobili</a:t>
            </a:r>
            <a:endParaRPr lang="cs-CZ" b="1" i="1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79512" y="2996952"/>
            <a:ext cx="8712968" cy="21082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 podmínky pro život jsou různé v mořích různých podnebných pásů :</a:t>
            </a:r>
          </a:p>
          <a:p>
            <a:pPr>
              <a:spcAft>
                <a:spcPts val="600"/>
              </a:spcAft>
            </a:pPr>
            <a:r>
              <a:rPr lang="cs-CZ" b="1" i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b="1" i="1" spc="3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moře tropického a subtropického pásu –</a:t>
            </a:r>
            <a:r>
              <a:rPr lang="cs-CZ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celoročně vysoká teplota,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příznivé podmínky pro život rostlin i živočichů</a:t>
            </a:r>
          </a:p>
          <a:p>
            <a:r>
              <a:rPr lang="cs-CZ" b="1" spc="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b="1" i="1" spc="3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moře mírného </a:t>
            </a:r>
            <a:r>
              <a:rPr lang="cs-CZ" b="1" i="1" spc="3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pásu </a:t>
            </a:r>
            <a:r>
              <a:rPr lang="cs-CZ" b="1" spc="300" dirty="0" smtClean="0"/>
              <a:t>– </a:t>
            </a:r>
            <a:r>
              <a:rPr lang="cs-CZ" b="1" dirty="0" smtClean="0"/>
              <a:t>menší množství druhů živočichů, jednotlivé druhy ale</a:t>
            </a:r>
            <a:br>
              <a:rPr lang="cs-CZ" b="1" dirty="0" smtClean="0"/>
            </a:br>
            <a:r>
              <a:rPr lang="cs-CZ" b="1" dirty="0" smtClean="0"/>
              <a:t>     ve velkém množství, nejbohatší loviště ryb</a:t>
            </a:r>
          </a:p>
          <a:p>
            <a:r>
              <a:rPr lang="cs-CZ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cs-CZ" b="1" i="1" spc="3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moře polárního </a:t>
            </a:r>
            <a:r>
              <a:rPr lang="cs-CZ" b="1" i="1" spc="3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pásu </a:t>
            </a:r>
            <a:r>
              <a:rPr lang="cs-CZ" b="1" dirty="0" smtClean="0"/>
              <a:t>-  žijí zde největší savci na Zemi, velryby, jejich potravou</a:t>
            </a:r>
            <a:br>
              <a:rPr lang="cs-CZ" b="1" dirty="0" smtClean="0"/>
            </a:br>
            <a:r>
              <a:rPr lang="cs-CZ" b="1" dirty="0" smtClean="0"/>
              <a:t>     je plankton</a:t>
            </a:r>
            <a:endParaRPr lang="cs-CZ" b="1" i="1" spc="3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0" y="5013176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 život v mořích bývá často ohrožen znečištěním vody, dokážeš dát příklad takového</a:t>
            </a:r>
            <a:br>
              <a:rPr lang="cs-CZ" b="1" dirty="0" smtClean="0"/>
            </a:br>
            <a:r>
              <a:rPr lang="cs-CZ" b="1" dirty="0" smtClean="0"/>
              <a:t>    znečištění ? (zajímavý referát o znečišťování vody : </a:t>
            </a:r>
            <a:br>
              <a:rPr lang="cs-CZ" b="1" dirty="0" smtClean="0"/>
            </a:br>
            <a:r>
              <a:rPr lang="cs-CZ" b="1" dirty="0" smtClean="0"/>
              <a:t>    </a:t>
            </a:r>
            <a:r>
              <a:rPr lang="cs-CZ" dirty="0" smtClean="0">
                <a:hlinkClick r:id="rId2"/>
              </a:rPr>
              <a:t>http://www.odmaturuj.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/biologie/</a:t>
            </a:r>
            <a:r>
              <a:rPr lang="cs-CZ" dirty="0" err="1" smtClean="0">
                <a:hlinkClick r:id="rId2"/>
              </a:rPr>
              <a:t>oceany</a:t>
            </a:r>
            <a:r>
              <a:rPr lang="cs-CZ" dirty="0" smtClean="0">
                <a:hlinkClick r:id="rId2"/>
              </a:rPr>
              <a:t>-a-more</a:t>
            </a:r>
            <a:r>
              <a:rPr lang="cs-CZ" b="1" dirty="0" smtClean="0"/>
              <a:t>)</a:t>
            </a:r>
            <a:endParaRPr lang="cs-CZ" b="1" i="1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51520" y="6021288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tx2"/>
                </a:solidFill>
              </a:rPr>
              <a:t>Průmyslový rybolov (v sítích uvíznou i živočichové</a:t>
            </a:r>
            <a:r>
              <a:rPr lang="cs-CZ" b="1" dirty="0" smtClean="0">
                <a:solidFill>
                  <a:schemeClr val="tx2"/>
                </a:solidFill>
              </a:rPr>
              <a:t>, které </a:t>
            </a:r>
            <a:r>
              <a:rPr lang="cs-CZ" b="1" dirty="0" smtClean="0">
                <a:solidFill>
                  <a:schemeClr val="tx2"/>
                </a:solidFill>
              </a:rPr>
              <a:t>člověk neloví), vypouštění odpadů, ropné havárie.</a:t>
            </a:r>
            <a:endParaRPr lang="cs-CZ" b="1" dirty="0">
              <a:solidFill>
                <a:schemeClr val="tx2"/>
              </a:solidFill>
            </a:endParaRPr>
          </a:p>
        </p:txBody>
      </p:sp>
      <p:grpSp>
        <p:nvGrpSpPr>
          <p:cNvPr id="14" name="Skupina 13"/>
          <p:cNvGrpSpPr/>
          <p:nvPr/>
        </p:nvGrpSpPr>
        <p:grpSpPr>
          <a:xfrm>
            <a:off x="323528" y="5978213"/>
            <a:ext cx="8280920" cy="648072"/>
            <a:chOff x="539552" y="6021288"/>
            <a:chExt cx="8280920" cy="648072"/>
          </a:xfrm>
        </p:grpSpPr>
        <p:sp>
          <p:nvSpPr>
            <p:cNvPr id="12" name="Šestiúhelník 11"/>
            <p:cNvSpPr/>
            <p:nvPr/>
          </p:nvSpPr>
          <p:spPr>
            <a:xfrm>
              <a:off x="539552" y="6021288"/>
              <a:ext cx="8280920" cy="648072"/>
            </a:xfrm>
            <a:prstGeom prst="hexag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2915816" y="6165304"/>
              <a:ext cx="36724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Možné příklady</a:t>
              </a:r>
              <a:endParaRPr lang="cs-CZ" b="1" dirty="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</p:grp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7" presetClass="entr" presetSubtype="8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17" presetClass="entr" presetSubtype="8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500"/>
                            </p:stCondLst>
                            <p:childTnLst>
                              <p:par>
                                <p:cTn id="26" presetID="17" presetClass="entr" presetSubtype="8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000"/>
                            </p:stCondLst>
                            <p:childTnLst>
                              <p:par>
                                <p:cTn id="33" presetID="17" presetClass="entr" presetSubtype="8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3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60648"/>
            <a:ext cx="8568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cap="small" dirty="0" smtClean="0">
                <a:latin typeface="Comic Sans MS" pitchFamily="66" charset="0"/>
              </a:rPr>
              <a:t>Moře tropického a subtropického pásu</a:t>
            </a:r>
            <a:endParaRPr lang="cs-CZ" sz="2800" b="1" u="sng" cap="small" dirty="0"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836712"/>
            <a:ext cx="8712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 nejznámější živočichové : </a:t>
            </a:r>
            <a:r>
              <a:rPr lang="cs-CZ" b="1" i="1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žraloci, delfíni, medúzy, chobotnice, koráli</a:t>
            </a:r>
            <a:endParaRPr lang="cs-CZ" b="1" i="1" spc="3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http://jadamkuv.txt.cz/obrazky/zralo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4437112"/>
            <a:ext cx="2986651" cy="1995536"/>
          </a:xfrm>
          <a:prstGeom prst="rect">
            <a:avLst/>
          </a:prstGeom>
          <a:noFill/>
        </p:spPr>
      </p:pic>
      <p:pic>
        <p:nvPicPr>
          <p:cNvPr id="1028" name="Picture 4" descr="http://www.laibhaari.com/public/album_photo/ce/09/04/401c9_ddca.jpg?c=983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365104"/>
            <a:ext cx="2664296" cy="1998222"/>
          </a:xfrm>
          <a:prstGeom prst="rect">
            <a:avLst/>
          </a:prstGeom>
          <a:noFill/>
        </p:spPr>
      </p:pic>
      <p:pic>
        <p:nvPicPr>
          <p:cNvPr id="1030" name="Picture 6" descr="http://21stoleti.cz/wp-content/uploads/Cyanea_capillat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2564904"/>
            <a:ext cx="2160240" cy="3256197"/>
          </a:xfrm>
          <a:prstGeom prst="rect">
            <a:avLst/>
          </a:prstGeom>
          <a:noFill/>
        </p:spPr>
      </p:pic>
      <p:pic>
        <p:nvPicPr>
          <p:cNvPr id="1032" name="Picture 8" descr="http://www.mekshat.com/pix/upload04/images190/mk183116_octopu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1844824"/>
            <a:ext cx="2880320" cy="2160240"/>
          </a:xfrm>
          <a:prstGeom prst="rect">
            <a:avLst/>
          </a:prstGeom>
          <a:noFill/>
        </p:spPr>
      </p:pic>
      <p:pic>
        <p:nvPicPr>
          <p:cNvPr id="1034" name="Picture 10" descr="http://www.albatrostravel.cz/data/imgs/366m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1844824"/>
            <a:ext cx="2736304" cy="204781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9" presetClass="entr" presetSubtype="1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500"/>
                            </p:stCondLst>
                            <p:childTnLst>
                              <p:par>
                                <p:cTn id="15" presetID="19" presetClass="entr" presetSubtype="1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19" presetClass="entr" presetSubtype="1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500"/>
                            </p:stCondLst>
                            <p:childTnLst>
                              <p:par>
                                <p:cTn id="25" presetID="19" presetClass="entr" presetSubtype="1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60648"/>
            <a:ext cx="8568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cap="small" dirty="0" smtClean="0">
                <a:latin typeface="Comic Sans MS" pitchFamily="66" charset="0"/>
              </a:rPr>
              <a:t>Moře mírného pásu</a:t>
            </a:r>
            <a:endParaRPr lang="cs-CZ" sz="2800" b="1" u="sng" cap="small" dirty="0"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836712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 nejznámější živočichové : </a:t>
            </a:r>
            <a:r>
              <a:rPr lang="cs-CZ" b="1" i="1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makrely, </a:t>
            </a:r>
            <a:r>
              <a:rPr lang="cs-CZ" b="1" i="1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sledě, tresky,</a:t>
            </a:r>
            <a:r>
              <a:rPr lang="cs-CZ" dirty="0"/>
              <a:t> </a:t>
            </a:r>
            <a:r>
              <a:rPr lang="cs-CZ" b="1" i="1" spc="3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sardinky, tuňáci</a:t>
            </a:r>
            <a:r>
              <a:rPr lang="cs-CZ" b="1" i="1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br>
              <a:rPr lang="cs-CZ" b="1" i="1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i="1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b="1" i="1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garnáti, </a:t>
            </a:r>
            <a:r>
              <a:rPr lang="cs-CZ" b="1" i="1" spc="3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humři, langusty, krevety</a:t>
            </a:r>
          </a:p>
        </p:txBody>
      </p:sp>
      <p:pic>
        <p:nvPicPr>
          <p:cNvPr id="17410" name="Picture 2" descr="http://www.rybolovnorsko.cz/images/clanky/treska_obecna1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628800"/>
            <a:ext cx="2160240" cy="1444396"/>
          </a:xfrm>
          <a:prstGeom prst="rect">
            <a:avLst/>
          </a:prstGeom>
          <a:noFill/>
        </p:spPr>
      </p:pic>
      <p:pic>
        <p:nvPicPr>
          <p:cNvPr id="17412" name="Picture 4" descr="http://ua.all.biz/img/ua/catalog/553403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1628800"/>
            <a:ext cx="2448272" cy="1474425"/>
          </a:xfrm>
          <a:prstGeom prst="rect">
            <a:avLst/>
          </a:prstGeom>
          <a:noFill/>
        </p:spPr>
      </p:pic>
      <p:pic>
        <p:nvPicPr>
          <p:cNvPr id="2050" name="Picture 2" descr="http://www.learnnc.org/lp/media/uploads/2007/09/herring_3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1556792"/>
            <a:ext cx="2376264" cy="1584176"/>
          </a:xfrm>
          <a:prstGeom prst="rect">
            <a:avLst/>
          </a:prstGeom>
          <a:noFill/>
        </p:spPr>
      </p:pic>
      <p:pic>
        <p:nvPicPr>
          <p:cNvPr id="2052" name="Picture 4" descr="http://zivazeme.cz/images/sardinka-obecna0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356992"/>
            <a:ext cx="2232248" cy="1514475"/>
          </a:xfrm>
          <a:prstGeom prst="rect">
            <a:avLst/>
          </a:prstGeom>
          <a:noFill/>
        </p:spPr>
      </p:pic>
      <p:pic>
        <p:nvPicPr>
          <p:cNvPr id="2054" name="Picture 6" descr="http://files.ucivo.webnode.cz/system_preview_detail_200008072-2c08c2d029-public/Tu%C5%88%C3%A1k%20Ryby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3284984"/>
            <a:ext cx="2232248" cy="1676667"/>
          </a:xfrm>
          <a:prstGeom prst="rect">
            <a:avLst/>
          </a:prstGeom>
          <a:noFill/>
        </p:spPr>
      </p:pic>
      <p:pic>
        <p:nvPicPr>
          <p:cNvPr id="2056" name="Picture 8" descr="http://dumka.info/pet01/0709b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3429000"/>
            <a:ext cx="2304256" cy="1376646"/>
          </a:xfrm>
          <a:prstGeom prst="rect">
            <a:avLst/>
          </a:prstGeom>
          <a:noFill/>
        </p:spPr>
      </p:pic>
      <p:pic>
        <p:nvPicPr>
          <p:cNvPr id="2058" name="Picture 10" descr="http://upload.wikimedia.org/wikipedia/commons/thumb/0/0b/KreeftbijDenOsse.jpg/258px-KreeftbijDenOsse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5085184"/>
            <a:ext cx="2088232" cy="1570222"/>
          </a:xfrm>
          <a:prstGeom prst="rect">
            <a:avLst/>
          </a:prstGeom>
          <a:noFill/>
        </p:spPr>
      </p:pic>
      <p:pic>
        <p:nvPicPr>
          <p:cNvPr id="2060" name="Picture 12" descr="http://ziemek.webd.pl/wp-content/uploads/langusta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87824" y="5085184"/>
            <a:ext cx="2592288" cy="1503528"/>
          </a:xfrm>
          <a:prstGeom prst="rect">
            <a:avLst/>
          </a:prstGeom>
          <a:noFill/>
        </p:spPr>
      </p:pic>
      <p:pic>
        <p:nvPicPr>
          <p:cNvPr id="2062" name="Picture 14" descr="http://marinath.files.wordpress.com/2010/10/deep20sea20shrimps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96136" y="5085184"/>
            <a:ext cx="2986078" cy="144172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1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1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60648"/>
            <a:ext cx="8568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cap="small" dirty="0" smtClean="0">
                <a:latin typeface="Comic Sans MS" pitchFamily="66" charset="0"/>
              </a:rPr>
              <a:t>Moře polárního pásu</a:t>
            </a:r>
            <a:endParaRPr lang="cs-CZ" sz="2800" b="1" u="sng" cap="small" dirty="0"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1052736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 žije zde největší savec na Zemi –  </a:t>
            </a:r>
            <a:r>
              <a:rPr lang="cs-CZ" b="1" i="1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velryba  grónská</a:t>
            </a:r>
            <a:r>
              <a:rPr lang="cs-CZ" b="1" dirty="0" smtClean="0"/>
              <a:t>,  jejíž potravou je  </a:t>
            </a:r>
            <a:r>
              <a:rPr lang="cs-CZ" b="1" i="1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plankton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0" y="1484784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 také zde můžeme vidět  </a:t>
            </a:r>
            <a:r>
              <a:rPr lang="cs-CZ" b="1" i="1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lední medvědy</a:t>
            </a:r>
            <a:r>
              <a:rPr lang="cs-CZ" b="1" dirty="0" smtClean="0"/>
              <a:t>,  </a:t>
            </a:r>
            <a:r>
              <a:rPr lang="cs-CZ" b="1" i="1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tučňáky</a:t>
            </a:r>
            <a:r>
              <a:rPr lang="cs-CZ" b="1" dirty="0" smtClean="0"/>
              <a:t>,  </a:t>
            </a:r>
            <a:r>
              <a:rPr lang="cs-CZ" b="1" i="1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mrože</a:t>
            </a:r>
            <a:r>
              <a:rPr lang="cs-CZ" b="1" dirty="0" smtClean="0"/>
              <a:t>,  </a:t>
            </a:r>
            <a:r>
              <a:rPr lang="cs-CZ" b="1" i="1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tuleně</a:t>
            </a:r>
            <a:r>
              <a:rPr lang="cs-CZ" b="1" dirty="0" smtClean="0"/>
              <a:t>,  </a:t>
            </a:r>
            <a:r>
              <a:rPr lang="cs-CZ" b="1" i="1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lachtany</a:t>
            </a:r>
          </a:p>
        </p:txBody>
      </p:sp>
      <p:pic>
        <p:nvPicPr>
          <p:cNvPr id="19458" name="Picture 2" descr="http://www.anneahira.com/images/article/hewan-terbesar-di-dun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1" y="1916832"/>
            <a:ext cx="2544221" cy="1909396"/>
          </a:xfrm>
          <a:prstGeom prst="rect">
            <a:avLst/>
          </a:prstGeom>
          <a:noFill/>
        </p:spPr>
      </p:pic>
      <p:pic>
        <p:nvPicPr>
          <p:cNvPr id="6" name="Picture 2" descr="http://news.bbcimg.co.uk/media/images/50429000/jpg/_50429048_z927144-polar_bear-sp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636912"/>
            <a:ext cx="3079400" cy="1975465"/>
          </a:xfrm>
          <a:prstGeom prst="rect">
            <a:avLst/>
          </a:prstGeom>
          <a:noFill/>
        </p:spPr>
      </p:pic>
      <p:pic>
        <p:nvPicPr>
          <p:cNvPr id="7" name="Picture 6" descr="http://www.seaworld.org/animal-info/animal-bytes/animalia/eumetazoa/coelomates/deuterostomes/chordata/craniata/aves/sphenisciformes/images/pic-emperor-penguin-0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933056"/>
            <a:ext cx="1944216" cy="2694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zsvlcany.szm.com/ch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131" y="4646641"/>
            <a:ext cx="2609019" cy="1858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i55.tinypic.com/km1d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25144"/>
            <a:ext cx="3098865" cy="1936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http://www.geology.cz/antarktida/fotogalerie/expedice-2004/antarktida-2004-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2492896"/>
            <a:ext cx="2592288" cy="194421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0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u="sng" cap="small" dirty="0" smtClean="0">
                <a:latin typeface="Comic Sans MS" pitchFamily="66" charset="0"/>
              </a:rPr>
              <a:t>Znáš světové oceány? Napiš jejich názvy k daným číslicím.</a:t>
            </a:r>
            <a:endParaRPr lang="cs-CZ" sz="2000" b="1" u="sng" cap="small" dirty="0">
              <a:latin typeface="Comic Sans MS" pitchFamily="66" charset="0"/>
            </a:endParaRPr>
          </a:p>
        </p:txBody>
      </p:sp>
      <p:grpSp>
        <p:nvGrpSpPr>
          <p:cNvPr id="21" name="Skupina 20"/>
          <p:cNvGrpSpPr/>
          <p:nvPr/>
        </p:nvGrpSpPr>
        <p:grpSpPr>
          <a:xfrm>
            <a:off x="323528" y="548680"/>
            <a:ext cx="8331988" cy="4824536"/>
            <a:chOff x="323528" y="548680"/>
            <a:chExt cx="8331988" cy="4824536"/>
          </a:xfrm>
        </p:grpSpPr>
        <p:pic>
          <p:nvPicPr>
            <p:cNvPr id="20482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23528" y="548680"/>
              <a:ext cx="8331988" cy="48245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TextovéPole 3"/>
            <p:cNvSpPr txBox="1"/>
            <p:nvPr/>
          </p:nvSpPr>
          <p:spPr>
            <a:xfrm>
              <a:off x="971600" y="2780928"/>
              <a:ext cx="72008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b="1" i="1" dirty="0" smtClean="0"/>
                <a:t>1.</a:t>
              </a:r>
              <a:endParaRPr lang="cs-CZ" sz="2800" b="1" i="1" dirty="0"/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3419872" y="2780928"/>
              <a:ext cx="72008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b="1" i="1" dirty="0" smtClean="0"/>
                <a:t>2.</a:t>
              </a:r>
              <a:endParaRPr lang="cs-CZ" sz="2800" b="1" i="1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5724128" y="2996952"/>
              <a:ext cx="72008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b="1" i="1" dirty="0" smtClean="0"/>
                <a:t>3.</a:t>
              </a:r>
              <a:endParaRPr lang="cs-CZ" sz="2800" b="1" i="1" dirty="0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7596336" y="2132856"/>
              <a:ext cx="72008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b="1" i="1" dirty="0" smtClean="0"/>
                <a:t>1.</a:t>
              </a:r>
              <a:endParaRPr lang="cs-CZ" sz="2800" b="1" i="1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3995936" y="692696"/>
              <a:ext cx="72008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b="1" i="1" dirty="0" smtClean="0"/>
                <a:t>4.</a:t>
              </a:r>
              <a:endParaRPr lang="cs-CZ" sz="2800" b="1" i="1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4283968" y="4365104"/>
              <a:ext cx="72008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800" b="1" i="1" dirty="0" smtClean="0"/>
                <a:t>5.</a:t>
              </a:r>
              <a:endParaRPr lang="cs-CZ" sz="2800" b="1" i="1" dirty="0"/>
            </a:p>
          </p:txBody>
        </p:sp>
      </p:grpSp>
      <p:sp>
        <p:nvSpPr>
          <p:cNvPr id="10" name="TextovéPole 9"/>
          <p:cNvSpPr txBox="1"/>
          <p:nvPr/>
        </p:nvSpPr>
        <p:spPr>
          <a:xfrm>
            <a:off x="0" y="5445224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i="1" dirty="0" smtClean="0"/>
              <a:t>1.</a:t>
            </a:r>
            <a:endParaRPr lang="cs-CZ" b="1" i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0" y="594928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i="1" dirty="0" smtClean="0"/>
              <a:t>2.</a:t>
            </a:r>
            <a:endParaRPr lang="cs-CZ" b="1" i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427984" y="5445224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i="1" dirty="0" smtClean="0"/>
              <a:t>3.</a:t>
            </a:r>
            <a:endParaRPr lang="cs-CZ" b="1" i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427984" y="602128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i="1" dirty="0" smtClean="0"/>
              <a:t>4.</a:t>
            </a:r>
            <a:endParaRPr lang="cs-CZ" b="1" i="1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611560" y="5733256"/>
            <a:ext cx="36004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611560" y="6237312"/>
            <a:ext cx="36004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5076056" y="5733256"/>
            <a:ext cx="36004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5076056" y="6237312"/>
            <a:ext cx="36004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2555776" y="630932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i="1" dirty="0" smtClean="0"/>
              <a:t>5.</a:t>
            </a:r>
            <a:endParaRPr lang="cs-CZ" b="1" i="1" dirty="0"/>
          </a:p>
        </p:txBody>
      </p:sp>
      <p:cxnSp>
        <p:nvCxnSpPr>
          <p:cNvPr id="20" name="Přímá spojovací čára 19"/>
          <p:cNvCxnSpPr/>
          <p:nvPr/>
        </p:nvCxnSpPr>
        <p:spPr>
          <a:xfrm>
            <a:off x="3131840" y="6669360"/>
            <a:ext cx="360040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611560" y="314096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Tichý oceán</a:t>
            </a:r>
            <a:endParaRPr lang="cs-CZ" b="1" i="1" dirty="0">
              <a:solidFill>
                <a:srgbClr val="C0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059832" y="321297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Atlantský oceán</a:t>
            </a:r>
            <a:endParaRPr lang="cs-CZ" b="1" i="1" dirty="0">
              <a:solidFill>
                <a:srgbClr val="C0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220072" y="3356992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i="1" dirty="0" smtClean="0">
                <a:solidFill>
                  <a:srgbClr val="C00000"/>
                </a:solidFill>
              </a:rPr>
              <a:t>Indický oceán</a:t>
            </a:r>
            <a:endParaRPr lang="cs-CZ" b="1" i="1" dirty="0">
              <a:solidFill>
                <a:srgbClr val="C0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7092280" y="2564904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Tichý oceán</a:t>
            </a:r>
            <a:endParaRPr lang="cs-CZ" b="1" i="1" dirty="0">
              <a:solidFill>
                <a:srgbClr val="C0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499992" y="764704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Severní ledový oceán</a:t>
            </a:r>
            <a:endParaRPr lang="cs-CZ" b="1" i="1" dirty="0">
              <a:solidFill>
                <a:srgbClr val="C0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4788024" y="4365104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Jižní oceán</a:t>
            </a:r>
            <a:endParaRPr lang="cs-CZ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lying Sea Gull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7483647" y="-1400175"/>
            <a:ext cx="1914525" cy="283845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29" name="Picture 5" descr="http://www.clker.com/cliparts/6/6/0/g/x/d/flying-sea-gull-m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124744"/>
            <a:ext cx="1224135" cy="1814887"/>
          </a:xfrm>
          <a:prstGeom prst="rect">
            <a:avLst/>
          </a:prstGeom>
          <a:noFill/>
        </p:spPr>
      </p:pic>
      <p:pic>
        <p:nvPicPr>
          <p:cNvPr id="1031" name="Picture 7" descr="http://www.cartoon-clipart.com/cartoon_clipart_images/cute_little_cartoon_penguin_wearing_a_bow_tie_0515-1003-2902-0353_SM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764704"/>
            <a:ext cx="936104" cy="1560173"/>
          </a:xfrm>
          <a:prstGeom prst="rect">
            <a:avLst/>
          </a:prstGeom>
          <a:noFill/>
        </p:spPr>
      </p:pic>
      <p:pic>
        <p:nvPicPr>
          <p:cNvPr id="1033" name="Picture 9" descr="http://www.usborne-quicklinks.com/quicklinks_library/1095/p14_tortoise-clipart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836712"/>
            <a:ext cx="1959328" cy="1003177"/>
          </a:xfrm>
          <a:prstGeom prst="rect">
            <a:avLst/>
          </a:prstGeom>
          <a:noFill/>
        </p:spPr>
      </p:pic>
      <p:pic>
        <p:nvPicPr>
          <p:cNvPr id="1035" name="Picture 11" descr="http://www.mollusca.cz/images/Octopus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2564904"/>
            <a:ext cx="1800200" cy="1364303"/>
          </a:xfrm>
          <a:prstGeom prst="rect">
            <a:avLst/>
          </a:prstGeom>
          <a:noFill/>
        </p:spPr>
      </p:pic>
      <p:pic>
        <p:nvPicPr>
          <p:cNvPr id="1037" name="Picture 13" descr="http://www.patogh98.com/uploads/2012/03/fu1730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3140968"/>
            <a:ext cx="1632181" cy="1224136"/>
          </a:xfrm>
          <a:prstGeom prst="rect">
            <a:avLst/>
          </a:prstGeom>
          <a:noFill/>
        </p:spPr>
      </p:pic>
      <p:pic>
        <p:nvPicPr>
          <p:cNvPr id="1039" name="Picture 15" descr="http://www.best-of-web.com/_images_300/Pink_Sea_Urchin_with_Its_Spines_Spread_Open_100914-157324-32504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83768" y="5085184"/>
            <a:ext cx="1368152" cy="1354470"/>
          </a:xfrm>
          <a:prstGeom prst="rect">
            <a:avLst/>
          </a:prstGeom>
          <a:noFill/>
        </p:spPr>
      </p:pic>
      <p:pic>
        <p:nvPicPr>
          <p:cNvPr id="1041" name="Picture 17" descr="http://files.rak-detem.webnode.cz/200000000-db494dc42a/rak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5013176"/>
            <a:ext cx="1512168" cy="1512169"/>
          </a:xfrm>
          <a:prstGeom prst="rect">
            <a:avLst/>
          </a:prstGeom>
          <a:noFill/>
        </p:spPr>
      </p:pic>
      <p:pic>
        <p:nvPicPr>
          <p:cNvPr id="1043" name="Picture 19" descr="http://3.bp.blogspot.com/-zrcL8PlBoOU/T4Vk72wt6BI/AAAAAAAAAPY/HhZcZGWfbG4/s1600/6dc1f717001921164e329786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67744" y="764704"/>
            <a:ext cx="1038973" cy="1090922"/>
          </a:xfrm>
          <a:prstGeom prst="rect">
            <a:avLst/>
          </a:prstGeom>
          <a:noFill/>
        </p:spPr>
      </p:pic>
      <p:pic>
        <p:nvPicPr>
          <p:cNvPr id="1045" name="Picture 21" descr="http://www.modrydelfin.estranky.cz/img/original/16/delfin--14-.gif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16016" y="5229200"/>
            <a:ext cx="1800200" cy="1250139"/>
          </a:xfrm>
          <a:prstGeom prst="rect">
            <a:avLst/>
          </a:prstGeom>
          <a:noFill/>
        </p:spPr>
      </p:pic>
      <p:pic>
        <p:nvPicPr>
          <p:cNvPr id="1049" name="Picture 25" descr="http://t2.gstatic.com/images?q=tbn:ANd9GcS7JM8L1d7KlEURQQ1QYpy2jQEc7G8XSPst6MqOXTLLMXHuKKYR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092280" y="4437112"/>
            <a:ext cx="1584176" cy="1535540"/>
          </a:xfrm>
          <a:prstGeom prst="rect">
            <a:avLst/>
          </a:prstGeom>
          <a:noFill/>
        </p:spPr>
      </p:pic>
      <p:grpSp>
        <p:nvGrpSpPr>
          <p:cNvPr id="20" name="Skupina 19"/>
          <p:cNvGrpSpPr/>
          <p:nvPr/>
        </p:nvGrpSpPr>
        <p:grpSpPr>
          <a:xfrm>
            <a:off x="2051720" y="2924944"/>
            <a:ext cx="2376264" cy="432048"/>
            <a:chOff x="2339752" y="2852936"/>
            <a:chExt cx="2376264" cy="432048"/>
          </a:xfrm>
        </p:grpSpPr>
        <p:sp>
          <p:nvSpPr>
            <p:cNvPr id="18" name="Elipsa 17"/>
            <p:cNvSpPr/>
            <p:nvPr/>
          </p:nvSpPr>
          <p:spPr>
            <a:xfrm>
              <a:off x="2339752" y="2852936"/>
              <a:ext cx="2376264" cy="43204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2411760" y="2852936"/>
              <a:ext cx="23042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b="1" i="1" spc="300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</a:rPr>
                <a:t>OBOJŽIVELNÍCI</a:t>
              </a:r>
              <a:endParaRPr lang="cs-CZ" sz="2000" b="1" i="1" spc="300" dirty="0">
                <a:solidFill>
                  <a:schemeClr val="accent5">
                    <a:lumMod val="20000"/>
                    <a:lumOff val="80000"/>
                  </a:schemeClr>
                </a:solidFill>
              </a:endParaRPr>
            </a:p>
          </p:txBody>
        </p:sp>
      </p:grpSp>
      <p:grpSp>
        <p:nvGrpSpPr>
          <p:cNvPr id="23" name="Skupina 22"/>
          <p:cNvGrpSpPr/>
          <p:nvPr/>
        </p:nvGrpSpPr>
        <p:grpSpPr>
          <a:xfrm>
            <a:off x="4860032" y="2924944"/>
            <a:ext cx="1944216" cy="504056"/>
            <a:chOff x="4860032" y="3068960"/>
            <a:chExt cx="1656184" cy="504056"/>
          </a:xfrm>
        </p:grpSpPr>
        <p:sp>
          <p:nvSpPr>
            <p:cNvPr id="21" name="Elipsa 20"/>
            <p:cNvSpPr/>
            <p:nvPr/>
          </p:nvSpPr>
          <p:spPr>
            <a:xfrm>
              <a:off x="4860032" y="3068960"/>
              <a:ext cx="1656184" cy="50405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5076056" y="3140968"/>
              <a:ext cx="12241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i="1" spc="300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</a:rPr>
                <a:t>SAVCI</a:t>
              </a:r>
              <a:endParaRPr lang="cs-CZ" b="1" i="1" spc="300" dirty="0">
                <a:solidFill>
                  <a:schemeClr val="accent5">
                    <a:lumMod val="20000"/>
                    <a:lumOff val="80000"/>
                  </a:schemeClr>
                </a:solidFill>
              </a:endParaRPr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2123728" y="4005064"/>
            <a:ext cx="2160240" cy="504056"/>
            <a:chOff x="2051720" y="3717032"/>
            <a:chExt cx="1872208" cy="504056"/>
          </a:xfrm>
        </p:grpSpPr>
        <p:sp>
          <p:nvSpPr>
            <p:cNvPr id="24" name="Elipsa 23"/>
            <p:cNvSpPr/>
            <p:nvPr/>
          </p:nvSpPr>
          <p:spPr>
            <a:xfrm>
              <a:off x="2051720" y="3717032"/>
              <a:ext cx="1872208" cy="50405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2339752" y="3789040"/>
              <a:ext cx="12961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i="1" spc="300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</a:rPr>
                <a:t>PLAZI</a:t>
              </a:r>
              <a:endParaRPr lang="cs-CZ" b="1" i="1" spc="300" dirty="0">
                <a:solidFill>
                  <a:schemeClr val="accent5">
                    <a:lumMod val="20000"/>
                    <a:lumOff val="80000"/>
                  </a:schemeClr>
                </a:solidFill>
              </a:endParaRPr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4644008" y="4077072"/>
            <a:ext cx="2088232" cy="432048"/>
            <a:chOff x="4716016" y="3789040"/>
            <a:chExt cx="2088232" cy="432048"/>
          </a:xfrm>
        </p:grpSpPr>
        <p:sp>
          <p:nvSpPr>
            <p:cNvPr id="27" name="Elipsa 26"/>
            <p:cNvSpPr/>
            <p:nvPr/>
          </p:nvSpPr>
          <p:spPr>
            <a:xfrm>
              <a:off x="4716016" y="3789040"/>
              <a:ext cx="2088232" cy="43204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TextovéPole 27"/>
            <p:cNvSpPr txBox="1"/>
            <p:nvPr/>
          </p:nvSpPr>
          <p:spPr>
            <a:xfrm>
              <a:off x="5076056" y="3789040"/>
              <a:ext cx="13681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i="1" spc="300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</a:rPr>
                <a:t>PTÁCI</a:t>
              </a:r>
              <a:endParaRPr lang="cs-CZ" b="1" i="1" spc="300" dirty="0">
                <a:solidFill>
                  <a:schemeClr val="accent5">
                    <a:lumMod val="20000"/>
                    <a:lumOff val="80000"/>
                  </a:schemeClr>
                </a:solidFill>
              </a:endParaRPr>
            </a:p>
          </p:txBody>
        </p:sp>
      </p:grpSp>
      <p:grpSp>
        <p:nvGrpSpPr>
          <p:cNvPr id="33" name="Skupina 32"/>
          <p:cNvGrpSpPr/>
          <p:nvPr/>
        </p:nvGrpSpPr>
        <p:grpSpPr>
          <a:xfrm>
            <a:off x="3131840" y="2132856"/>
            <a:ext cx="2736304" cy="504056"/>
            <a:chOff x="3419872" y="2204864"/>
            <a:chExt cx="2736304" cy="432048"/>
          </a:xfrm>
        </p:grpSpPr>
        <p:sp>
          <p:nvSpPr>
            <p:cNvPr id="31" name="Elipsa 30"/>
            <p:cNvSpPr/>
            <p:nvPr/>
          </p:nvSpPr>
          <p:spPr>
            <a:xfrm>
              <a:off x="3419872" y="2204864"/>
              <a:ext cx="2736304" cy="43204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TextovéPole 31"/>
            <p:cNvSpPr txBox="1"/>
            <p:nvPr/>
          </p:nvSpPr>
          <p:spPr>
            <a:xfrm>
              <a:off x="3779912" y="2266585"/>
              <a:ext cx="20882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i="1" spc="300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</a:rPr>
                <a:t>BEZOBRATLÍ</a:t>
              </a:r>
              <a:endParaRPr lang="cs-CZ" b="1" i="1" spc="300" dirty="0">
                <a:solidFill>
                  <a:schemeClr val="accent5">
                    <a:lumMod val="20000"/>
                    <a:lumOff val="80000"/>
                  </a:schemeClr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23528" y="260648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u="sng" cap="small" dirty="0" smtClean="0">
                <a:latin typeface="Comic Sans MS" pitchFamily="66" charset="0"/>
              </a:rPr>
              <a:t>Pojmenuj jednotlivé živočichy a zařaď je do správné skupiny.</a:t>
            </a:r>
            <a:endParaRPr lang="cs-CZ" sz="2000" b="1" u="sng" cap="small" dirty="0">
              <a:latin typeface="Comic Sans MS" pitchFamily="66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1187624" y="2132856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racek</a:t>
            </a:r>
            <a:endParaRPr lang="cs-CZ" b="1" i="1" dirty="0">
              <a:solidFill>
                <a:srgbClr val="C00000"/>
              </a:solidFill>
            </a:endParaRPr>
          </a:p>
        </p:txBody>
      </p:sp>
      <p:sp>
        <p:nvSpPr>
          <p:cNvPr id="36" name="Volný tvar 35"/>
          <p:cNvSpPr/>
          <p:nvPr/>
        </p:nvSpPr>
        <p:spPr>
          <a:xfrm>
            <a:off x="1357086" y="2423886"/>
            <a:ext cx="5121124" cy="2590800"/>
          </a:xfrm>
          <a:custGeom>
            <a:avLst/>
            <a:gdLst>
              <a:gd name="connsiteX0" fmla="*/ 355600 w 5121124"/>
              <a:gd name="connsiteY0" fmla="*/ 0 h 2590800"/>
              <a:gd name="connsiteX1" fmla="*/ 776514 w 5121124"/>
              <a:gd name="connsiteY1" fmla="*/ 1219200 h 2590800"/>
              <a:gd name="connsiteX2" fmla="*/ 616857 w 5121124"/>
              <a:gd name="connsiteY2" fmla="*/ 2380343 h 2590800"/>
              <a:gd name="connsiteX3" fmla="*/ 4477657 w 5121124"/>
              <a:gd name="connsiteY3" fmla="*/ 2481943 h 2590800"/>
              <a:gd name="connsiteX4" fmla="*/ 4477657 w 5121124"/>
              <a:gd name="connsiteY4" fmla="*/ 2046514 h 2590800"/>
              <a:gd name="connsiteX5" fmla="*/ 4477657 w 5121124"/>
              <a:gd name="connsiteY5" fmla="*/ 2046514 h 259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121124" h="2590800">
                <a:moveTo>
                  <a:pt x="355600" y="0"/>
                </a:moveTo>
                <a:cubicBezTo>
                  <a:pt x="544285" y="411238"/>
                  <a:pt x="732971" y="822476"/>
                  <a:pt x="776514" y="1219200"/>
                </a:cubicBezTo>
                <a:cubicBezTo>
                  <a:pt x="820057" y="1615924"/>
                  <a:pt x="0" y="2169886"/>
                  <a:pt x="616857" y="2380343"/>
                </a:cubicBezTo>
                <a:cubicBezTo>
                  <a:pt x="1233714" y="2590800"/>
                  <a:pt x="3834190" y="2537581"/>
                  <a:pt x="4477657" y="2481943"/>
                </a:cubicBezTo>
                <a:cubicBezTo>
                  <a:pt x="5121124" y="2426305"/>
                  <a:pt x="4477657" y="2046514"/>
                  <a:pt x="4477657" y="2046514"/>
                </a:cubicBezTo>
                <a:lnTo>
                  <a:pt x="4477657" y="2046514"/>
                </a:lnTo>
              </a:path>
            </a:pathLst>
          </a:cu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0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cap="small" dirty="0" smtClean="0">
                <a:latin typeface="Comic Sans MS" pitchFamily="66" charset="0"/>
              </a:rPr>
              <a:t>hádanky.</a:t>
            </a:r>
            <a:endParaRPr lang="cs-CZ" sz="2800" b="1" u="sng" cap="small" dirty="0"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764704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Jaké mořské živočichy, jejichž tělo kryje krunýř, znáš?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1844824"/>
            <a:ext cx="6480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Jak se nazývají živočichové, kteří vypadají jako barevné skály?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2924944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Jaké znáte užitkové ryby moří, které konzumujeme u nás?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4221088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Jak se jeví kosmonautům naše planeta z kosmu a proč?</a:t>
            </a:r>
            <a:endParaRPr lang="cs-CZ" b="1" dirty="0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979712" y="1628800"/>
            <a:ext cx="5472608" cy="0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323528" y="2708920"/>
            <a:ext cx="5472608" cy="0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1979712" y="3933056"/>
            <a:ext cx="5472608" cy="0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323528" y="5229200"/>
            <a:ext cx="5472608" cy="0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5148064" y="1628800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rak, krab, humr, langusta, želva, …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436096" y="270892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koráli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995936" y="3933056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sleď, treska, sardinka, makrela, tuňák, humr, …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355976" y="5229200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modrá planeta, Zemi pokrývá 71 % vody</a:t>
            </a:r>
            <a:endParaRPr lang="cs-CZ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60648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cap="small" dirty="0" smtClean="0">
                <a:latin typeface="Comic Sans MS" pitchFamily="66" charset="0"/>
              </a:rPr>
              <a:t>Přesmyčky. </a:t>
            </a:r>
            <a:r>
              <a:rPr lang="cs-CZ" sz="2000" b="1" cap="small" dirty="0" smtClean="0">
                <a:latin typeface="Comic Sans MS" pitchFamily="66" charset="0"/>
              </a:rPr>
              <a:t>Vylušti pojmy týkající se života na </a:t>
            </a:r>
            <a:r>
              <a:rPr lang="cs-CZ" sz="1600" b="1" cap="small" dirty="0" smtClean="0">
                <a:latin typeface="Comic Sans MS" pitchFamily="66" charset="0"/>
              </a:rPr>
              <a:t>ZEMI</a:t>
            </a:r>
            <a:r>
              <a:rPr lang="cs-CZ" b="1" cap="small" dirty="0" smtClean="0">
                <a:latin typeface="Comic Sans MS" pitchFamily="66" charset="0"/>
              </a:rPr>
              <a:t> </a:t>
            </a:r>
            <a:r>
              <a:rPr lang="cs-CZ" sz="2000" b="1" cap="small" dirty="0" smtClean="0">
                <a:latin typeface="Comic Sans MS" pitchFamily="66" charset="0"/>
              </a:rPr>
              <a:t>či </a:t>
            </a:r>
            <a:r>
              <a:rPr lang="cs-CZ" sz="2000" b="1" cap="small" dirty="0" smtClean="0">
                <a:latin typeface="Comic Sans MS" pitchFamily="66" charset="0"/>
              </a:rPr>
              <a:t>ve vodě. Pojmy pak vysvětli.</a:t>
            </a:r>
            <a:endParaRPr lang="cs-CZ" sz="2000" b="1" cap="small" dirty="0"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484784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spc="300" dirty="0" smtClean="0">
                <a:solidFill>
                  <a:schemeClr val="accent3">
                    <a:lumMod val="50000"/>
                  </a:schemeClr>
                </a:solidFill>
              </a:rPr>
              <a:t>NKTNOPLA</a:t>
            </a:r>
            <a:endParaRPr lang="cs-CZ" sz="2000" b="1" spc="3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1988840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spc="300" dirty="0" smtClean="0">
                <a:solidFill>
                  <a:schemeClr val="accent3">
                    <a:lumMod val="50000"/>
                  </a:schemeClr>
                </a:solidFill>
              </a:rPr>
              <a:t>ÁVIRKA</a:t>
            </a:r>
            <a:endParaRPr lang="cs-CZ" sz="2000" b="1" spc="3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2420888"/>
            <a:ext cx="2232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spc="300" dirty="0" smtClean="0">
                <a:solidFill>
                  <a:schemeClr val="accent3">
                    <a:lumMod val="50000"/>
                  </a:schemeClr>
                </a:solidFill>
              </a:rPr>
              <a:t>ECINTEHCALP</a:t>
            </a:r>
            <a:endParaRPr lang="cs-CZ" sz="2000" b="1" spc="3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3528" y="2996952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spc="300" dirty="0" smtClean="0">
                <a:solidFill>
                  <a:schemeClr val="accent3">
                    <a:lumMod val="50000"/>
                  </a:schemeClr>
                </a:solidFill>
              </a:rPr>
              <a:t>RELAMAK</a:t>
            </a:r>
            <a:endParaRPr lang="cs-CZ" sz="2000" b="1" spc="3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3528" y="3429000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spc="300" dirty="0" smtClean="0">
                <a:solidFill>
                  <a:schemeClr val="accent3">
                    <a:lumMod val="50000"/>
                  </a:schemeClr>
                </a:solidFill>
              </a:rPr>
              <a:t>ÁLOKR</a:t>
            </a:r>
            <a:endParaRPr lang="cs-CZ" sz="2000" b="1" spc="3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3528" y="3933056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spc="300" dirty="0" smtClean="0">
                <a:solidFill>
                  <a:schemeClr val="accent3">
                    <a:lumMod val="50000"/>
                  </a:schemeClr>
                </a:solidFill>
              </a:rPr>
              <a:t>EÚAMDZ</a:t>
            </a:r>
            <a:endParaRPr lang="cs-CZ" sz="2000" b="1" spc="3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23528" y="4437112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spc="300" dirty="0" smtClean="0">
                <a:solidFill>
                  <a:schemeClr val="accent3">
                    <a:lumMod val="50000"/>
                  </a:schemeClr>
                </a:solidFill>
              </a:rPr>
              <a:t>ŘSÁKOM  AAŘS</a:t>
            </a:r>
            <a:endParaRPr lang="cs-CZ" sz="2000" b="1" spc="300" dirty="0">
              <a:solidFill>
                <a:schemeClr val="accent3">
                  <a:lumMod val="50000"/>
                </a:schemeClr>
              </a:solidFill>
            </a:endParaRPr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2555776" y="1772816"/>
            <a:ext cx="3960440" cy="0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2555776" y="2276872"/>
            <a:ext cx="3960440" cy="0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2555776" y="2780928"/>
            <a:ext cx="3960440" cy="0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2555776" y="3284984"/>
            <a:ext cx="3960440" cy="0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2555776" y="3789040"/>
            <a:ext cx="3960440" cy="0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2555776" y="4293096"/>
            <a:ext cx="3960440" cy="0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2555776" y="4797152"/>
            <a:ext cx="3960440" cy="0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179512" y="5085184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PLANKTON, potrava pro velryby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79512" y="5373216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KAVIÁR, rybí </a:t>
            </a:r>
            <a:r>
              <a:rPr lang="cs-CZ" b="1" dirty="0" smtClean="0">
                <a:solidFill>
                  <a:srgbClr val="C00000"/>
                </a:solidFill>
              </a:rPr>
              <a:t>jikry, pochoutka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79512" y="5661248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PLACHETNICE, nejrychlejší mořská </a:t>
            </a:r>
            <a:r>
              <a:rPr lang="cs-CZ" b="1" dirty="0" smtClean="0">
                <a:solidFill>
                  <a:srgbClr val="C00000"/>
                </a:solidFill>
              </a:rPr>
              <a:t>ryba 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79512" y="5949280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MAKRELA, mořská ryba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79512" y="6237312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KORÁL, mořský žahavec, původce korálových útesů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580112" y="5085184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MEDÚZA, mořský žahavec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580112" y="5445224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MOŘSKÁ ŘASA, mořské rostliny bohaté na vitamíny a minerály</a:t>
            </a:r>
            <a:endParaRPr lang="cs-CZ" b="1" dirty="0">
              <a:solidFill>
                <a:srgbClr val="C00000"/>
              </a:solidFill>
            </a:endParaRPr>
          </a:p>
        </p:txBody>
      </p:sp>
      <p:pic>
        <p:nvPicPr>
          <p:cNvPr id="23554" name="Picture 2" descr="http://www.v-trans.cz/Images/lagrac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1916832"/>
            <a:ext cx="1790700" cy="22193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0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u="sng" cap="small" dirty="0" smtClean="0">
                <a:latin typeface="Comic Sans MS" pitchFamily="66" charset="0"/>
              </a:rPr>
              <a:t>Zopakuj si anglická slovíčka a něco málo z matematiky a zjistíš, že :. </a:t>
            </a:r>
            <a:endParaRPr lang="cs-CZ" sz="2400" b="1" u="sng" cap="small" dirty="0"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836712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 blízkosti mořského břehu často rostou  </a:t>
            </a:r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TAJENKA  1</a:t>
            </a:r>
            <a:r>
              <a:rPr lang="cs-CZ" b="1" dirty="0" smtClean="0"/>
              <a:t>, které ve velkém produkují 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TAJENKA  2  </a:t>
            </a:r>
            <a:r>
              <a:rPr lang="cs-CZ" b="1" dirty="0" smtClean="0"/>
              <a:t>potřebný pro život na Zemi.</a:t>
            </a:r>
            <a:endParaRPr lang="cs-CZ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907704" y="1556792"/>
          <a:ext cx="6264695" cy="3600401"/>
        </p:xfrm>
        <a:graphic>
          <a:graphicData uri="http://schemas.openxmlformats.org/drawingml/2006/table">
            <a:tbl>
              <a:tblPr/>
              <a:tblGrid>
                <a:gridCol w="416597"/>
                <a:gridCol w="416597"/>
                <a:gridCol w="416597"/>
                <a:gridCol w="416597"/>
                <a:gridCol w="416597"/>
                <a:gridCol w="416597"/>
                <a:gridCol w="416597"/>
                <a:gridCol w="416597"/>
                <a:gridCol w="432337"/>
                <a:gridCol w="416597"/>
                <a:gridCol w="416597"/>
                <a:gridCol w="416597"/>
                <a:gridCol w="416597"/>
                <a:gridCol w="416597"/>
                <a:gridCol w="416597"/>
              </a:tblGrid>
              <a:tr h="5143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1.</a:t>
                      </a:r>
                    </a:p>
                  </a:txBody>
                  <a:tcPr marL="68580" marR="68580" marT="0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43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2.</a:t>
                      </a:r>
                    </a:p>
                  </a:txBody>
                  <a:tcPr marL="68580" marR="68580" marT="0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43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3.</a:t>
                      </a:r>
                    </a:p>
                  </a:txBody>
                  <a:tcPr marL="68580" marR="68580" marT="0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43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4.</a:t>
                      </a:r>
                    </a:p>
                  </a:txBody>
                  <a:tcPr marL="68580" marR="68580" marT="0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43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5.</a:t>
                      </a:r>
                    </a:p>
                  </a:txBody>
                  <a:tcPr marL="68580" marR="68580" marT="0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43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6.</a:t>
                      </a:r>
                    </a:p>
                  </a:txBody>
                  <a:tcPr marL="68580" marR="68580" marT="0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43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7.</a:t>
                      </a:r>
                    </a:p>
                  </a:txBody>
                  <a:tcPr marL="68580" marR="68580" marT="0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6629" name="Picture 5" descr="http://vector-cartoons.com/images/findingnemo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8344" y="1340768"/>
            <a:ext cx="936104" cy="877598"/>
          </a:xfrm>
          <a:prstGeom prst="rect">
            <a:avLst/>
          </a:prstGeom>
          <a:noFill/>
        </p:spPr>
      </p:pic>
      <p:pic>
        <p:nvPicPr>
          <p:cNvPr id="26628" name="il_fi" descr="http://www.ahiva.info/Colorear/Animales/Delfines/delfin-0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4869160"/>
            <a:ext cx="885785" cy="1289828"/>
          </a:xfrm>
          <a:prstGeom prst="rect">
            <a:avLst/>
          </a:prstGeom>
          <a:noFill/>
        </p:spPr>
      </p:pic>
      <p:pic>
        <p:nvPicPr>
          <p:cNvPr id="26627" name="il_fi" descr="http://buttonbliss.typepad.com/.a/6a00e55028273b88330128756173ca970c-500w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2852936"/>
            <a:ext cx="1082799" cy="809125"/>
          </a:xfrm>
          <a:prstGeom prst="rect">
            <a:avLst/>
          </a:prstGeom>
          <a:noFill/>
        </p:spPr>
      </p:pic>
      <p:pic>
        <p:nvPicPr>
          <p:cNvPr id="26626" name="Picture 2" descr="http://rmtc.fsdb.k12.fl.us/images/ocean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3140968"/>
            <a:ext cx="1222183" cy="956816"/>
          </a:xfrm>
          <a:prstGeom prst="rect">
            <a:avLst/>
          </a:prstGeom>
          <a:noFill/>
        </p:spPr>
      </p:pic>
      <p:pic>
        <p:nvPicPr>
          <p:cNvPr id="26625" name="Picture 1" descr="http://zooclub.ru/attach/fotogal/clip/medv/3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4221088"/>
            <a:ext cx="1083245" cy="952304"/>
          </a:xfrm>
          <a:prstGeom prst="rect">
            <a:avLst/>
          </a:prstGeom>
          <a:noFill/>
        </p:spPr>
      </p:pic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457200" y="1028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                           7.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6633" name="Rectangle 9"/>
          <p:cNvSpPr>
            <a:spLocks noChangeArrowheads="1"/>
          </p:cNvSpPr>
          <p:nvPr/>
        </p:nvSpPr>
        <p:spPr bwMode="auto">
          <a:xfrm>
            <a:off x="0" y="22764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6634" name="Rectangle 10"/>
          <p:cNvSpPr>
            <a:spLocks noChangeArrowheads="1"/>
          </p:cNvSpPr>
          <p:nvPr/>
        </p:nvSpPr>
        <p:spPr bwMode="auto">
          <a:xfrm>
            <a:off x="0" y="27336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6635" name="Rectangle 11"/>
          <p:cNvSpPr>
            <a:spLocks noChangeArrowheads="1"/>
          </p:cNvSpPr>
          <p:nvPr/>
        </p:nvSpPr>
        <p:spPr bwMode="auto">
          <a:xfrm>
            <a:off x="0" y="3284984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51520" y="1844824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 startAt="2"/>
            </a:pPr>
            <a:r>
              <a:rPr lang="cs-CZ" b="1" dirty="0" smtClean="0"/>
              <a:t>moře</a:t>
            </a:r>
          </a:p>
          <a:p>
            <a:pPr marL="342900" indent="-342900">
              <a:buAutoNum type="arabicPeriod" startAt="2"/>
            </a:pPr>
            <a:r>
              <a:rPr lang="cs-CZ" b="1" dirty="0" smtClean="0"/>
              <a:t>plankton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23528" y="6165304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TAJENKA  1 :  _   _   _   _   _   _   _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5004048" y="6237312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spc="300" dirty="0" smtClean="0">
                <a:solidFill>
                  <a:srgbClr val="C00000"/>
                </a:solidFill>
              </a:rPr>
              <a:t>SEAWEED  =  MOŘSKÁ ŘASA</a:t>
            </a:r>
          </a:p>
        </p:txBody>
      </p:sp>
      <p:grpSp>
        <p:nvGrpSpPr>
          <p:cNvPr id="19" name="Skupina 18"/>
          <p:cNvGrpSpPr/>
          <p:nvPr/>
        </p:nvGrpSpPr>
        <p:grpSpPr>
          <a:xfrm>
            <a:off x="4954733" y="6152655"/>
            <a:ext cx="3816424" cy="504056"/>
            <a:chOff x="4644008" y="5877272"/>
            <a:chExt cx="2088232" cy="504056"/>
          </a:xfrm>
        </p:grpSpPr>
        <p:sp>
          <p:nvSpPr>
            <p:cNvPr id="20" name="Zaoblený obdélník 19"/>
            <p:cNvSpPr/>
            <p:nvPr/>
          </p:nvSpPr>
          <p:spPr>
            <a:xfrm>
              <a:off x="4644008" y="5877272"/>
              <a:ext cx="2088232" cy="50405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TextovéPole 20"/>
            <p:cNvSpPr txBox="1"/>
            <p:nvPr/>
          </p:nvSpPr>
          <p:spPr>
            <a:xfrm>
              <a:off x="4860032" y="5949280"/>
              <a:ext cx="15841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i="1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ŘEŠENÍ</a:t>
              </a:r>
              <a:endParaRPr lang="cs-CZ" b="1" i="1" dirty="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88640"/>
            <a:ext cx="842493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u="sng" cap="small" dirty="0" smtClean="0">
                <a:latin typeface="Comic Sans MS" pitchFamily="66" charset="0"/>
              </a:rPr>
              <a:t>A NYNÍ TAJENKA ČÍSLO 2.</a:t>
            </a:r>
            <a:br>
              <a:rPr lang="cs-CZ" sz="2400" b="1" u="sng" cap="small" dirty="0" smtClean="0">
                <a:latin typeface="Comic Sans MS" pitchFamily="66" charset="0"/>
              </a:rPr>
            </a:br>
            <a:r>
              <a:rPr lang="cs-CZ" sz="2400" b="1" cap="small" dirty="0" smtClean="0">
                <a:latin typeface="Comic Sans MS" pitchFamily="66" charset="0"/>
              </a:rPr>
              <a:t> </a:t>
            </a:r>
            <a:r>
              <a:rPr lang="cs-CZ" sz="2000" b="1" cap="small" dirty="0" smtClean="0">
                <a:latin typeface="Comic Sans MS" pitchFamily="66" charset="0"/>
              </a:rPr>
              <a:t>SPOČÍTEJ PŘÍKLADY, VYLUŠTI PŘESMYČKU A NALEZNEŠ POTŘEBNÉ SLOVO</a:t>
            </a:r>
            <a:endParaRPr lang="cs-CZ" sz="2000" b="1" cap="small" dirty="0">
              <a:latin typeface="Comic Sans MS" pitchFamily="66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11562" y="1397000"/>
          <a:ext cx="8208912" cy="1023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52"/>
                <a:gridCol w="1368152"/>
                <a:gridCol w="1368152"/>
                <a:gridCol w="1368152"/>
                <a:gridCol w="1368152"/>
                <a:gridCol w="1368152"/>
              </a:tblGrid>
              <a:tr h="511944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/>
                    </a:p>
                  </a:txBody>
                  <a:tcPr/>
                </a:tc>
              </a:tr>
              <a:tr h="511944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18 738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5 495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526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526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600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792</a:t>
                      </a:r>
                      <a:endParaRPr lang="cs-CZ" sz="20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539552" y="299695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694 * 27 =     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endParaRPr lang="cs-CZ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350100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44 184 : 84 =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K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39552" y="4005064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(29 + 128) * (538 – 503) =     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39552" y="4509120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26 + 54 * 12 – 74 =       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539552" y="5013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66 + 6 * (66 + </a:t>
            </a:r>
            <a:r>
              <a:rPr lang="cs-CZ" b="1" dirty="0" err="1" smtClean="0"/>
              <a:t>66</a:t>
            </a:r>
            <a:r>
              <a:rPr lang="cs-CZ" b="1" dirty="0" smtClean="0"/>
              <a:t>) – </a:t>
            </a:r>
            <a:r>
              <a:rPr lang="cs-CZ" b="1" dirty="0" err="1" smtClean="0"/>
              <a:t>66</a:t>
            </a:r>
            <a:r>
              <a:rPr lang="cs-CZ" b="1" dirty="0" smtClean="0"/>
              <a:t> =     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23528" y="6021288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TAJENKA  2 :     _   _   _   _   _   _  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427984" y="6021288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spc="300" dirty="0" smtClean="0">
                <a:solidFill>
                  <a:srgbClr val="C00000"/>
                </a:solidFill>
              </a:rPr>
              <a:t>KYSLÍK</a:t>
            </a:r>
            <a:endParaRPr lang="cs-CZ" b="1" spc="300" dirty="0">
              <a:solidFill>
                <a:srgbClr val="C00000"/>
              </a:solidFill>
            </a:endParaRPr>
          </a:p>
        </p:txBody>
      </p:sp>
      <p:grpSp>
        <p:nvGrpSpPr>
          <p:cNvPr id="13" name="Skupina 12"/>
          <p:cNvGrpSpPr/>
          <p:nvPr/>
        </p:nvGrpSpPr>
        <p:grpSpPr>
          <a:xfrm>
            <a:off x="4572000" y="5949280"/>
            <a:ext cx="2088232" cy="504056"/>
            <a:chOff x="4644008" y="5877272"/>
            <a:chExt cx="2088232" cy="504056"/>
          </a:xfrm>
        </p:grpSpPr>
        <p:sp>
          <p:nvSpPr>
            <p:cNvPr id="11" name="Zaoblený obdélník 10"/>
            <p:cNvSpPr/>
            <p:nvPr/>
          </p:nvSpPr>
          <p:spPr>
            <a:xfrm>
              <a:off x="4644008" y="5877272"/>
              <a:ext cx="2088232" cy="50405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4860032" y="5949280"/>
              <a:ext cx="15841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i="1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ŘEŠENÍ</a:t>
              </a:r>
              <a:endParaRPr lang="cs-CZ" b="1" i="1" dirty="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60648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cap="small" dirty="0" smtClean="0">
                <a:latin typeface="Comic Sans MS" pitchFamily="66" charset="0"/>
              </a:rPr>
              <a:t>VÍTE, ŽE. </a:t>
            </a:r>
            <a:r>
              <a:rPr lang="cs-CZ" sz="2000" b="1" cap="small" dirty="0" smtClean="0">
                <a:latin typeface="Comic Sans MS" pitchFamily="66" charset="0"/>
              </a:rPr>
              <a:t>ČTENÍ PRO ZAJÍMAVOST.</a:t>
            </a:r>
            <a:endParaRPr lang="cs-CZ" sz="2000" b="1" cap="small" dirty="0"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980728"/>
            <a:ext cx="835292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b="1" i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Moře je slané </a:t>
            </a:r>
            <a:r>
              <a:rPr lang="cs-CZ" b="1" dirty="0" smtClean="0"/>
              <a:t>proto, že sem řeky odplavují slané nerosty z pevniny. Kdyby moře vyschla, bylo by tolik soli, že bychom z ní mohli postavit zeď kolem rovníku vysokou</a:t>
            </a:r>
            <a:r>
              <a:rPr lang="cs-CZ" dirty="0" smtClean="0"/>
              <a:t> </a:t>
            </a:r>
            <a:r>
              <a:rPr lang="cs-CZ" b="1" i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282 m</a:t>
            </a:r>
            <a:r>
              <a:rPr lang="cs-CZ" dirty="0" smtClean="0"/>
              <a:t> </a:t>
            </a:r>
            <a:r>
              <a:rPr lang="cs-CZ" b="1" dirty="0" smtClean="0"/>
              <a:t>a silnou </a:t>
            </a:r>
            <a:r>
              <a:rPr lang="cs-CZ" b="1" i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1,5 km</a:t>
            </a:r>
            <a:r>
              <a:rPr lang="cs-CZ" dirty="0" smtClean="0"/>
              <a:t>.</a:t>
            </a:r>
          </a:p>
          <a:p>
            <a:pPr>
              <a:spcAft>
                <a:spcPts val="600"/>
              </a:spcAft>
            </a:pPr>
            <a:r>
              <a:rPr lang="cs-CZ" b="1" i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Severní ledový oceán </a:t>
            </a:r>
            <a:r>
              <a:rPr lang="cs-CZ" b="1" dirty="0" smtClean="0"/>
              <a:t>je tak studený, že je víc než z poloviny po celý rok zamrzlý. Živočichové, kteří v něm plavou </a:t>
            </a:r>
            <a:r>
              <a:rPr lang="cs-CZ" b="1" dirty="0" smtClean="0"/>
              <a:t>(lední </a:t>
            </a:r>
            <a:r>
              <a:rPr lang="cs-CZ" b="1" dirty="0" smtClean="0"/>
              <a:t>medvědi, tuleni, mroži), mají silnou vrstvu podkožního tuku.</a:t>
            </a:r>
          </a:p>
          <a:p>
            <a:pPr>
              <a:spcAft>
                <a:spcPts val="600"/>
              </a:spcAft>
            </a:pPr>
            <a:r>
              <a:rPr lang="cs-CZ" b="1" dirty="0" smtClean="0"/>
              <a:t>Jedni z nejsilnějších a nejobávanějších lovců na světě jsou </a:t>
            </a:r>
            <a:r>
              <a:rPr lang="cs-CZ" b="1" i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žraloci bílí</a:t>
            </a:r>
            <a:r>
              <a:rPr lang="cs-CZ" b="1" dirty="0" smtClean="0"/>
              <a:t>, kteří napadají i lidi.</a:t>
            </a:r>
          </a:p>
          <a:p>
            <a:pPr>
              <a:spcAft>
                <a:spcPts val="600"/>
              </a:spcAft>
            </a:pPr>
            <a:r>
              <a:rPr lang="cs-CZ" b="1" i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Úhoř říční </a:t>
            </a:r>
            <a:r>
              <a:rPr lang="cs-CZ" b="1" dirty="0" smtClean="0"/>
              <a:t>je tažná ryba. Líhne se v moři, kde 3 roky dospívá a je unášen proudem k Evropě. Poté samci zůstávají asi 4 roky při ústí řek a samice táhnou do vnitrozemí, kde žijí až do dospělosti ( 10 – 14 let). Pak se vracejí k samcům a společně putují do míst, kde se narodili.</a:t>
            </a:r>
          </a:p>
          <a:p>
            <a:pPr>
              <a:spcAft>
                <a:spcPts val="600"/>
              </a:spcAft>
            </a:pPr>
            <a:r>
              <a:rPr lang="cs-CZ" b="1" dirty="0" smtClean="0"/>
              <a:t>Nejrychlejší mořské ryby se nazývají </a:t>
            </a:r>
            <a:r>
              <a:rPr lang="cs-CZ" b="1" i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plachetnice</a:t>
            </a:r>
            <a:r>
              <a:rPr lang="cs-CZ" dirty="0" smtClean="0"/>
              <a:t>.</a:t>
            </a:r>
          </a:p>
          <a:p>
            <a:pPr>
              <a:spcAft>
                <a:spcPts val="600"/>
              </a:spcAft>
            </a:pPr>
            <a:r>
              <a:rPr lang="cs-CZ" b="1" dirty="0" smtClean="0"/>
              <a:t>Oblíbená pochoutka </a:t>
            </a:r>
            <a:r>
              <a:rPr lang="cs-CZ" b="1" i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kaviár</a:t>
            </a:r>
            <a:r>
              <a:rPr lang="cs-CZ" dirty="0" smtClean="0"/>
              <a:t> </a:t>
            </a:r>
            <a:r>
              <a:rPr lang="cs-CZ" b="1" dirty="0" smtClean="0"/>
              <a:t>se vyrábí z jiker jesetera ruského.</a:t>
            </a:r>
          </a:p>
          <a:p>
            <a:r>
              <a:rPr lang="cs-CZ" b="1" i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Krabi</a:t>
            </a:r>
            <a:r>
              <a:rPr lang="cs-CZ" dirty="0" smtClean="0"/>
              <a:t> </a:t>
            </a:r>
            <a:r>
              <a:rPr lang="cs-CZ" b="1" dirty="0" smtClean="0"/>
              <a:t>jsou „čističi“ pobřeží – sežerou všechny zbytky živočichů a rostlin.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60648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cap="small" dirty="0" err="1" smtClean="0">
                <a:latin typeface="Comic Sans MS" pitchFamily="66" charset="0"/>
              </a:rPr>
              <a:t>Zbyde</a:t>
            </a:r>
            <a:r>
              <a:rPr lang="cs-CZ" sz="2800" b="1" cap="small" dirty="0" smtClean="0">
                <a:latin typeface="Comic Sans MS" pitchFamily="66" charset="0"/>
              </a:rPr>
              <a:t>-li čas. </a:t>
            </a:r>
            <a:r>
              <a:rPr lang="cs-CZ" sz="2000" b="1" cap="small" dirty="0" smtClean="0">
                <a:latin typeface="Comic Sans MS" pitchFamily="66" charset="0"/>
              </a:rPr>
              <a:t>Zajímavé video z mořského světa</a:t>
            </a:r>
            <a:endParaRPr lang="cs-CZ" sz="2000" b="1" cap="small" dirty="0"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196752"/>
            <a:ext cx="8352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  <a:hlinkClick r:id="rId2"/>
              </a:rPr>
              <a:t>www.</a:t>
            </a:r>
            <a:r>
              <a:rPr lang="cs-CZ" sz="2400" b="1" dirty="0" err="1" smtClean="0">
                <a:solidFill>
                  <a:schemeClr val="tx2">
                    <a:lumMod val="50000"/>
                  </a:schemeClr>
                </a:solidFill>
                <a:hlinkClick r:id="rId2"/>
              </a:rPr>
              <a:t>youtube.cz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  <a:hlinkClick r:id="rId2"/>
              </a:rPr>
              <a:t>/</a:t>
            </a:r>
            <a:r>
              <a:rPr lang="cs-CZ" sz="2400" b="1" dirty="0" err="1" smtClean="0">
                <a:solidFill>
                  <a:schemeClr val="tx2">
                    <a:lumMod val="50000"/>
                  </a:schemeClr>
                </a:solidFill>
                <a:hlinkClick r:id="rId2"/>
              </a:rPr>
              <a:t>watch</a:t>
            </a:r>
            <a:r>
              <a:rPr lang="cs-CZ" sz="2400" b="1" dirty="0" smtClean="0">
                <a:solidFill>
                  <a:schemeClr val="tx2">
                    <a:lumMod val="50000"/>
                  </a:schemeClr>
                </a:solidFill>
                <a:hlinkClick r:id="rId2"/>
              </a:rPr>
              <a:t>?v=fECG6fwz8Jg§feature=</a:t>
            </a:r>
            <a:r>
              <a:rPr lang="cs-CZ" sz="2400" b="1" dirty="0" err="1" smtClean="0">
                <a:solidFill>
                  <a:schemeClr val="tx2">
                    <a:lumMod val="50000"/>
                  </a:schemeClr>
                </a:solidFill>
                <a:hlinkClick r:id="rId2"/>
              </a:rPr>
              <a:t>related</a:t>
            </a:r>
            <a:endParaRPr lang="cs-CZ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60648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cap="small" dirty="0" smtClean="0">
                <a:latin typeface="Comic Sans MS" pitchFamily="66" charset="0"/>
              </a:rPr>
              <a:t>Metodický list</a:t>
            </a:r>
            <a:endParaRPr lang="cs-CZ" sz="2000" b="1" cap="small" dirty="0"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764704"/>
            <a:ext cx="8496944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buFont typeface="Wingdings" pitchFamily="2" charset="2"/>
              <a:buChar char="Ø"/>
            </a:pPr>
            <a:r>
              <a:rPr lang="cs-CZ" dirty="0" smtClean="0"/>
              <a:t>Tento digitální učební materiál je určen 5.ročníku, předmět Přírodověda, oblast Člověk a příroda, část Život v oceánech a mořích. Materiál je určen pro práci na interaktivní tabuli, žáci mohou hledat řešení společně v diskusi a poté zapisovat na tabuli, některé úlohy mohou řešit samostatně do sešitu a pak doplňovat na tabuli.</a:t>
            </a:r>
          </a:p>
          <a:p>
            <a:pPr>
              <a:spcAft>
                <a:spcPts val="600"/>
              </a:spcAft>
              <a:buFont typeface="Wingdings" pitchFamily="2" charset="2"/>
              <a:buChar char="Ø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č.2</a:t>
            </a:r>
            <a:r>
              <a:rPr lang="cs-CZ" dirty="0" smtClean="0"/>
              <a:t>:  </a:t>
            </a:r>
            <a:r>
              <a:rPr lang="cs-CZ" dirty="0" smtClean="0"/>
              <a:t>stručné zopakování základních poznatků o životě v mořích a oceánech, jednotlivé poznámky nabíhají automaticky asi po 2 s, poslední poznámkou je úloha, její možné řešení  se odkryje klikem </a:t>
            </a:r>
            <a:r>
              <a:rPr lang="cs-CZ" dirty="0" smtClean="0"/>
              <a:t>myší.</a:t>
            </a:r>
            <a:endParaRPr lang="cs-CZ" dirty="0" smtClean="0"/>
          </a:p>
          <a:p>
            <a:pPr>
              <a:spcAft>
                <a:spcPts val="600"/>
              </a:spcAft>
              <a:buFont typeface="Wingdings" pitchFamily="2" charset="2"/>
              <a:buChar char="Ø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Snímky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č.3,4,5</a:t>
            </a:r>
            <a:r>
              <a:rPr lang="cs-CZ" dirty="0" smtClean="0"/>
              <a:t>:  </a:t>
            </a:r>
            <a:r>
              <a:rPr lang="cs-CZ" dirty="0" smtClean="0"/>
              <a:t>postupně se objevují obrázky živočichů žijících v této oblasti podle jejich řazení v </a:t>
            </a:r>
            <a:r>
              <a:rPr lang="cs-CZ" dirty="0" smtClean="0"/>
              <a:t>nadpise.</a:t>
            </a:r>
            <a:endParaRPr lang="cs-CZ" dirty="0" smtClean="0"/>
          </a:p>
          <a:p>
            <a:pPr>
              <a:spcAft>
                <a:spcPts val="600"/>
              </a:spcAft>
              <a:buFont typeface="Wingdings" pitchFamily="2" charset="2"/>
              <a:buChar char="Ø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č.6</a:t>
            </a:r>
            <a:r>
              <a:rPr lang="cs-CZ" dirty="0" smtClean="0"/>
              <a:t>:  </a:t>
            </a:r>
            <a:r>
              <a:rPr lang="cs-CZ" dirty="0" smtClean="0"/>
              <a:t>žáci  napíší názvy světových oceánů podle zadání; správné odpovědi se zobrazí na klik </a:t>
            </a:r>
            <a:r>
              <a:rPr lang="cs-CZ" dirty="0" smtClean="0"/>
              <a:t>myši.</a:t>
            </a:r>
            <a:endParaRPr lang="cs-CZ" dirty="0" smtClean="0"/>
          </a:p>
          <a:p>
            <a:pPr>
              <a:spcAft>
                <a:spcPts val="600"/>
              </a:spcAft>
              <a:buFont typeface="Wingdings" pitchFamily="2" charset="2"/>
              <a:buChar char="Ø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č.7</a:t>
            </a:r>
            <a:r>
              <a:rPr lang="cs-CZ" dirty="0" smtClean="0"/>
              <a:t>:  </a:t>
            </a:r>
            <a:r>
              <a:rPr lang="cs-CZ" dirty="0" smtClean="0"/>
              <a:t>žáci pojmenují a zařadí živočichy do správných skupin, řešení je na snímku </a:t>
            </a:r>
            <a:r>
              <a:rPr lang="cs-CZ" dirty="0" smtClean="0"/>
              <a:t>č.17.</a:t>
            </a:r>
            <a:endParaRPr lang="cs-CZ" dirty="0" smtClean="0"/>
          </a:p>
          <a:p>
            <a:pPr>
              <a:spcAft>
                <a:spcPts val="600"/>
              </a:spcAft>
              <a:buFont typeface="Wingdings" pitchFamily="2" charset="2"/>
              <a:buChar char="Ø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č.8</a:t>
            </a:r>
            <a:r>
              <a:rPr lang="cs-CZ" dirty="0" smtClean="0"/>
              <a:t>:  </a:t>
            </a:r>
            <a:r>
              <a:rPr lang="cs-CZ" dirty="0" smtClean="0"/>
              <a:t>jsou zde uvedeny 4 hádanky, žáci je mohou řešit ve dvojicích a připravit si jejich řešení do sešitu, nebo mohou být námětem pro jejich společnou diskusi, poté napíší své názory na tabuli; postupným klikáním </a:t>
            </a:r>
            <a:r>
              <a:rPr lang="cs-CZ" dirty="0" smtClean="0"/>
              <a:t>myší </a:t>
            </a:r>
            <a:r>
              <a:rPr lang="cs-CZ" dirty="0" smtClean="0"/>
              <a:t>zobrazujete možné </a:t>
            </a:r>
            <a:r>
              <a:rPr lang="cs-CZ" dirty="0" smtClean="0"/>
              <a:t>odpovědi.</a:t>
            </a: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č.9</a:t>
            </a:r>
            <a:r>
              <a:rPr lang="cs-CZ" dirty="0" smtClean="0"/>
              <a:t>:  </a:t>
            </a:r>
            <a:r>
              <a:rPr lang="cs-CZ" dirty="0" smtClean="0"/>
              <a:t>žáci vyluští přesmyčky a  napíší svůj názor, co se pod daným názvem ukrývá; postupným klikáním </a:t>
            </a:r>
            <a:r>
              <a:rPr lang="cs-CZ" dirty="0" smtClean="0"/>
              <a:t>myší </a:t>
            </a:r>
            <a:r>
              <a:rPr lang="cs-CZ" dirty="0" smtClean="0"/>
              <a:t>se zobrazují </a:t>
            </a:r>
            <a:r>
              <a:rPr lang="cs-CZ" dirty="0" smtClean="0"/>
              <a:t>odpovědi.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260648"/>
            <a:ext cx="8496944" cy="2539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Font typeface="Wingdings" pitchFamily="2" charset="2"/>
              <a:buChar char="Ø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č.10 </a:t>
            </a:r>
            <a:r>
              <a:rPr lang="cs-CZ" dirty="0" smtClean="0"/>
              <a:t>:  opakování anglických slovíček, žáci zapisují do křížovky anglické výrazy, jejím vyluštěním dostanou výraz první tajenky věty uvedené v nadpisu (MOŘSKÉ ŘASY); možná bude vhodné použít slovníky; řešení křížovky je na snímku č.16</a:t>
            </a:r>
          </a:p>
          <a:p>
            <a:pPr>
              <a:spcAft>
                <a:spcPts val="600"/>
              </a:spcAft>
              <a:buFont typeface="Wingdings" pitchFamily="2" charset="2"/>
              <a:buChar char="Ø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č.11 </a:t>
            </a:r>
            <a:r>
              <a:rPr lang="cs-CZ" dirty="0" smtClean="0"/>
              <a:t>:  žáci spočítají dané příklady, písmena dosadí do tabulky, vyluští přesmyčku a získají tajenku č. 2  (KYSLÍK)</a:t>
            </a:r>
          </a:p>
          <a:p>
            <a:pPr>
              <a:spcAft>
                <a:spcPts val="600"/>
              </a:spcAft>
              <a:buFont typeface="Wingdings" pitchFamily="2" charset="2"/>
              <a:buChar char="Ø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č.12 </a:t>
            </a:r>
            <a:r>
              <a:rPr lang="cs-CZ" dirty="0" smtClean="0"/>
              <a:t>:  stránka zajímavostí; je na vyučujícím, zdali ji použije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č.13 </a:t>
            </a:r>
            <a:r>
              <a:rPr lang="cs-CZ" dirty="0" smtClean="0"/>
              <a:t>:  video o životě v moři, opět záleží na vyučujícím a časových možnostech, zdali ho použije při výuce</a:t>
            </a:r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971600" y="1124744"/>
          <a:ext cx="6264695" cy="3600401"/>
        </p:xfrm>
        <a:graphic>
          <a:graphicData uri="http://schemas.openxmlformats.org/drawingml/2006/table">
            <a:tbl>
              <a:tblPr/>
              <a:tblGrid>
                <a:gridCol w="416597"/>
                <a:gridCol w="416597"/>
                <a:gridCol w="416597"/>
                <a:gridCol w="416597"/>
                <a:gridCol w="416597"/>
                <a:gridCol w="416597"/>
                <a:gridCol w="416597"/>
                <a:gridCol w="416597"/>
                <a:gridCol w="432337"/>
                <a:gridCol w="416597"/>
                <a:gridCol w="416597"/>
                <a:gridCol w="416597"/>
                <a:gridCol w="416597"/>
                <a:gridCol w="416597"/>
                <a:gridCol w="416597"/>
              </a:tblGrid>
              <a:tr h="5143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1.</a:t>
                      </a:r>
                    </a:p>
                  </a:txBody>
                  <a:tcPr marL="68580" marR="68580" marT="0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43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2.</a:t>
                      </a:r>
                    </a:p>
                  </a:txBody>
                  <a:tcPr marL="68580" marR="68580" marT="0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43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3.</a:t>
                      </a:r>
                    </a:p>
                  </a:txBody>
                  <a:tcPr marL="68580" marR="68580" marT="0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43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4.</a:t>
                      </a:r>
                    </a:p>
                  </a:txBody>
                  <a:tcPr marL="68580" marR="68580" marT="0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W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43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5.</a:t>
                      </a:r>
                    </a:p>
                  </a:txBody>
                  <a:tcPr marL="68580" marR="68580" marT="0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43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6.</a:t>
                      </a:r>
                    </a:p>
                  </a:txBody>
                  <a:tcPr marL="68580" marR="68580" marT="0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-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43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 anchorCtr="1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7.</a:t>
                      </a:r>
                    </a:p>
                  </a:txBody>
                  <a:tcPr marL="68580" marR="68580" marT="0" marB="0" anchor="ctr" anchorCtr="1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</a:p>
                  </a:txBody>
                  <a:tcPr marL="68580" marR="68580" marT="0" marB="0" anchor="ctr" anchorCtr="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323528" y="260648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cap="small" dirty="0" smtClean="0">
                <a:latin typeface="Comic Sans MS" pitchFamily="66" charset="0"/>
              </a:rPr>
              <a:t>ŘEŠENÍ KŘÍŽOVKY</a:t>
            </a:r>
            <a:endParaRPr lang="cs-CZ" sz="2000" b="1" cap="small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lying Sea Gull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7483647" y="-1400175"/>
            <a:ext cx="1914525" cy="283845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29" name="Picture 5" descr="http://www.clker.com/cliparts/6/6/0/g/x/d/flying-sea-gull-m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836712"/>
            <a:ext cx="1224135" cy="1814887"/>
          </a:xfrm>
          <a:prstGeom prst="rect">
            <a:avLst/>
          </a:prstGeom>
          <a:noFill/>
        </p:spPr>
      </p:pic>
      <p:pic>
        <p:nvPicPr>
          <p:cNvPr id="1031" name="Picture 7" descr="http://www.cartoon-clipart.com/cartoon_clipart_images/cute_little_cartoon_penguin_wearing_a_bow_tie_0515-1003-2902-0353_SM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332656"/>
            <a:ext cx="936104" cy="1560173"/>
          </a:xfrm>
          <a:prstGeom prst="rect">
            <a:avLst/>
          </a:prstGeom>
          <a:noFill/>
        </p:spPr>
      </p:pic>
      <p:pic>
        <p:nvPicPr>
          <p:cNvPr id="1033" name="Picture 9" descr="http://www.usborne-quicklinks.com/quicklinks_library/1095/p14_tortoise-clipart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2348880"/>
            <a:ext cx="1959328" cy="1003177"/>
          </a:xfrm>
          <a:prstGeom prst="rect">
            <a:avLst/>
          </a:prstGeom>
          <a:noFill/>
        </p:spPr>
      </p:pic>
      <p:pic>
        <p:nvPicPr>
          <p:cNvPr id="1035" name="Picture 11" descr="http://www.mollusca.cz/images/Octopus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2492896"/>
            <a:ext cx="1800200" cy="1364303"/>
          </a:xfrm>
          <a:prstGeom prst="rect">
            <a:avLst/>
          </a:prstGeom>
          <a:noFill/>
        </p:spPr>
      </p:pic>
      <p:pic>
        <p:nvPicPr>
          <p:cNvPr id="1037" name="Picture 13" descr="http://www.patogh98.com/uploads/2012/03/fu1730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2996952"/>
            <a:ext cx="1632181" cy="1224136"/>
          </a:xfrm>
          <a:prstGeom prst="rect">
            <a:avLst/>
          </a:prstGeom>
          <a:noFill/>
        </p:spPr>
      </p:pic>
      <p:pic>
        <p:nvPicPr>
          <p:cNvPr id="1039" name="Picture 15" descr="http://www.best-of-web.com/_images_300/Pink_Sea_Urchin_with_Its_Spines_Spread_Open_100914-157324-32504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07904" y="3645024"/>
            <a:ext cx="1368152" cy="1354470"/>
          </a:xfrm>
          <a:prstGeom prst="rect">
            <a:avLst/>
          </a:prstGeom>
          <a:noFill/>
        </p:spPr>
      </p:pic>
      <p:pic>
        <p:nvPicPr>
          <p:cNvPr id="1041" name="Picture 17" descr="http://files.rak-detem.webnode.cz/200000000-db494dc42a/rak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4797152"/>
            <a:ext cx="1512168" cy="1512169"/>
          </a:xfrm>
          <a:prstGeom prst="rect">
            <a:avLst/>
          </a:prstGeom>
          <a:noFill/>
        </p:spPr>
      </p:pic>
      <p:pic>
        <p:nvPicPr>
          <p:cNvPr id="1043" name="Picture 19" descr="http://3.bp.blogspot.com/-zrcL8PlBoOU/T4Vk72wt6BI/AAAAAAAAAPY/HhZcZGWfbG4/s1600/6dc1f717001921164e329786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51920" y="980728"/>
            <a:ext cx="1038973" cy="1090922"/>
          </a:xfrm>
          <a:prstGeom prst="rect">
            <a:avLst/>
          </a:prstGeom>
          <a:noFill/>
        </p:spPr>
      </p:pic>
      <p:pic>
        <p:nvPicPr>
          <p:cNvPr id="1045" name="Picture 21" descr="http://www.modrydelfin.estranky.cz/img/original/16/delfin--14-.gif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491880" y="5301208"/>
            <a:ext cx="1800200" cy="1250139"/>
          </a:xfrm>
          <a:prstGeom prst="rect">
            <a:avLst/>
          </a:prstGeom>
          <a:noFill/>
        </p:spPr>
      </p:pic>
      <p:pic>
        <p:nvPicPr>
          <p:cNvPr id="1049" name="Picture 25" descr="http://t2.gstatic.com/images?q=tbn:ANd9GcS7JM8L1d7KlEURQQ1QYpy2jQEc7G8XSPst6MqOXTLLMXHuKKYR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236296" y="4509120"/>
            <a:ext cx="1584176" cy="1535540"/>
          </a:xfrm>
          <a:prstGeom prst="rect">
            <a:avLst/>
          </a:prstGeom>
          <a:noFill/>
        </p:spPr>
      </p:pic>
      <p:sp>
        <p:nvSpPr>
          <p:cNvPr id="34" name="TextovéPole 33"/>
          <p:cNvSpPr txBox="1"/>
          <p:nvPr/>
        </p:nvSpPr>
        <p:spPr>
          <a:xfrm>
            <a:off x="323528" y="260648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cap="small" dirty="0" smtClean="0">
                <a:latin typeface="Comic Sans MS" pitchFamily="66" charset="0"/>
              </a:rPr>
              <a:t>řešení.</a:t>
            </a:r>
            <a:endParaRPr lang="cs-CZ" sz="2000" b="1" cap="small" dirty="0">
              <a:latin typeface="Comic Sans MS" pitchFamily="66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763688" y="1484784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racek, ptáci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1907704" y="3356992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velryba, savci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1763688" y="5301208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rak, obojživelníci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5076056" y="1412776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žába, obojživelníci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5364088" y="2636912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želva, plazi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5076056" y="3933056"/>
            <a:ext cx="15121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sasanka mořská, bezobratlí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220072" y="5805264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delfín, savci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7308304" y="198884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tučňák, ptáci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6948264" y="3789040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chobotnice, bezobratlí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308304" y="6237312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vydra, savci</a:t>
            </a:r>
            <a:endParaRPr lang="cs-CZ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60648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cap="small" dirty="0" smtClean="0">
                <a:latin typeface="Comic Sans MS" pitchFamily="66" charset="0"/>
              </a:rPr>
              <a:t>Použitý materiál</a:t>
            </a:r>
            <a:endParaRPr lang="cs-CZ" sz="2000" b="1" cap="small" dirty="0"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908720"/>
            <a:ext cx="849694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Přírodověda 5, učebnice pro 5.ročník základní školy Člověk a jeho svět, </a:t>
            </a:r>
            <a:r>
              <a:rPr lang="cs-CZ" dirty="0" err="1" smtClean="0"/>
              <a:t>Matyášek</a:t>
            </a:r>
            <a:r>
              <a:rPr lang="cs-CZ" dirty="0" smtClean="0"/>
              <a:t>, Štiková, Trna, </a:t>
            </a:r>
            <a:r>
              <a:rPr lang="cs-CZ" dirty="0" err="1" smtClean="0"/>
              <a:t>nakl</a:t>
            </a:r>
            <a:r>
              <a:rPr lang="cs-CZ" dirty="0" smtClean="0"/>
              <a:t>. Nová škola 2010</a:t>
            </a:r>
          </a:p>
          <a:p>
            <a:r>
              <a:rPr lang="cs-CZ" dirty="0" smtClean="0"/>
              <a:t>Soubor námětů, úkolů a zajímavostí k přírodovědnému učivu pro 5.ročník, </a:t>
            </a:r>
            <a:r>
              <a:rPr lang="cs-CZ" dirty="0" err="1" smtClean="0"/>
              <a:t>Mühlhauserová</a:t>
            </a:r>
            <a:r>
              <a:rPr lang="cs-CZ" dirty="0" smtClean="0"/>
              <a:t>, 2004</a:t>
            </a:r>
          </a:p>
          <a:p>
            <a:r>
              <a:rPr lang="cs-CZ" dirty="0" smtClean="0"/>
              <a:t>Pozadí na snímcích :</a:t>
            </a:r>
          </a:p>
          <a:p>
            <a:r>
              <a:rPr lang="cs-CZ" dirty="0" smtClean="0">
                <a:hlinkClick r:id="rId2"/>
              </a:rPr>
              <a:t>http://files.pemi02.meu.zoznam.sk/200000059-aa109ab084/P23181174_more.</a:t>
            </a:r>
            <a:r>
              <a:rPr lang="cs-CZ" dirty="0" err="1" smtClean="0">
                <a:hlinkClick r:id="rId2"/>
              </a:rPr>
              <a:t>jpg</a:t>
            </a:r>
            <a:endParaRPr lang="cs-CZ" dirty="0" smtClean="0"/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Obr.na snímku č. 3 : </a:t>
            </a:r>
          </a:p>
          <a:p>
            <a:r>
              <a:rPr lang="cs-CZ" dirty="0" smtClean="0">
                <a:hlinkClick r:id="rId3"/>
              </a:rPr>
              <a:t>http://jadamkuv.txt.cz/obrazky/zralok.jpg</a:t>
            </a:r>
            <a:r>
              <a:rPr lang="cs-CZ" dirty="0" smtClean="0"/>
              <a:t>  žralok</a:t>
            </a:r>
          </a:p>
          <a:p>
            <a:r>
              <a:rPr lang="cs-CZ" dirty="0" smtClean="0">
                <a:hlinkClick r:id="rId4"/>
              </a:rPr>
              <a:t>http://amicoassoluto.files.wordpress.com/2010/12/adelfinoquatroariaa.jpg</a:t>
            </a:r>
            <a:r>
              <a:rPr lang="cs-CZ" dirty="0" smtClean="0"/>
              <a:t>  delfín</a:t>
            </a:r>
          </a:p>
          <a:p>
            <a:r>
              <a:rPr lang="cs-CZ" dirty="0" smtClean="0">
                <a:hlinkClick r:id="rId5"/>
              </a:rPr>
              <a:t>http://21stoleti.cz/</a:t>
            </a:r>
            <a:r>
              <a:rPr lang="cs-CZ" dirty="0" err="1" smtClean="0">
                <a:hlinkClick r:id="rId5"/>
              </a:rPr>
              <a:t>wp</a:t>
            </a:r>
            <a:r>
              <a:rPr lang="cs-CZ" dirty="0" smtClean="0">
                <a:hlinkClick r:id="rId5"/>
              </a:rPr>
              <a:t>-</a:t>
            </a:r>
            <a:r>
              <a:rPr lang="cs-CZ" dirty="0" err="1" smtClean="0">
                <a:hlinkClick r:id="rId5"/>
              </a:rPr>
              <a:t>content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uploads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Cyanea</a:t>
            </a:r>
            <a:r>
              <a:rPr lang="cs-CZ" dirty="0" smtClean="0">
                <a:hlinkClick r:id="rId5"/>
              </a:rPr>
              <a:t>_</a:t>
            </a:r>
            <a:r>
              <a:rPr lang="cs-CZ" dirty="0" err="1" smtClean="0">
                <a:hlinkClick r:id="rId5"/>
              </a:rPr>
              <a:t>capillata.jpg</a:t>
            </a:r>
            <a:r>
              <a:rPr lang="cs-CZ" dirty="0" smtClean="0"/>
              <a:t>  medúza</a:t>
            </a:r>
          </a:p>
          <a:p>
            <a:r>
              <a:rPr lang="cs-CZ" dirty="0" smtClean="0">
                <a:hlinkClick r:id="rId6"/>
              </a:rPr>
              <a:t>http://www.</a:t>
            </a:r>
            <a:r>
              <a:rPr lang="cs-CZ" dirty="0" err="1" smtClean="0">
                <a:hlinkClick r:id="rId6"/>
              </a:rPr>
              <a:t>mekshat.com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pix</a:t>
            </a:r>
            <a:r>
              <a:rPr lang="cs-CZ" dirty="0" smtClean="0">
                <a:hlinkClick r:id="rId6"/>
              </a:rPr>
              <a:t>/upload04/images190/mk183116_</a:t>
            </a:r>
            <a:r>
              <a:rPr lang="cs-CZ" dirty="0" err="1" smtClean="0">
                <a:hlinkClick r:id="rId6"/>
              </a:rPr>
              <a:t>octopus.jpg</a:t>
            </a:r>
            <a:r>
              <a:rPr lang="cs-CZ" dirty="0" smtClean="0"/>
              <a:t>  chobotnice</a:t>
            </a:r>
          </a:p>
          <a:p>
            <a:r>
              <a:rPr lang="cs-CZ" dirty="0" smtClean="0">
                <a:hlinkClick r:id="rId7"/>
              </a:rPr>
              <a:t>http://www.</a:t>
            </a:r>
            <a:r>
              <a:rPr lang="cs-CZ" dirty="0" err="1" smtClean="0">
                <a:hlinkClick r:id="rId7"/>
              </a:rPr>
              <a:t>albatrostravel.cz</a:t>
            </a:r>
            <a:r>
              <a:rPr lang="cs-CZ" dirty="0" smtClean="0">
                <a:hlinkClick r:id="rId7"/>
              </a:rPr>
              <a:t>/data/</a:t>
            </a:r>
            <a:r>
              <a:rPr lang="cs-CZ" dirty="0" err="1" smtClean="0">
                <a:hlinkClick r:id="rId7"/>
              </a:rPr>
              <a:t>imgs</a:t>
            </a:r>
            <a:r>
              <a:rPr lang="cs-CZ" dirty="0" smtClean="0">
                <a:hlinkClick r:id="rId7"/>
              </a:rPr>
              <a:t>/366m.jpg</a:t>
            </a:r>
            <a:r>
              <a:rPr lang="cs-CZ" dirty="0" smtClean="0"/>
              <a:t>  koráli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Obr.na snímku č. 4 : </a:t>
            </a:r>
          </a:p>
          <a:p>
            <a:r>
              <a:rPr lang="cs-CZ" dirty="0" smtClean="0">
                <a:hlinkClick r:id="rId8"/>
              </a:rPr>
              <a:t>http://www.</a:t>
            </a:r>
            <a:r>
              <a:rPr lang="cs-CZ" dirty="0" err="1" smtClean="0">
                <a:hlinkClick r:id="rId8"/>
              </a:rPr>
              <a:t>rybolovnorsko.cz</a:t>
            </a:r>
            <a:r>
              <a:rPr lang="cs-CZ" dirty="0" smtClean="0">
                <a:hlinkClick r:id="rId8"/>
              </a:rPr>
              <a:t>/</a:t>
            </a:r>
            <a:r>
              <a:rPr lang="cs-CZ" dirty="0" err="1" smtClean="0">
                <a:hlinkClick r:id="rId8"/>
              </a:rPr>
              <a:t>images</a:t>
            </a:r>
            <a:r>
              <a:rPr lang="cs-CZ" dirty="0" smtClean="0">
                <a:hlinkClick r:id="rId8"/>
              </a:rPr>
              <a:t>/</a:t>
            </a:r>
            <a:r>
              <a:rPr lang="cs-CZ" dirty="0" err="1" smtClean="0">
                <a:hlinkClick r:id="rId8"/>
              </a:rPr>
              <a:t>clanky</a:t>
            </a:r>
            <a:r>
              <a:rPr lang="cs-CZ" dirty="0" smtClean="0">
                <a:hlinkClick r:id="rId8"/>
              </a:rPr>
              <a:t>/treska_obecna1_2.jpg</a:t>
            </a:r>
            <a:endParaRPr lang="cs-CZ" dirty="0" smtClean="0"/>
          </a:p>
          <a:p>
            <a:r>
              <a:rPr lang="cs-CZ" dirty="0" smtClean="0">
                <a:hlinkClick r:id="rId9"/>
              </a:rPr>
              <a:t>http://ua.all.biz/img/ua/catalog/553403.jpeg</a:t>
            </a:r>
            <a:r>
              <a:rPr lang="cs-CZ" dirty="0" smtClean="0"/>
              <a:t>  makrela</a:t>
            </a:r>
          </a:p>
          <a:p>
            <a:r>
              <a:rPr lang="cs-CZ" dirty="0" smtClean="0">
                <a:hlinkClick r:id="rId10"/>
              </a:rPr>
              <a:t>http://www.</a:t>
            </a:r>
            <a:r>
              <a:rPr lang="cs-CZ" dirty="0" err="1" smtClean="0">
                <a:hlinkClick r:id="rId10"/>
              </a:rPr>
              <a:t>learnnc.org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lp</a:t>
            </a:r>
            <a:r>
              <a:rPr lang="cs-CZ" dirty="0" smtClean="0">
                <a:hlinkClick r:id="rId10"/>
              </a:rPr>
              <a:t>/media/</a:t>
            </a:r>
            <a:r>
              <a:rPr lang="cs-CZ" dirty="0" err="1" smtClean="0">
                <a:hlinkClick r:id="rId10"/>
              </a:rPr>
              <a:t>uploads</a:t>
            </a:r>
            <a:r>
              <a:rPr lang="cs-CZ" dirty="0" smtClean="0">
                <a:hlinkClick r:id="rId10"/>
              </a:rPr>
              <a:t>/2007/09/</a:t>
            </a:r>
            <a:r>
              <a:rPr lang="cs-CZ" dirty="0" err="1" smtClean="0">
                <a:hlinkClick r:id="rId10"/>
              </a:rPr>
              <a:t>herring</a:t>
            </a:r>
            <a:r>
              <a:rPr lang="cs-CZ" dirty="0" smtClean="0">
                <a:hlinkClick r:id="rId10"/>
              </a:rPr>
              <a:t>_300.jpg</a:t>
            </a:r>
            <a:r>
              <a:rPr lang="cs-CZ" dirty="0" smtClean="0"/>
              <a:t>  sledi</a:t>
            </a:r>
          </a:p>
          <a:p>
            <a:r>
              <a:rPr lang="cs-CZ" dirty="0" smtClean="0">
                <a:hlinkClick r:id="rId11"/>
              </a:rPr>
              <a:t>http://zivazeme.cz/images/sardinka-obecna02.jpg</a:t>
            </a:r>
            <a:endParaRPr lang="cs-CZ" dirty="0" smtClean="0"/>
          </a:p>
          <a:p>
            <a:r>
              <a:rPr lang="cs-CZ" dirty="0" smtClean="0">
                <a:hlinkClick r:id="rId12"/>
              </a:rPr>
              <a:t>http://files.ucivo.webnode.cz/system_preview_detail_200008072-2c08c2d029-public/Tu%C5%88%C3%A1k%20Ryby.jpg</a:t>
            </a:r>
            <a:r>
              <a:rPr lang="cs-CZ" dirty="0" smtClean="0"/>
              <a:t>  tuňák</a:t>
            </a:r>
            <a:endParaRPr lang="cs-CZ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188640"/>
            <a:ext cx="828092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http://dumka.</a:t>
            </a:r>
            <a:r>
              <a:rPr lang="cs-CZ" dirty="0" err="1" smtClean="0">
                <a:hlinkClick r:id="rId2"/>
              </a:rPr>
              <a:t>info</a:t>
            </a:r>
            <a:r>
              <a:rPr lang="cs-CZ" dirty="0" smtClean="0">
                <a:hlinkClick r:id="rId2"/>
              </a:rPr>
              <a:t>/pet01/0709b.jpg</a:t>
            </a:r>
            <a:r>
              <a:rPr lang="cs-CZ" dirty="0" smtClean="0"/>
              <a:t>   garnát</a:t>
            </a:r>
          </a:p>
          <a:p>
            <a:r>
              <a:rPr lang="cs-CZ" dirty="0" smtClean="0">
                <a:hlinkClick r:id="rId3"/>
              </a:rPr>
              <a:t>http://upload.wikimedia.org/wikipedia/commons/thumb/0/0b/KreeftbijDenOsse.jpg/258px-KreeftbijDenOsse.jpg</a:t>
            </a:r>
            <a:r>
              <a:rPr lang="cs-CZ" dirty="0" smtClean="0"/>
              <a:t>   humr</a:t>
            </a:r>
          </a:p>
          <a:p>
            <a:r>
              <a:rPr lang="cs-CZ" dirty="0" smtClean="0">
                <a:hlinkClick r:id="rId4"/>
              </a:rPr>
              <a:t>http://ziemek.webd.pl/wp-content/uploads/langusta.jpg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http://marinath.files.wordpress.com/2010/10/deep20sea20shrimps.jpg</a:t>
            </a:r>
            <a:r>
              <a:rPr lang="cs-CZ" dirty="0" smtClean="0"/>
              <a:t>  kreveta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Obr.na snímku č. 5: </a:t>
            </a:r>
          </a:p>
          <a:p>
            <a:r>
              <a:rPr lang="cs-CZ" dirty="0" smtClean="0">
                <a:hlinkClick r:id="rId6"/>
              </a:rPr>
              <a:t>http://www.</a:t>
            </a:r>
            <a:r>
              <a:rPr lang="cs-CZ" dirty="0" err="1" smtClean="0">
                <a:hlinkClick r:id="rId6"/>
              </a:rPr>
              <a:t>anneahira.com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images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article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hewan</a:t>
            </a:r>
            <a:r>
              <a:rPr lang="cs-CZ" dirty="0" smtClean="0">
                <a:hlinkClick r:id="rId6"/>
              </a:rPr>
              <a:t>-</a:t>
            </a:r>
            <a:r>
              <a:rPr lang="cs-CZ" dirty="0" err="1" smtClean="0">
                <a:hlinkClick r:id="rId6"/>
              </a:rPr>
              <a:t>terbesar</a:t>
            </a:r>
            <a:r>
              <a:rPr lang="cs-CZ" dirty="0" smtClean="0">
                <a:hlinkClick r:id="rId6"/>
              </a:rPr>
              <a:t>-</a:t>
            </a:r>
            <a:r>
              <a:rPr lang="cs-CZ" dirty="0" err="1" smtClean="0">
                <a:hlinkClick r:id="rId6"/>
              </a:rPr>
              <a:t>di</a:t>
            </a:r>
            <a:r>
              <a:rPr lang="cs-CZ" dirty="0" smtClean="0">
                <a:hlinkClick r:id="rId6"/>
              </a:rPr>
              <a:t>-</a:t>
            </a:r>
            <a:r>
              <a:rPr lang="cs-CZ" dirty="0" err="1" smtClean="0">
                <a:hlinkClick r:id="rId6"/>
              </a:rPr>
              <a:t>dunia.jpg</a:t>
            </a:r>
            <a:r>
              <a:rPr lang="cs-CZ" dirty="0" smtClean="0"/>
              <a:t>  velryba</a:t>
            </a:r>
          </a:p>
          <a:p>
            <a:r>
              <a:rPr lang="cs-CZ" dirty="0" smtClean="0">
                <a:hlinkClick r:id="rId7"/>
              </a:rPr>
              <a:t>http://www.geology.</a:t>
            </a:r>
            <a:r>
              <a:rPr lang="cs-CZ" dirty="0" err="1" smtClean="0">
                <a:hlinkClick r:id="rId7"/>
              </a:rPr>
              <a:t>cz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antarktida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fotogalerie</a:t>
            </a:r>
            <a:r>
              <a:rPr lang="cs-CZ" dirty="0" smtClean="0">
                <a:hlinkClick r:id="rId7"/>
              </a:rPr>
              <a:t>/expedice-2004/</a:t>
            </a:r>
            <a:r>
              <a:rPr lang="cs-CZ" dirty="0" err="1" smtClean="0">
                <a:hlinkClick r:id="rId7"/>
              </a:rPr>
              <a:t>antarktida</a:t>
            </a:r>
            <a:r>
              <a:rPr lang="cs-CZ" dirty="0" smtClean="0">
                <a:hlinkClick r:id="rId7"/>
              </a:rPr>
              <a:t>-2004-5.jpg</a:t>
            </a:r>
            <a:r>
              <a:rPr lang="cs-CZ" dirty="0" smtClean="0"/>
              <a:t>  lachtan</a:t>
            </a:r>
          </a:p>
          <a:p>
            <a:r>
              <a:rPr lang="cs-CZ" dirty="0" smtClean="0">
                <a:hlinkClick r:id="rId8"/>
              </a:rPr>
              <a:t>http://news.bbcimg.co.uk/media/images/50429000/jpg/_50429048_z927144-polar_bear-spl.jpg</a:t>
            </a:r>
            <a:r>
              <a:rPr lang="cs-CZ" dirty="0" smtClean="0"/>
              <a:t>  medvěd</a:t>
            </a:r>
          </a:p>
          <a:p>
            <a:r>
              <a:rPr lang="cs-CZ" dirty="0" smtClean="0">
                <a:hlinkClick r:id="rId9"/>
              </a:rPr>
              <a:t>http://zsvlcany.szm.com/ch2.jpg</a:t>
            </a:r>
            <a:r>
              <a:rPr lang="cs-CZ" dirty="0" smtClean="0"/>
              <a:t>  tuleň</a:t>
            </a:r>
          </a:p>
          <a:p>
            <a:r>
              <a:rPr lang="cs-CZ" dirty="0" smtClean="0">
                <a:hlinkClick r:id="rId10"/>
              </a:rPr>
              <a:t>http://www.</a:t>
            </a:r>
            <a:r>
              <a:rPr lang="cs-CZ" dirty="0" err="1" smtClean="0">
                <a:hlinkClick r:id="rId10"/>
              </a:rPr>
              <a:t>seaworld.org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animal</a:t>
            </a:r>
            <a:r>
              <a:rPr lang="cs-CZ" dirty="0" smtClean="0">
                <a:hlinkClick r:id="rId10"/>
              </a:rPr>
              <a:t>-</a:t>
            </a:r>
            <a:r>
              <a:rPr lang="cs-CZ" dirty="0" err="1" smtClean="0">
                <a:hlinkClick r:id="rId10"/>
              </a:rPr>
              <a:t>info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animal</a:t>
            </a:r>
            <a:r>
              <a:rPr lang="cs-CZ" dirty="0" smtClean="0">
                <a:hlinkClick r:id="rId10"/>
              </a:rPr>
              <a:t>-</a:t>
            </a:r>
            <a:r>
              <a:rPr lang="cs-CZ" dirty="0" err="1" smtClean="0">
                <a:hlinkClick r:id="rId10"/>
              </a:rPr>
              <a:t>bytes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animalia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eumetazoa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coelomates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deuterostomes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chordata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craniata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aves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sphenisciformes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images</a:t>
            </a:r>
            <a:r>
              <a:rPr lang="cs-CZ" dirty="0" smtClean="0">
                <a:hlinkClick r:id="rId10"/>
              </a:rPr>
              <a:t>/pic-</a:t>
            </a:r>
            <a:r>
              <a:rPr lang="cs-CZ" dirty="0" err="1" smtClean="0">
                <a:hlinkClick r:id="rId10"/>
              </a:rPr>
              <a:t>emperor</a:t>
            </a:r>
            <a:r>
              <a:rPr lang="cs-CZ" dirty="0" smtClean="0">
                <a:hlinkClick r:id="rId10"/>
              </a:rPr>
              <a:t>-</a:t>
            </a:r>
            <a:r>
              <a:rPr lang="cs-CZ" dirty="0" err="1" smtClean="0">
                <a:hlinkClick r:id="rId10"/>
              </a:rPr>
              <a:t>penguin</a:t>
            </a:r>
            <a:r>
              <a:rPr lang="cs-CZ" dirty="0" smtClean="0">
                <a:hlinkClick r:id="rId10"/>
              </a:rPr>
              <a:t>-03.jpg</a:t>
            </a:r>
            <a:r>
              <a:rPr lang="cs-CZ" dirty="0" smtClean="0"/>
              <a:t>  tučňák</a:t>
            </a:r>
          </a:p>
          <a:p>
            <a:r>
              <a:rPr lang="cs-CZ" dirty="0" smtClean="0">
                <a:hlinkClick r:id="rId11"/>
              </a:rPr>
              <a:t>http://i55.tinypic.com/km1d3.jpg</a:t>
            </a:r>
            <a:r>
              <a:rPr lang="cs-CZ" dirty="0" smtClean="0"/>
              <a:t>   mrož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Obr.na snímku č. 6: </a:t>
            </a:r>
          </a:p>
          <a:p>
            <a:r>
              <a:rPr lang="cs-CZ" dirty="0" smtClean="0">
                <a:hlinkClick r:id="rId12"/>
              </a:rPr>
              <a:t>http://www.</a:t>
            </a:r>
            <a:r>
              <a:rPr lang="cs-CZ" dirty="0" err="1" smtClean="0">
                <a:hlinkClick r:id="rId12"/>
              </a:rPr>
              <a:t>stiefel</a:t>
            </a:r>
            <a:r>
              <a:rPr lang="cs-CZ" dirty="0" smtClean="0">
                <a:hlinkClick r:id="rId12"/>
              </a:rPr>
              <a:t>-</a:t>
            </a:r>
            <a:r>
              <a:rPr lang="cs-CZ" dirty="0" err="1" smtClean="0">
                <a:hlinkClick r:id="rId12"/>
              </a:rPr>
              <a:t>eurocart.sk</a:t>
            </a:r>
            <a:r>
              <a:rPr lang="cs-CZ" dirty="0" smtClean="0">
                <a:hlinkClick r:id="rId12"/>
              </a:rPr>
              <a:t>/tovar/188.jpg</a:t>
            </a:r>
            <a:r>
              <a:rPr lang="cs-CZ" dirty="0" smtClean="0"/>
              <a:t>   mapa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Obr.na snímku č. 7: </a:t>
            </a:r>
          </a:p>
          <a:p>
            <a:r>
              <a:rPr lang="cs-CZ" dirty="0" smtClean="0">
                <a:hlinkClick r:id="rId13"/>
              </a:rPr>
              <a:t>http://www.</a:t>
            </a:r>
            <a:r>
              <a:rPr lang="cs-CZ" dirty="0" err="1" smtClean="0">
                <a:hlinkClick r:id="rId13"/>
              </a:rPr>
              <a:t>clker.com</a:t>
            </a:r>
            <a:r>
              <a:rPr lang="cs-CZ" dirty="0" smtClean="0">
                <a:hlinkClick r:id="rId13"/>
              </a:rPr>
              <a:t>/</a:t>
            </a:r>
            <a:r>
              <a:rPr lang="cs-CZ" dirty="0" err="1" smtClean="0">
                <a:hlinkClick r:id="rId13"/>
              </a:rPr>
              <a:t>cliparts</a:t>
            </a:r>
            <a:r>
              <a:rPr lang="cs-CZ" dirty="0" smtClean="0">
                <a:hlinkClick r:id="rId13"/>
              </a:rPr>
              <a:t>/6/6/0/g/x/d/</a:t>
            </a:r>
            <a:r>
              <a:rPr lang="cs-CZ" dirty="0" err="1" smtClean="0">
                <a:hlinkClick r:id="rId13"/>
              </a:rPr>
              <a:t>flying</a:t>
            </a:r>
            <a:r>
              <a:rPr lang="cs-CZ" dirty="0" smtClean="0">
                <a:hlinkClick r:id="rId13"/>
              </a:rPr>
              <a:t>-</a:t>
            </a:r>
            <a:r>
              <a:rPr lang="cs-CZ" dirty="0" err="1" smtClean="0">
                <a:hlinkClick r:id="rId13"/>
              </a:rPr>
              <a:t>sea</a:t>
            </a:r>
            <a:r>
              <a:rPr lang="cs-CZ" dirty="0" smtClean="0">
                <a:hlinkClick r:id="rId13"/>
              </a:rPr>
              <a:t>-</a:t>
            </a:r>
            <a:r>
              <a:rPr lang="cs-CZ" dirty="0" err="1" smtClean="0">
                <a:hlinkClick r:id="rId13"/>
              </a:rPr>
              <a:t>gull</a:t>
            </a:r>
            <a:r>
              <a:rPr lang="cs-CZ" dirty="0" smtClean="0">
                <a:hlinkClick r:id="rId13"/>
              </a:rPr>
              <a:t>-</a:t>
            </a:r>
            <a:r>
              <a:rPr lang="cs-CZ" dirty="0" err="1" smtClean="0">
                <a:hlinkClick r:id="rId13"/>
              </a:rPr>
              <a:t>md.png</a:t>
            </a:r>
            <a:r>
              <a:rPr lang="cs-CZ" dirty="0" smtClean="0"/>
              <a:t>   racek</a:t>
            </a:r>
          </a:p>
          <a:p>
            <a:r>
              <a:rPr lang="cs-CZ" dirty="0" smtClean="0">
                <a:hlinkClick r:id="rId14"/>
              </a:rPr>
              <a:t>http://www.</a:t>
            </a:r>
            <a:r>
              <a:rPr lang="cs-CZ" dirty="0" err="1" smtClean="0">
                <a:hlinkClick r:id="rId14"/>
              </a:rPr>
              <a:t>cartoon</a:t>
            </a:r>
            <a:r>
              <a:rPr lang="cs-CZ" dirty="0" smtClean="0">
                <a:hlinkClick r:id="rId14"/>
              </a:rPr>
              <a:t>-</a:t>
            </a:r>
            <a:r>
              <a:rPr lang="cs-CZ" dirty="0" err="1" smtClean="0">
                <a:hlinkClick r:id="rId14"/>
              </a:rPr>
              <a:t>clipart.com</a:t>
            </a:r>
            <a:r>
              <a:rPr lang="cs-CZ" dirty="0" smtClean="0">
                <a:hlinkClick r:id="rId14"/>
              </a:rPr>
              <a:t>/</a:t>
            </a:r>
            <a:r>
              <a:rPr lang="cs-CZ" dirty="0" err="1" smtClean="0">
                <a:hlinkClick r:id="rId14"/>
              </a:rPr>
              <a:t>cartoon</a:t>
            </a:r>
            <a:r>
              <a:rPr lang="cs-CZ" dirty="0" smtClean="0">
                <a:hlinkClick r:id="rId14"/>
              </a:rPr>
              <a:t>_</a:t>
            </a:r>
            <a:r>
              <a:rPr lang="cs-CZ" dirty="0" err="1" smtClean="0">
                <a:hlinkClick r:id="rId14"/>
              </a:rPr>
              <a:t>clipart</a:t>
            </a:r>
            <a:r>
              <a:rPr lang="cs-CZ" dirty="0" smtClean="0">
                <a:hlinkClick r:id="rId14"/>
              </a:rPr>
              <a:t>_</a:t>
            </a:r>
            <a:r>
              <a:rPr lang="cs-CZ" dirty="0" err="1" smtClean="0">
                <a:hlinkClick r:id="rId14"/>
              </a:rPr>
              <a:t>images</a:t>
            </a:r>
            <a:r>
              <a:rPr lang="cs-CZ" dirty="0" smtClean="0">
                <a:hlinkClick r:id="rId14"/>
              </a:rPr>
              <a:t>/</a:t>
            </a:r>
            <a:r>
              <a:rPr lang="cs-CZ" dirty="0" err="1" smtClean="0">
                <a:hlinkClick r:id="rId14"/>
              </a:rPr>
              <a:t>cute</a:t>
            </a:r>
            <a:r>
              <a:rPr lang="cs-CZ" dirty="0" smtClean="0">
                <a:hlinkClick r:id="rId14"/>
              </a:rPr>
              <a:t>_</a:t>
            </a:r>
            <a:r>
              <a:rPr lang="cs-CZ" dirty="0" err="1" smtClean="0">
                <a:hlinkClick r:id="rId14"/>
              </a:rPr>
              <a:t>little</a:t>
            </a:r>
            <a:r>
              <a:rPr lang="cs-CZ" dirty="0" smtClean="0">
                <a:hlinkClick r:id="rId14"/>
              </a:rPr>
              <a:t>_</a:t>
            </a:r>
            <a:r>
              <a:rPr lang="cs-CZ" dirty="0" err="1" smtClean="0">
                <a:hlinkClick r:id="rId14"/>
              </a:rPr>
              <a:t>cartoon</a:t>
            </a:r>
            <a:r>
              <a:rPr lang="cs-CZ" dirty="0" smtClean="0">
                <a:hlinkClick r:id="rId14"/>
              </a:rPr>
              <a:t>_</a:t>
            </a:r>
            <a:r>
              <a:rPr lang="cs-CZ" dirty="0" err="1" smtClean="0">
                <a:hlinkClick r:id="rId14"/>
              </a:rPr>
              <a:t>penguin</a:t>
            </a:r>
            <a:r>
              <a:rPr lang="cs-CZ" dirty="0" smtClean="0">
                <a:hlinkClick r:id="rId14"/>
              </a:rPr>
              <a:t>_</a:t>
            </a:r>
            <a:r>
              <a:rPr lang="cs-CZ" dirty="0" err="1" smtClean="0">
                <a:hlinkClick r:id="rId14"/>
              </a:rPr>
              <a:t>wearing</a:t>
            </a:r>
            <a:r>
              <a:rPr lang="cs-CZ" dirty="0" smtClean="0">
                <a:hlinkClick r:id="rId14"/>
              </a:rPr>
              <a:t>_a_</a:t>
            </a:r>
            <a:r>
              <a:rPr lang="cs-CZ" dirty="0" err="1" smtClean="0">
                <a:hlinkClick r:id="rId14"/>
              </a:rPr>
              <a:t>bow</a:t>
            </a:r>
            <a:r>
              <a:rPr lang="cs-CZ" dirty="0" smtClean="0">
                <a:hlinkClick r:id="rId14"/>
              </a:rPr>
              <a:t>_</a:t>
            </a:r>
            <a:r>
              <a:rPr lang="cs-CZ" dirty="0" err="1" smtClean="0">
                <a:hlinkClick r:id="rId14"/>
              </a:rPr>
              <a:t>tie</a:t>
            </a:r>
            <a:r>
              <a:rPr lang="cs-CZ" dirty="0" smtClean="0">
                <a:hlinkClick r:id="rId14"/>
              </a:rPr>
              <a:t>_0515-1003-2902-0353_</a:t>
            </a:r>
            <a:r>
              <a:rPr lang="cs-CZ" dirty="0" err="1" smtClean="0">
                <a:hlinkClick r:id="rId14"/>
              </a:rPr>
              <a:t>SMU.jpg</a:t>
            </a:r>
            <a:r>
              <a:rPr lang="cs-CZ" dirty="0" smtClean="0"/>
              <a:t>  tučňák</a:t>
            </a:r>
            <a:endParaRPr lang="cs-CZ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délník 17"/>
          <p:cNvSpPr/>
          <p:nvPr/>
        </p:nvSpPr>
        <p:spPr>
          <a:xfrm>
            <a:off x="395536" y="260648"/>
            <a:ext cx="842493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usborne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quicklinks.com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quicklinks</a:t>
            </a:r>
            <a:r>
              <a:rPr lang="cs-CZ" dirty="0" smtClean="0">
                <a:hlinkClick r:id="rId2"/>
              </a:rPr>
              <a:t>_</a:t>
            </a:r>
            <a:r>
              <a:rPr lang="cs-CZ" dirty="0" err="1" smtClean="0">
                <a:hlinkClick r:id="rId2"/>
              </a:rPr>
              <a:t>library</a:t>
            </a:r>
            <a:r>
              <a:rPr lang="cs-CZ" dirty="0" smtClean="0">
                <a:hlinkClick r:id="rId2"/>
              </a:rPr>
              <a:t>/1095/p14_</a:t>
            </a:r>
            <a:r>
              <a:rPr lang="cs-CZ" dirty="0" err="1" smtClean="0">
                <a:hlinkClick r:id="rId2"/>
              </a:rPr>
              <a:t>tortoise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clipart.gif</a:t>
            </a:r>
            <a:r>
              <a:rPr lang="cs-CZ" dirty="0" smtClean="0"/>
              <a:t> želva</a:t>
            </a:r>
          </a:p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mollusca.cz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Octopus.gif</a:t>
            </a:r>
            <a:r>
              <a:rPr lang="cs-CZ" dirty="0" smtClean="0"/>
              <a:t>  chobotnice</a:t>
            </a:r>
          </a:p>
          <a:p>
            <a:r>
              <a:rPr lang="cs-CZ" dirty="0" smtClean="0">
                <a:hlinkClick r:id="rId4"/>
              </a:rPr>
              <a:t>http://www.patogh98.com/</a:t>
            </a:r>
            <a:r>
              <a:rPr lang="cs-CZ" dirty="0" err="1" smtClean="0">
                <a:hlinkClick r:id="rId4"/>
              </a:rPr>
              <a:t>uploads</a:t>
            </a:r>
            <a:r>
              <a:rPr lang="cs-CZ" dirty="0" smtClean="0">
                <a:hlinkClick r:id="rId4"/>
              </a:rPr>
              <a:t>/2012/03/fu17302.jpg</a:t>
            </a:r>
            <a:r>
              <a:rPr lang="cs-CZ" dirty="0" smtClean="0"/>
              <a:t>  velryba</a:t>
            </a:r>
          </a:p>
          <a:p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best</a:t>
            </a:r>
            <a:r>
              <a:rPr lang="cs-CZ" dirty="0" smtClean="0">
                <a:hlinkClick r:id="rId5"/>
              </a:rPr>
              <a:t>-</a:t>
            </a:r>
            <a:r>
              <a:rPr lang="cs-CZ" dirty="0" err="1" smtClean="0">
                <a:hlinkClick r:id="rId5"/>
              </a:rPr>
              <a:t>of</a:t>
            </a:r>
            <a:r>
              <a:rPr lang="cs-CZ" dirty="0" smtClean="0">
                <a:hlinkClick r:id="rId5"/>
              </a:rPr>
              <a:t>-web.</a:t>
            </a:r>
            <a:r>
              <a:rPr lang="cs-CZ" dirty="0" err="1" smtClean="0">
                <a:hlinkClick r:id="rId5"/>
              </a:rPr>
              <a:t>com</a:t>
            </a:r>
            <a:r>
              <a:rPr lang="cs-CZ" dirty="0" smtClean="0">
                <a:hlinkClick r:id="rId5"/>
              </a:rPr>
              <a:t>/_</a:t>
            </a:r>
            <a:r>
              <a:rPr lang="cs-CZ" dirty="0" err="1" smtClean="0">
                <a:hlinkClick r:id="rId5"/>
              </a:rPr>
              <a:t>images</a:t>
            </a:r>
            <a:r>
              <a:rPr lang="cs-CZ" dirty="0" smtClean="0">
                <a:hlinkClick r:id="rId5"/>
              </a:rPr>
              <a:t>_300/Pink_</a:t>
            </a:r>
            <a:r>
              <a:rPr lang="cs-CZ" dirty="0" err="1" smtClean="0">
                <a:hlinkClick r:id="rId5"/>
              </a:rPr>
              <a:t>Sea</a:t>
            </a:r>
            <a:r>
              <a:rPr lang="cs-CZ" dirty="0" smtClean="0">
                <a:hlinkClick r:id="rId5"/>
              </a:rPr>
              <a:t>_</a:t>
            </a:r>
            <a:r>
              <a:rPr lang="cs-CZ" dirty="0" err="1" smtClean="0">
                <a:hlinkClick r:id="rId5"/>
              </a:rPr>
              <a:t>Urchin</a:t>
            </a:r>
            <a:r>
              <a:rPr lang="cs-CZ" dirty="0" smtClean="0">
                <a:hlinkClick r:id="rId5"/>
              </a:rPr>
              <a:t>_</a:t>
            </a:r>
            <a:r>
              <a:rPr lang="cs-CZ" dirty="0" err="1" smtClean="0">
                <a:hlinkClick r:id="rId5"/>
              </a:rPr>
              <a:t>with</a:t>
            </a:r>
            <a:r>
              <a:rPr lang="cs-CZ" dirty="0" smtClean="0">
                <a:hlinkClick r:id="rId5"/>
              </a:rPr>
              <a:t>_</a:t>
            </a:r>
            <a:r>
              <a:rPr lang="cs-CZ" dirty="0" err="1" smtClean="0">
                <a:hlinkClick r:id="rId5"/>
              </a:rPr>
              <a:t>Its</a:t>
            </a:r>
            <a:r>
              <a:rPr lang="cs-CZ" dirty="0" smtClean="0">
                <a:hlinkClick r:id="rId5"/>
              </a:rPr>
              <a:t>_</a:t>
            </a:r>
            <a:r>
              <a:rPr lang="cs-CZ" dirty="0" err="1" smtClean="0">
                <a:hlinkClick r:id="rId5"/>
              </a:rPr>
              <a:t>Spines</a:t>
            </a:r>
            <a:r>
              <a:rPr lang="cs-CZ" dirty="0" smtClean="0">
                <a:hlinkClick r:id="rId5"/>
              </a:rPr>
              <a:t>_</a:t>
            </a:r>
            <a:r>
              <a:rPr lang="cs-CZ" dirty="0" err="1" smtClean="0">
                <a:hlinkClick r:id="rId5"/>
              </a:rPr>
              <a:t>Spread</a:t>
            </a:r>
            <a:r>
              <a:rPr lang="cs-CZ" dirty="0" smtClean="0">
                <a:hlinkClick r:id="rId5"/>
              </a:rPr>
              <a:t>_Open_100914-157324-325042.jpg</a:t>
            </a:r>
            <a:r>
              <a:rPr lang="cs-CZ" dirty="0" smtClean="0"/>
              <a:t>  sasanka</a:t>
            </a:r>
          </a:p>
          <a:p>
            <a:r>
              <a:rPr lang="cs-CZ" dirty="0" smtClean="0">
                <a:hlinkClick r:id="rId6"/>
              </a:rPr>
              <a:t>http://files.rak-detem.webnode.cz/200000000-db494dc42a/rak.gif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http://3.bp.blogspot.com/-zrcL8PlBoOU/T4Vk72wt6BI/AAAAAAAAAPY/HhZcZGWfbG4/s1600/6dc1f717001921164e329786.png</a:t>
            </a:r>
            <a:r>
              <a:rPr lang="cs-CZ" dirty="0" smtClean="0"/>
              <a:t>  žába</a:t>
            </a:r>
          </a:p>
          <a:p>
            <a:r>
              <a:rPr lang="cs-CZ" dirty="0" smtClean="0">
                <a:hlinkClick r:id="rId8"/>
              </a:rPr>
              <a:t>http://www.</a:t>
            </a:r>
            <a:r>
              <a:rPr lang="cs-CZ" dirty="0" err="1" smtClean="0">
                <a:hlinkClick r:id="rId8"/>
              </a:rPr>
              <a:t>modrydelfin.estranky.cz</a:t>
            </a:r>
            <a:r>
              <a:rPr lang="cs-CZ" dirty="0" smtClean="0">
                <a:hlinkClick r:id="rId8"/>
              </a:rPr>
              <a:t>/</a:t>
            </a:r>
            <a:r>
              <a:rPr lang="cs-CZ" dirty="0" err="1" smtClean="0">
                <a:hlinkClick r:id="rId8"/>
              </a:rPr>
              <a:t>img</a:t>
            </a:r>
            <a:r>
              <a:rPr lang="cs-CZ" dirty="0" smtClean="0">
                <a:hlinkClick r:id="rId8"/>
              </a:rPr>
              <a:t>/</a:t>
            </a:r>
            <a:r>
              <a:rPr lang="cs-CZ" dirty="0" err="1" smtClean="0">
                <a:hlinkClick r:id="rId8"/>
              </a:rPr>
              <a:t>original</a:t>
            </a:r>
            <a:r>
              <a:rPr lang="cs-CZ" dirty="0" smtClean="0">
                <a:hlinkClick r:id="rId8"/>
              </a:rPr>
              <a:t>/16/</a:t>
            </a:r>
            <a:r>
              <a:rPr lang="cs-CZ" dirty="0" err="1" smtClean="0">
                <a:hlinkClick r:id="rId8"/>
              </a:rPr>
              <a:t>delfin</a:t>
            </a:r>
            <a:r>
              <a:rPr lang="cs-CZ" dirty="0" smtClean="0">
                <a:hlinkClick r:id="rId8"/>
              </a:rPr>
              <a:t>--14-.</a:t>
            </a:r>
            <a:r>
              <a:rPr lang="cs-CZ" dirty="0" err="1" smtClean="0">
                <a:hlinkClick r:id="rId8"/>
              </a:rPr>
              <a:t>gif.jpg</a:t>
            </a:r>
            <a:r>
              <a:rPr lang="cs-CZ" dirty="0" smtClean="0"/>
              <a:t>  delfín</a:t>
            </a:r>
          </a:p>
          <a:p>
            <a:r>
              <a:rPr lang="cs-CZ" dirty="0" smtClean="0">
                <a:hlinkClick r:id="rId9"/>
              </a:rPr>
              <a:t>http://www.</a:t>
            </a:r>
            <a:r>
              <a:rPr lang="cs-CZ" dirty="0" err="1" smtClean="0">
                <a:hlinkClick r:id="rId9"/>
              </a:rPr>
              <a:t>halsa.cz</a:t>
            </a:r>
            <a:r>
              <a:rPr lang="cs-CZ" dirty="0" smtClean="0">
                <a:hlinkClick r:id="rId9"/>
              </a:rPr>
              <a:t>/ryby-a-</a:t>
            </a:r>
            <a:r>
              <a:rPr lang="cs-CZ" dirty="0" err="1" smtClean="0">
                <a:hlinkClick r:id="rId9"/>
              </a:rPr>
              <a:t>rybareni</a:t>
            </a:r>
            <a:r>
              <a:rPr lang="cs-CZ" dirty="0" smtClean="0">
                <a:hlinkClick r:id="rId9"/>
              </a:rPr>
              <a:t>/atlas-ryb.</a:t>
            </a:r>
            <a:r>
              <a:rPr lang="cs-CZ" dirty="0" err="1" smtClean="0">
                <a:hlinkClick r:id="rId9"/>
              </a:rPr>
              <a:t>html</a:t>
            </a:r>
            <a:r>
              <a:rPr lang="cs-CZ" dirty="0" smtClean="0"/>
              <a:t>  sleď</a:t>
            </a:r>
          </a:p>
          <a:p>
            <a:r>
              <a:rPr lang="cs-CZ" dirty="0" smtClean="0">
                <a:hlinkClick r:id="rId10"/>
              </a:rPr>
              <a:t>http://bestclipartblog.com/clipart-pics/otter-clipart-5.gif</a:t>
            </a:r>
            <a:r>
              <a:rPr lang="cs-CZ" dirty="0" smtClean="0"/>
              <a:t>  vydra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Obr.na snímku č. 9: </a:t>
            </a:r>
          </a:p>
          <a:p>
            <a:r>
              <a:rPr lang="cs-CZ" dirty="0" smtClean="0">
                <a:hlinkClick r:id="rId11"/>
              </a:rPr>
              <a:t>http://www.v-trans.</a:t>
            </a:r>
            <a:r>
              <a:rPr lang="cs-CZ" dirty="0" err="1" smtClean="0">
                <a:hlinkClick r:id="rId11"/>
              </a:rPr>
              <a:t>cz</a:t>
            </a:r>
            <a:r>
              <a:rPr lang="cs-CZ" dirty="0" smtClean="0">
                <a:hlinkClick r:id="rId11"/>
              </a:rPr>
              <a:t>/</a:t>
            </a:r>
            <a:r>
              <a:rPr lang="cs-CZ" dirty="0" err="1" smtClean="0">
                <a:hlinkClick r:id="rId11"/>
              </a:rPr>
              <a:t>Images</a:t>
            </a:r>
            <a:r>
              <a:rPr lang="cs-CZ" dirty="0" smtClean="0">
                <a:hlinkClick r:id="rId11"/>
              </a:rPr>
              <a:t>/</a:t>
            </a:r>
            <a:r>
              <a:rPr lang="cs-CZ" dirty="0" err="1" smtClean="0">
                <a:hlinkClick r:id="rId11"/>
              </a:rPr>
              <a:t>lagrace.png</a:t>
            </a:r>
            <a:r>
              <a:rPr lang="cs-CZ" dirty="0" smtClean="0"/>
              <a:t>  plachetnice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Obr.na snímku č. 10: </a:t>
            </a:r>
          </a:p>
          <a:p>
            <a:r>
              <a:rPr lang="cs-CZ" dirty="0" smtClean="0">
                <a:hlinkClick r:id="rId12"/>
              </a:rPr>
              <a:t>http://vector-cartoons.com/images/findingnemo1.gif</a:t>
            </a:r>
            <a:r>
              <a:rPr lang="cs-CZ" dirty="0" smtClean="0"/>
              <a:t>  žralok</a:t>
            </a:r>
          </a:p>
          <a:p>
            <a:r>
              <a:rPr lang="cs-CZ" dirty="0" smtClean="0">
                <a:hlinkClick r:id="rId12"/>
              </a:rPr>
              <a:t>http://vector-cartoons.com/images/findingnemo1.gif</a:t>
            </a:r>
            <a:r>
              <a:rPr lang="cs-CZ" dirty="0" smtClean="0"/>
              <a:t>  delfín</a:t>
            </a:r>
          </a:p>
          <a:p>
            <a:r>
              <a:rPr lang="cs-CZ" dirty="0" smtClean="0">
                <a:hlinkClick r:id="rId13"/>
              </a:rPr>
              <a:t>http://www3.wayne.kyschools.us/</a:t>
            </a:r>
            <a:r>
              <a:rPr lang="cs-CZ" dirty="0" err="1" smtClean="0">
                <a:hlinkClick r:id="rId13"/>
              </a:rPr>
              <a:t>userfiles</a:t>
            </a:r>
            <a:r>
              <a:rPr lang="cs-CZ" dirty="0" smtClean="0">
                <a:hlinkClick r:id="rId13"/>
              </a:rPr>
              <a:t>/153/</a:t>
            </a:r>
            <a:r>
              <a:rPr lang="cs-CZ" dirty="0" err="1" smtClean="0">
                <a:hlinkClick r:id="rId13"/>
              </a:rPr>
              <a:t>Polar</a:t>
            </a:r>
            <a:r>
              <a:rPr lang="cs-CZ" dirty="0" smtClean="0">
                <a:hlinkClick r:id="rId13"/>
              </a:rPr>
              <a:t>%20Bear%203.jpg</a:t>
            </a:r>
            <a:r>
              <a:rPr lang="cs-CZ" dirty="0" smtClean="0"/>
              <a:t>  lední medvěd</a:t>
            </a:r>
          </a:p>
          <a:p>
            <a:r>
              <a:rPr lang="cs-CZ" dirty="0" smtClean="0">
                <a:hlinkClick r:id="rId14"/>
              </a:rPr>
              <a:t>http://rmtc.fsdb.k12.fl.us/</a:t>
            </a:r>
            <a:r>
              <a:rPr lang="cs-CZ" dirty="0" err="1" smtClean="0">
                <a:hlinkClick r:id="rId14"/>
              </a:rPr>
              <a:t>images</a:t>
            </a:r>
            <a:r>
              <a:rPr lang="cs-CZ" dirty="0" smtClean="0">
                <a:hlinkClick r:id="rId14"/>
              </a:rPr>
              <a:t>/ocean1.jpg</a:t>
            </a:r>
            <a:r>
              <a:rPr lang="cs-CZ" dirty="0" smtClean="0"/>
              <a:t>  oceán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518</TotalTime>
  <Words>1424</Words>
  <Application>Microsoft Office PowerPoint</Application>
  <PresentationFormat>Předvádění na obrazovce (4:3)</PresentationFormat>
  <Paragraphs>245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Základní škola a mateřská škola Aš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Martínek Jiří</dc:creator>
  <cp:lastModifiedBy>User</cp:lastModifiedBy>
  <cp:revision>72</cp:revision>
  <dcterms:created xsi:type="dcterms:W3CDTF">2012-04-07T16:00:44Z</dcterms:created>
  <dcterms:modified xsi:type="dcterms:W3CDTF">2012-07-22T09:06:08Z</dcterms:modified>
</cp:coreProperties>
</file>