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2" r:id="rId6"/>
    <p:sldId id="260" r:id="rId7"/>
    <p:sldId id="264" r:id="rId8"/>
    <p:sldId id="265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94660"/>
  </p:normalViewPr>
  <p:slideViewPr>
    <p:cSldViewPr>
      <p:cViewPr>
        <p:scale>
          <a:sx n="107" d="100"/>
          <a:sy n="107" d="100"/>
        </p:scale>
        <p:origin x="-9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1834A-5FE9-464B-8D0F-9F8DA17BFED7}" type="datetimeFigureOut">
              <a:rPr lang="cs-CZ" smtClean="0"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B7756C-432C-496D-A319-6664FD3135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50060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1834A-5FE9-464B-8D0F-9F8DA17BFED7}" type="datetimeFigureOut">
              <a:rPr lang="cs-CZ" smtClean="0"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B7756C-432C-496D-A319-6664FD3135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3117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1834A-5FE9-464B-8D0F-9F8DA17BFED7}" type="datetimeFigureOut">
              <a:rPr lang="cs-CZ" smtClean="0"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B7756C-432C-496D-A319-6664FD3135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03064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1834A-5FE9-464B-8D0F-9F8DA17BFED7}" type="datetimeFigureOut">
              <a:rPr lang="cs-CZ" smtClean="0"/>
              <a:t>22.7.2012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B7756C-432C-496D-A319-6664FD3135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03451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1834A-5FE9-464B-8D0F-9F8DA17BFED7}" type="datetimeFigureOut">
              <a:rPr lang="cs-CZ" smtClean="0"/>
              <a:t>22.7.2012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B7756C-432C-496D-A319-6664FD3135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84031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1834A-5FE9-464B-8D0F-9F8DA17BFED7}" type="datetimeFigureOut">
              <a:rPr lang="cs-CZ" smtClean="0"/>
              <a:t>22.7.2012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B7756C-432C-496D-A319-6664FD3135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1787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1834A-5FE9-464B-8D0F-9F8DA17BFED7}" type="datetimeFigureOut">
              <a:rPr lang="cs-CZ" smtClean="0"/>
              <a:t>22.7.2012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B7756C-432C-496D-A319-6664FD3135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97264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1834A-5FE9-464B-8D0F-9F8DA17BFED7}" type="datetimeFigureOut">
              <a:rPr lang="cs-CZ" smtClean="0"/>
              <a:t>22.7.2012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B7756C-432C-496D-A319-6664FD3135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18631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1834A-5FE9-464B-8D0F-9F8DA17BFED7}" type="datetimeFigureOut">
              <a:rPr lang="cs-CZ" smtClean="0"/>
              <a:t>22.7.2012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B7756C-432C-496D-A319-6664FD3135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32121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1834A-5FE9-464B-8D0F-9F8DA17BFED7}" type="datetimeFigureOut">
              <a:rPr lang="cs-CZ" smtClean="0"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B7756C-432C-496D-A319-6664FD3135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73006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1834A-5FE9-464B-8D0F-9F8DA17BFED7}" type="datetimeFigureOut">
              <a:rPr lang="cs-CZ" smtClean="0"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B7756C-432C-496D-A319-6664FD3135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6915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81834A-5FE9-464B-8D0F-9F8DA17BFED7}" type="datetimeFigureOut">
              <a:rPr lang="cs-CZ" smtClean="0"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B7756C-432C-496D-A319-6664FD3135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03560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zimbio.com/Heart+Attack+Grill/articles/JJEj0-a0W6c/the+heart+attack+grill+menu" TargetMode="External"/><Relationship Id="rId3" Type="http://schemas.openxmlformats.org/officeDocument/2006/relationships/hyperlink" Target="http://www.google.cz/" TargetMode="External"/><Relationship Id="rId7" Type="http://schemas.openxmlformats.org/officeDocument/2006/relationships/hyperlink" Target="http://3.bp.blogspot.com/-UdpBJQpTq0Q/TxhTcsyp_fI/AAAAAAAAA8A/we17-SbbM-Q/s1600/cardio-fitness.jp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bsd405.org/Portals/0/libraries/library10/images/science_circulatory_system.gif" TargetMode="External"/><Relationship Id="rId5" Type="http://schemas.openxmlformats.org/officeDocument/2006/relationships/hyperlink" Target="http://www.semanasalud.ua.es/semana_3/canc_t17.gif" TargetMode="External"/><Relationship Id="rId4" Type="http://schemas.openxmlformats.org/officeDocument/2006/relationships/hyperlink" Target="http://www.cmis.cz/du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8813" y="2708920"/>
            <a:ext cx="8496944" cy="1802631"/>
          </a:xfrm>
        </p:spPr>
        <p:txBody>
          <a:bodyPr>
            <a:normAutofit/>
          </a:bodyPr>
          <a:lstStyle/>
          <a:p>
            <a:r>
              <a:rPr lang="cs-CZ" sz="3600" b="1" dirty="0"/>
              <a:t>VY_32_INOVACE_08_Přírodověda_</a:t>
            </a:r>
            <a:br>
              <a:rPr lang="cs-CZ" sz="3600" b="1" dirty="0"/>
            </a:br>
            <a:r>
              <a:rPr lang="cs-CZ" sz="3600" b="1" dirty="0"/>
              <a:t>5.ročník_</a:t>
            </a:r>
            <a:br>
              <a:rPr lang="cs-CZ" sz="3600" b="1" dirty="0"/>
            </a:br>
            <a:r>
              <a:rPr lang="cs-CZ" sz="3600" b="1" dirty="0"/>
              <a:t>04_Soustava oběhová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5301208"/>
            <a:ext cx="8064896" cy="1008112"/>
          </a:xfrm>
        </p:spPr>
        <p:txBody>
          <a:bodyPr/>
          <a:lstStyle/>
          <a:p>
            <a:r>
              <a:rPr lang="cs-CZ" sz="2400" dirty="0"/>
              <a:t>Autor : </a:t>
            </a:r>
            <a:r>
              <a:rPr lang="cs-CZ" sz="2400" dirty="0" err="1"/>
              <a:t>Ing.Hana</a:t>
            </a:r>
            <a:r>
              <a:rPr lang="cs-CZ" sz="2400" dirty="0"/>
              <a:t> Martínková, ZŠ a MŠ Hazlov</a:t>
            </a:r>
          </a:p>
          <a:p>
            <a:r>
              <a:rPr lang="cs-CZ" sz="2400" dirty="0"/>
              <a:t>Období vytvoření : leden 2012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6429" y="476672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63479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5736" y="188640"/>
            <a:ext cx="4680520" cy="706090"/>
          </a:xfrm>
        </p:spPr>
        <p:txBody>
          <a:bodyPr>
            <a:normAutofit fontScale="90000"/>
          </a:bodyPr>
          <a:lstStyle/>
          <a:p>
            <a:r>
              <a:rPr lang="cs-CZ" sz="2800" b="1" u="sng" dirty="0" smtClean="0">
                <a:latin typeface="Comic Sans MS" pitchFamily="66" charset="0"/>
              </a:rPr>
              <a:t>Oběhová soustava</a:t>
            </a:r>
            <a:br>
              <a:rPr lang="cs-CZ" sz="2800" b="1" u="sng" dirty="0" smtClean="0">
                <a:latin typeface="Comic Sans MS" pitchFamily="66" charset="0"/>
              </a:rPr>
            </a:br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5436366" y="1340768"/>
            <a:ext cx="327585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srdce</a:t>
            </a:r>
            <a:r>
              <a:rPr lang="cs-CZ" dirty="0" smtClean="0"/>
              <a:t> = smršťující se a uvolňující se sval, který pohání tok krve v těle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2413" y="2852936"/>
            <a:ext cx="3455987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6301" y="4437112"/>
            <a:ext cx="3303587" cy="1755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620688"/>
            <a:ext cx="5094781" cy="61206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572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 txBox="1">
            <a:spLocks noGrp="1"/>
          </p:cNvSpPr>
          <p:nvPr>
            <p:ph type="title"/>
          </p:nvPr>
        </p:nvSpPr>
        <p:spPr>
          <a:xfrm>
            <a:off x="323528" y="332656"/>
            <a:ext cx="272135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i="1" u="sng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NA   ZAMYŠLENÍ :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67544" y="1052736"/>
            <a:ext cx="6408712" cy="24006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>
              <a:lnSpc>
                <a:spcPct val="150000"/>
              </a:lnSpc>
              <a:buFont typeface="Wingdings" pitchFamily="2" charset="2"/>
              <a:buChar char="v"/>
            </a:pPr>
            <a:r>
              <a:rPr lang="cs-CZ" sz="2000" dirty="0"/>
              <a:t>Proč  se chráníme před zraněním cév</a:t>
            </a:r>
            <a:r>
              <a:rPr lang="cs-CZ" sz="2000" dirty="0" smtClean="0"/>
              <a:t>?</a:t>
            </a:r>
          </a:p>
          <a:p>
            <a:pPr eaLnBrk="1" hangingPunct="1"/>
            <a:endParaRPr lang="cs-CZ" sz="2000" dirty="0" smtClean="0"/>
          </a:p>
          <a:p>
            <a:pPr eaLnBrk="1" hangingPunct="1"/>
            <a:endParaRPr lang="cs-CZ" sz="2000" dirty="0"/>
          </a:p>
          <a:p>
            <a:pPr eaLnBrk="1" hangingPunct="1">
              <a:buFont typeface="Wingdings" pitchFamily="2" charset="2"/>
              <a:buChar char="v"/>
            </a:pPr>
            <a:r>
              <a:rPr lang="cs-CZ" sz="2000" dirty="0"/>
              <a:t>Jaký je rozdíl mezi žilním a </a:t>
            </a:r>
            <a:r>
              <a:rPr lang="cs-CZ" sz="2000" dirty="0" smtClean="0"/>
              <a:t>tepenným krvácením?</a:t>
            </a:r>
          </a:p>
          <a:p>
            <a:pPr eaLnBrk="1" hangingPunct="1"/>
            <a:endParaRPr lang="cs-CZ" sz="2000" dirty="0"/>
          </a:p>
          <a:p>
            <a:pPr eaLnBrk="1" hangingPunct="1"/>
            <a:endParaRPr lang="cs-CZ" sz="2000" dirty="0"/>
          </a:p>
          <a:p>
            <a:pPr eaLnBrk="1" hangingPunct="1">
              <a:buFont typeface="Wingdings" pitchFamily="2" charset="2"/>
              <a:buChar char="v"/>
            </a:pPr>
            <a:r>
              <a:rPr lang="cs-CZ" sz="2000" dirty="0"/>
              <a:t>Znáte svou krevní skupinu? Jak ji zjistíme?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316190" y="1628800"/>
            <a:ext cx="3600450" cy="3698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Mohli bychom vykrvácet.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115616" y="2550381"/>
            <a:ext cx="3600450" cy="3683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Ze žil krev vytéká, z tepen stříká.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331516" y="3532882"/>
            <a:ext cx="3168650" cy="3683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Odběrem krve u lékaře.</a:t>
            </a: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lasticWrap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796454"/>
            <a:ext cx="3014156" cy="3507854"/>
          </a:xfrm>
          <a:prstGeom prst="rect">
            <a:avLst/>
          </a:prstGeom>
          <a:noFill/>
          <a:ln>
            <a:noFill/>
          </a:ln>
          <a:effectLst>
            <a:glow rad="228600">
              <a:schemeClr val="accent6">
                <a:lumMod val="50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467544" y="5085184"/>
            <a:ext cx="78488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latin typeface="Comic Sans MS" pitchFamily="66" charset="0"/>
              </a:rPr>
              <a:t>Pamatuj :</a:t>
            </a:r>
          </a:p>
          <a:p>
            <a:pPr algn="ctr"/>
            <a:r>
              <a:rPr lang="cs-CZ" sz="2400" dirty="0" smtClean="0"/>
              <a:t>Krev neustále dodává potřebné výživné látry svalům, orgánům, kostem a odvádí odpad, který vzniká při jejich práci.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51831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274638"/>
            <a:ext cx="6552728" cy="634082"/>
          </a:xfrm>
        </p:spPr>
        <p:txBody>
          <a:bodyPr>
            <a:normAutofit/>
          </a:bodyPr>
          <a:lstStyle/>
          <a:p>
            <a:r>
              <a:rPr lang="cs-CZ" sz="2500" b="1" u="sng" dirty="0">
                <a:latin typeface="Comic Sans MS" pitchFamily="66" charset="0"/>
              </a:rPr>
              <a:t>Hlavní části oběhové soustavy jsou :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1" y="980728"/>
            <a:ext cx="3689399" cy="4246413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7" name="Pravoúhlá spojnice 6"/>
          <p:cNvCxnSpPr/>
          <p:nvPr/>
        </p:nvCxnSpPr>
        <p:spPr>
          <a:xfrm flipV="1">
            <a:off x="4427984" y="2060848"/>
            <a:ext cx="4464496" cy="720080"/>
          </a:xfrm>
          <a:prstGeom prst="bentConnector3">
            <a:avLst>
              <a:gd name="adj1" fmla="val 50000"/>
            </a:avLst>
          </a:prstGeom>
          <a:ln w="254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ravoúhlá spojnice 13"/>
          <p:cNvCxnSpPr/>
          <p:nvPr/>
        </p:nvCxnSpPr>
        <p:spPr>
          <a:xfrm>
            <a:off x="4427984" y="3103934"/>
            <a:ext cx="4464496" cy="1189162"/>
          </a:xfrm>
          <a:prstGeom prst="bentConnector3">
            <a:avLst/>
          </a:prstGeom>
          <a:ln w="254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ravoúhlá spojnice 20"/>
          <p:cNvCxnSpPr/>
          <p:nvPr/>
        </p:nvCxnSpPr>
        <p:spPr>
          <a:xfrm rot="10800000">
            <a:off x="323528" y="2420888"/>
            <a:ext cx="3888432" cy="683046"/>
          </a:xfrm>
          <a:prstGeom prst="bentConnector3">
            <a:avLst/>
          </a:prstGeom>
          <a:ln w="254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611560" y="5490251"/>
            <a:ext cx="1476164" cy="523220"/>
          </a:xfrm>
          <a:prstGeom prst="rect">
            <a:avLst/>
          </a:prstGeom>
          <a:noFill/>
          <a:ln w="25400">
            <a:gradFill>
              <a:gsLst>
                <a:gs pos="0">
                  <a:srgbClr val="03D4A8"/>
                </a:gs>
                <a:gs pos="25000">
                  <a:srgbClr val="21D6E0"/>
                </a:gs>
                <a:gs pos="75000">
                  <a:srgbClr val="0087E6"/>
                </a:gs>
                <a:gs pos="100000">
                  <a:srgbClr val="005CBF"/>
                </a:gs>
              </a:gsLst>
              <a:lin ang="5400000" scaled="0"/>
            </a:gradFill>
            <a:prstDash val="sysDash"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i="1" dirty="0" smtClean="0"/>
              <a:t>tepna</a:t>
            </a:r>
            <a:endParaRPr lang="cs-CZ" sz="2800" i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843493" y="5541110"/>
            <a:ext cx="1616939" cy="523220"/>
          </a:xfrm>
          <a:prstGeom prst="rect">
            <a:avLst/>
          </a:prstGeom>
          <a:noFill/>
          <a:ln w="25400">
            <a:gradFill>
              <a:gsLst>
                <a:gs pos="0">
                  <a:srgbClr val="03D4A8"/>
                </a:gs>
                <a:gs pos="25000">
                  <a:srgbClr val="21D6E0"/>
                </a:gs>
                <a:gs pos="75000">
                  <a:srgbClr val="0087E6"/>
                </a:gs>
                <a:gs pos="100000">
                  <a:srgbClr val="005CBF"/>
                </a:gs>
              </a:gsLst>
              <a:lin ang="5400000" scaled="0"/>
            </a:gradFill>
            <a:prstDash val="sysDash"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i="1" dirty="0" smtClean="0"/>
              <a:t>žíla</a:t>
            </a:r>
            <a:endParaRPr lang="cs-CZ" sz="2800" i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563888" y="6013471"/>
            <a:ext cx="2016224" cy="523220"/>
          </a:xfrm>
          <a:prstGeom prst="rect">
            <a:avLst/>
          </a:prstGeom>
          <a:noFill/>
          <a:ln w="25400">
            <a:gradFill>
              <a:gsLst>
                <a:gs pos="0">
                  <a:srgbClr val="03D4A8"/>
                </a:gs>
                <a:gs pos="25000">
                  <a:srgbClr val="21D6E0"/>
                </a:gs>
                <a:gs pos="75000">
                  <a:srgbClr val="0087E6"/>
                </a:gs>
                <a:gs pos="100000">
                  <a:srgbClr val="005CBF"/>
                </a:gs>
              </a:gsLst>
              <a:lin ang="5400000" scaled="0"/>
            </a:gradFill>
            <a:prstDash val="sysDash"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i="1" dirty="0" smtClean="0"/>
              <a:t>srdce</a:t>
            </a:r>
            <a:endParaRPr lang="cs-CZ" sz="2800" i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11560" y="2550095"/>
            <a:ext cx="14761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i="1" dirty="0" smtClean="0">
                <a:solidFill>
                  <a:srgbClr val="C00000"/>
                </a:solidFill>
              </a:rPr>
              <a:t>žíla</a:t>
            </a:r>
            <a:endParaRPr lang="cs-CZ" sz="2400" i="1" dirty="0">
              <a:solidFill>
                <a:srgbClr val="C0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843493" y="2236222"/>
            <a:ext cx="17609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i="1" dirty="0" smtClean="0">
                <a:solidFill>
                  <a:srgbClr val="C00000"/>
                </a:solidFill>
              </a:rPr>
              <a:t>srdce</a:t>
            </a:r>
            <a:endParaRPr lang="cs-CZ" sz="2400" i="1" dirty="0">
              <a:solidFill>
                <a:srgbClr val="C0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017145" y="4365104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i="1" dirty="0" smtClean="0">
                <a:solidFill>
                  <a:srgbClr val="C00000"/>
                </a:solidFill>
              </a:rPr>
              <a:t>tepna</a:t>
            </a:r>
            <a:endParaRPr lang="cs-CZ" sz="2400" i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4030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9712" y="274638"/>
            <a:ext cx="5616624" cy="994122"/>
          </a:xfrm>
        </p:spPr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cs-CZ" sz="2700" b="1" u="sng" dirty="0">
                <a:latin typeface="Comic Sans MS" pitchFamily="66" charset="0"/>
              </a:rPr>
              <a:t>Co víš o krevním oběhu </a:t>
            </a:r>
            <a:r>
              <a:rPr lang="cs-CZ" sz="2700" b="1" u="sng" dirty="0" smtClean="0">
                <a:latin typeface="Comic Sans MS" pitchFamily="66" charset="0"/>
              </a:rPr>
              <a:t>?</a:t>
            </a:r>
            <a:br>
              <a:rPr lang="cs-CZ" sz="2700" b="1" u="sng" dirty="0" smtClean="0">
                <a:latin typeface="Comic Sans MS" pitchFamily="66" charset="0"/>
              </a:rPr>
            </a:br>
            <a:r>
              <a:rPr lang="cs-CZ" sz="2200" b="1" dirty="0" smtClean="0">
                <a:latin typeface="Comic Sans MS" pitchFamily="66" charset="0"/>
              </a:rPr>
              <a:t>Křížovka</a:t>
            </a:r>
            <a:endParaRPr lang="cs-CZ" sz="2200" b="1" dirty="0">
              <a:latin typeface="Comic Sans MS" pitchFamily="66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75912598"/>
              </p:ext>
            </p:extLst>
          </p:nvPr>
        </p:nvGraphicFramePr>
        <p:xfrm>
          <a:off x="1691680" y="1412776"/>
          <a:ext cx="6095997" cy="2286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4212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K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187624" y="141277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131840" y="191683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907704" y="230504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17199" y="2758249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131840" y="3198551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411760" y="3797650"/>
            <a:ext cx="496855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Převedení krve jednoho člověka druhému</a:t>
            </a:r>
          </a:p>
          <a:p>
            <a:pPr marL="342900" indent="-342900">
              <a:buAutoNum type="arabicPeriod"/>
            </a:pPr>
            <a:r>
              <a:rPr lang="cs-CZ" dirty="0" smtClean="0"/>
              <a:t>Úkolem cév je rozvádět po těle</a:t>
            </a:r>
          </a:p>
          <a:p>
            <a:pPr marL="342900" indent="-342900">
              <a:buAutoNum type="arabicPeriod"/>
            </a:pPr>
            <a:r>
              <a:rPr lang="cs-CZ" dirty="0" smtClean="0"/>
              <a:t>Srdce je v těle uloženo v</a:t>
            </a:r>
          </a:p>
          <a:p>
            <a:pPr marL="342900" indent="-342900">
              <a:buAutoNum type="arabicPeriod"/>
            </a:pPr>
            <a:r>
              <a:rPr lang="cs-CZ" dirty="0" smtClean="0"/>
              <a:t>Srdce vhání </a:t>
            </a:r>
            <a:r>
              <a:rPr lang="cs-CZ" dirty="0" err="1" smtClean="0"/>
              <a:t>odkysličovanou</a:t>
            </a:r>
            <a:r>
              <a:rPr lang="cs-CZ" dirty="0" smtClean="0"/>
              <a:t> krev do</a:t>
            </a:r>
          </a:p>
          <a:p>
            <a:pPr marL="342900" indent="-342900">
              <a:buAutoNum type="arabicPeriod"/>
            </a:pPr>
            <a:r>
              <a:rPr lang="cs-CZ" dirty="0" smtClean="0"/>
              <a:t>Údery srdce vnímáme na zápěstí jako</a:t>
            </a:r>
          </a:p>
          <a:p>
            <a:pPr marL="342900" indent="-342900">
              <a:buAutoNum type="arabicPeriod"/>
            </a:pP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05664" y="5537184"/>
            <a:ext cx="849694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Tajenka :   _   _   _   _   _</a:t>
            </a:r>
            <a:r>
              <a:rPr lang="cs-CZ" sz="2000" dirty="0" smtClean="0"/>
              <a:t>   je mohutný dutý  </a:t>
            </a:r>
            <a:r>
              <a:rPr lang="cs-CZ" sz="2000" b="1" dirty="0" smtClean="0"/>
              <a:t>_  _  _  _ </a:t>
            </a:r>
            <a:r>
              <a:rPr lang="cs-CZ" sz="2000" dirty="0" smtClean="0"/>
              <a:t>, který pracuje jako </a:t>
            </a:r>
            <a:br>
              <a:rPr lang="cs-CZ" sz="2000" dirty="0" smtClean="0"/>
            </a:br>
            <a:r>
              <a:rPr lang="cs-CZ" sz="2000" dirty="0" smtClean="0"/>
              <a:t> </a:t>
            </a:r>
            <a:r>
              <a:rPr lang="cs-CZ" sz="2000" b="1" dirty="0" smtClean="0"/>
              <a:t>_  _  _  _ _ .</a:t>
            </a:r>
          </a:p>
          <a:p>
            <a:r>
              <a:rPr lang="cs-CZ" sz="2000" dirty="0" smtClean="0"/>
              <a:t>Srdce se skládá z  dvou </a:t>
            </a:r>
            <a:r>
              <a:rPr lang="cs-CZ" sz="2000" b="1" dirty="0" smtClean="0"/>
              <a:t>_  _  _  _  _</a:t>
            </a:r>
            <a:r>
              <a:rPr lang="cs-CZ" sz="2000" dirty="0" smtClean="0"/>
              <a:t>   a  dvou </a:t>
            </a:r>
            <a:r>
              <a:rPr lang="cs-CZ" sz="2000" b="1" dirty="0" smtClean="0"/>
              <a:t>_  _  _  _  _  _  _  _ .</a:t>
            </a:r>
            <a:endParaRPr lang="cs-CZ" sz="2000" b="1" dirty="0"/>
          </a:p>
        </p:txBody>
      </p:sp>
      <p:pic>
        <p:nvPicPr>
          <p:cNvPr id="2050" name="Picture 2" descr="http://3.bp.blogspot.com/-UdpBJQpTq0Q/TxhTcsyp_fI/AAAAAAAAA8A/we17-SbbM-Q/s1600/cardio-fitnes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33853">
            <a:off x="6739965" y="4077688"/>
            <a:ext cx="1975912" cy="1481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5687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638122"/>
            <a:ext cx="8229600" cy="1890486"/>
          </a:xfrm>
        </p:spPr>
        <p:txBody>
          <a:bodyPr>
            <a:noAutofit/>
          </a:bodyPr>
          <a:lstStyle/>
          <a:p>
            <a:pPr lvl="1" algn="ctr">
              <a:lnSpc>
                <a:spcPct val="150000"/>
              </a:lnSpc>
            </a:pPr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infarktu  srdce, hypertenzi(= vysoký krevní tlak), poškození cév v mozku,</a:t>
            </a:r>
            <a:br>
              <a:rPr lang="cs-CZ" sz="2000" b="1" dirty="0" smtClean="0">
                <a:latin typeface="Calibri" pitchFamily="34" charset="0"/>
                <a:cs typeface="Calibri" pitchFamily="34" charset="0"/>
              </a:rPr>
            </a:br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poškození srdce,…</a:t>
            </a:r>
            <a:br>
              <a:rPr lang="cs-CZ" sz="2000" b="1" dirty="0" smtClean="0">
                <a:latin typeface="Calibri" pitchFamily="34" charset="0"/>
                <a:cs typeface="Calibri" pitchFamily="34" charset="0"/>
              </a:rPr>
            </a:br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Dochází ke ztrátě pružnosti cévních stěn a stěny tloustnou, až se mohou ucpat.</a:t>
            </a:r>
            <a:br>
              <a:rPr lang="cs-CZ" sz="2000" b="1" dirty="0" smtClean="0">
                <a:latin typeface="Calibri" pitchFamily="34" charset="0"/>
                <a:cs typeface="Calibri" pitchFamily="34" charset="0"/>
              </a:rPr>
            </a:br>
            <a:endParaRPr lang="cs-CZ" sz="20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547664" y="436205"/>
            <a:ext cx="6191118" cy="4770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500" b="1" u="sng" dirty="0" smtClean="0">
                <a:latin typeface="Comic Sans MS" pitchFamily="66" charset="0"/>
                <a:ea typeface="+mj-ea"/>
                <a:cs typeface="+mj-cs"/>
              </a:rPr>
              <a:t>Víš, že onemocněním </a:t>
            </a:r>
            <a:r>
              <a:rPr lang="cs-CZ" sz="2500" b="1" u="sng" dirty="0">
                <a:latin typeface="Comic Sans MS" pitchFamily="66" charset="0"/>
                <a:ea typeface="+mj-ea"/>
                <a:cs typeface="+mj-cs"/>
              </a:rPr>
              <a:t>oběhové soustavy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39552" y="1124744"/>
            <a:ext cx="5760640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u="sng" dirty="0">
                <a:latin typeface="Comic Sans MS" pitchFamily="66" charset="0"/>
                <a:ea typeface="+mj-ea"/>
                <a:cs typeface="+mj-cs"/>
              </a:rPr>
              <a:t>může dojít k :</a:t>
            </a: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3528607"/>
            <a:ext cx="3672408" cy="3004029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4499992" y="3343941"/>
            <a:ext cx="25210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u="sng" dirty="0">
                <a:solidFill>
                  <a:schemeClr val="accent2">
                    <a:lumMod val="75000"/>
                  </a:schemeClr>
                </a:solidFill>
              </a:rPr>
              <a:t>NA   ZAMYŠLENÍ :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995936" y="4230402"/>
            <a:ext cx="4890041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v"/>
            </a:pPr>
            <a:r>
              <a:rPr lang="cs-CZ" sz="2000" dirty="0" smtClean="0"/>
              <a:t>Proč je zde uveden tento obrázek ?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000" dirty="0" smtClean="0"/>
              <a:t>Co je to obezita?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000" dirty="0" smtClean="0"/>
              <a:t>Má nadváha či obezita vliv na práci srdce?</a:t>
            </a:r>
          </a:p>
          <a:p>
            <a:pPr marL="342900" indent="-342900">
              <a:buFont typeface="Wingdings" pitchFamily="2" charset="2"/>
              <a:buChar char="v"/>
            </a:pPr>
            <a:endParaRPr lang="cs-CZ" sz="2000" dirty="0"/>
          </a:p>
          <a:p>
            <a:pPr algn="ctr"/>
            <a:r>
              <a:rPr lang="cs-CZ" sz="2000" b="1" i="1" dirty="0" smtClean="0"/>
              <a:t>Podiskutuj o těchto otázkách se spolužáky.</a:t>
            </a:r>
            <a:endParaRPr lang="cs-CZ" sz="2000" b="1" i="1" dirty="0"/>
          </a:p>
        </p:txBody>
      </p:sp>
    </p:spTree>
    <p:extLst>
      <p:ext uri="{BB962C8B-B14F-4D97-AF65-F5344CB8AC3E}">
        <p14:creationId xmlns:p14="http://schemas.microsoft.com/office/powerpoint/2010/main" val="2115545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260648"/>
            <a:ext cx="5400600" cy="1143000"/>
          </a:xfrm>
        </p:spPr>
        <p:txBody>
          <a:bodyPr>
            <a:normAutofit/>
          </a:bodyPr>
          <a:lstStyle/>
          <a:p>
            <a:r>
              <a:rPr lang="cs-CZ" sz="3200" b="1" dirty="0">
                <a:latin typeface="Comic Sans MS" pitchFamily="66" charset="0"/>
                <a:ea typeface="+mn-ea"/>
                <a:cs typeface="+mn-cs"/>
              </a:rPr>
              <a:t>Metodický list</a:t>
            </a:r>
          </a:p>
        </p:txBody>
      </p:sp>
      <p:sp>
        <p:nvSpPr>
          <p:cNvPr id="3" name="Obdélník 2"/>
          <p:cNvSpPr/>
          <p:nvPr/>
        </p:nvSpPr>
        <p:spPr>
          <a:xfrm>
            <a:off x="573868" y="1124744"/>
            <a:ext cx="8064896" cy="54938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dirty="0"/>
              <a:t>Prezentace je určena </a:t>
            </a:r>
            <a:r>
              <a:rPr lang="cs-CZ" dirty="0" smtClean="0"/>
              <a:t>5.ročníku, Přírodověda, oblast Lidské tělo k </a:t>
            </a:r>
            <a:r>
              <a:rPr lang="cs-CZ" dirty="0"/>
              <a:t>zopakování </a:t>
            </a:r>
            <a:r>
              <a:rPr lang="cs-CZ" dirty="0" smtClean="0"/>
              <a:t>oběhové soustavy a </a:t>
            </a:r>
            <a:r>
              <a:rPr lang="cs-CZ" dirty="0"/>
              <a:t>k jejímu procvičení</a:t>
            </a:r>
            <a:r>
              <a:rPr lang="cs-CZ" dirty="0" smtClean="0"/>
              <a:t>. Je vhodná pro práci s interaktivní tabulí  a popisovačem.</a:t>
            </a:r>
            <a:endParaRPr lang="cs-CZ" dirty="0"/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b="1" dirty="0" smtClean="0"/>
              <a:t>Druhý snímek </a:t>
            </a:r>
            <a:r>
              <a:rPr lang="cs-CZ" dirty="0"/>
              <a:t>zobrazuje hlavní části </a:t>
            </a:r>
            <a:r>
              <a:rPr lang="cs-CZ" dirty="0" smtClean="0"/>
              <a:t>oběhové.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b="1" dirty="0"/>
              <a:t>Třetí sníme</a:t>
            </a:r>
            <a:r>
              <a:rPr lang="cs-CZ" dirty="0"/>
              <a:t>k – </a:t>
            </a:r>
            <a:r>
              <a:rPr lang="cs-CZ" dirty="0" smtClean="0"/>
              <a:t>je určen k zamyšlení žáků, jednotlivými kliky se zobrazí možné odpovědi na otázky.</a:t>
            </a:r>
            <a:endParaRPr lang="cs-CZ" dirty="0"/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b="1" dirty="0"/>
              <a:t>Čtvrtý snímek </a:t>
            </a:r>
            <a:r>
              <a:rPr lang="cs-CZ" dirty="0"/>
              <a:t>– </a:t>
            </a:r>
            <a:r>
              <a:rPr lang="cs-CZ" dirty="0" smtClean="0"/>
              <a:t>jednoduché doplnění základních pojmů oběhové soustavy, žáci přenesou pojmy na správné místo nad bílou linku, </a:t>
            </a:r>
            <a:r>
              <a:rPr lang="cs-CZ" smtClean="0"/>
              <a:t>kliknutím </a:t>
            </a:r>
            <a:r>
              <a:rPr lang="cs-CZ" smtClean="0"/>
              <a:t>myší </a:t>
            </a:r>
            <a:r>
              <a:rPr lang="cs-CZ" dirty="0" smtClean="0"/>
              <a:t>se pod linkou zobrazí správné odpovědi. 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b="1" dirty="0"/>
              <a:t>Pátý snímek </a:t>
            </a:r>
            <a:r>
              <a:rPr lang="cs-CZ" dirty="0" smtClean="0"/>
              <a:t>– jednoduchá doplňovačka s tajenkou a doplnění věty vhodnými slovy.</a:t>
            </a:r>
            <a:r>
              <a:rPr lang="cs-CZ" dirty="0"/>
              <a:t> Na dalším snímku je správné řešení.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b="1" dirty="0"/>
              <a:t>Šestý snímek </a:t>
            </a:r>
            <a:r>
              <a:rPr lang="cs-CZ" dirty="0" smtClean="0"/>
              <a:t>– je určen k diskusi žáků o možných nemocech oběhové soustavy a jejich příčinách.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877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>
                <a:latin typeface="Comic Sans MS" pitchFamily="66" charset="0"/>
                <a:ea typeface="+mn-ea"/>
                <a:cs typeface="+mn-cs"/>
              </a:rPr>
              <a:t>Řešení doplňovačky ze snímku č.5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26761501"/>
              </p:ext>
            </p:extLst>
          </p:nvPr>
        </p:nvGraphicFramePr>
        <p:xfrm>
          <a:off x="1596009" y="1844824"/>
          <a:ext cx="6095997" cy="2286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F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U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Z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E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4212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K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E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U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Í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K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U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E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  <p:sp>
        <p:nvSpPr>
          <p:cNvPr id="4" name="Obdélník 3"/>
          <p:cNvSpPr/>
          <p:nvPr/>
        </p:nvSpPr>
        <p:spPr>
          <a:xfrm>
            <a:off x="395536" y="4962496"/>
            <a:ext cx="849694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Tajenka : </a:t>
            </a:r>
            <a:r>
              <a:rPr lang="cs-CZ" b="1" dirty="0" smtClean="0"/>
              <a:t>      S R D C E  </a:t>
            </a:r>
            <a:r>
              <a:rPr lang="cs-CZ" dirty="0" smtClean="0"/>
              <a:t>je </a:t>
            </a:r>
            <a:r>
              <a:rPr lang="cs-CZ" dirty="0"/>
              <a:t>mohutný dutý  </a:t>
            </a:r>
            <a:r>
              <a:rPr lang="cs-CZ" b="1" dirty="0" smtClean="0"/>
              <a:t>S V A L</a:t>
            </a:r>
            <a:r>
              <a:rPr lang="cs-CZ" dirty="0" smtClean="0"/>
              <a:t>, </a:t>
            </a:r>
            <a:r>
              <a:rPr lang="cs-CZ" dirty="0"/>
              <a:t>který pracuje </a:t>
            </a:r>
            <a:r>
              <a:rPr lang="cs-CZ" dirty="0" smtClean="0"/>
              <a:t>jako </a:t>
            </a:r>
            <a:r>
              <a:rPr lang="cs-CZ" b="1" dirty="0" smtClean="0"/>
              <a:t>P </a:t>
            </a:r>
            <a:r>
              <a:rPr lang="cs-CZ" b="1" dirty="0"/>
              <a:t>U M P A</a:t>
            </a:r>
            <a:r>
              <a:rPr lang="cs-CZ" b="1" dirty="0" smtClean="0"/>
              <a:t>.</a:t>
            </a:r>
            <a:endParaRPr lang="cs-CZ" b="1" dirty="0"/>
          </a:p>
          <a:p>
            <a:r>
              <a:rPr lang="cs-CZ" dirty="0" smtClean="0"/>
              <a:t>                       Srdce </a:t>
            </a:r>
            <a:r>
              <a:rPr lang="cs-CZ" dirty="0"/>
              <a:t>se skládá z  dvou </a:t>
            </a:r>
            <a:r>
              <a:rPr lang="cs-CZ" dirty="0" smtClean="0"/>
              <a:t> </a:t>
            </a:r>
            <a:r>
              <a:rPr lang="cs-CZ" b="1" dirty="0" smtClean="0"/>
              <a:t>K O M O R  </a:t>
            </a:r>
            <a:r>
              <a:rPr lang="cs-CZ" dirty="0" smtClean="0"/>
              <a:t>a  dvou  </a:t>
            </a:r>
            <a:r>
              <a:rPr lang="cs-CZ" b="1" dirty="0" smtClean="0"/>
              <a:t>P Ř E D S Í N Í.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117063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4734" y="28636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>
                <a:latin typeface="Comic Sans MS" pitchFamily="66" charset="0"/>
              </a:rPr>
              <a:t>Použité materiály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39552" y="980728"/>
            <a:ext cx="828092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600"/>
              </a:spcAft>
              <a:buFont typeface="Wingdings" pitchFamily="2" charset="2"/>
              <a:buChar char="§"/>
            </a:pPr>
            <a:r>
              <a:rPr lang="cs-CZ" b="1" dirty="0" smtClean="0"/>
              <a:t>Obr.na snímku č.2 : </a:t>
            </a:r>
            <a:r>
              <a:rPr lang="cs-CZ" b="1" dirty="0" smtClean="0">
                <a:hlinkClick r:id="rId3"/>
              </a:rPr>
              <a:t>www.google.cz</a:t>
            </a:r>
            <a:r>
              <a:rPr lang="cs-CZ" b="1" dirty="0" smtClean="0"/>
              <a:t>; </a:t>
            </a:r>
            <a:r>
              <a:rPr lang="cs-CZ" dirty="0"/>
              <a:t>http://vyuka.zsjarose.cz/data/swic/lessons/663.jpg</a:t>
            </a: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§"/>
            </a:pPr>
            <a:r>
              <a:rPr lang="cs-CZ" b="1" dirty="0" smtClean="0"/>
              <a:t>Obr.na </a:t>
            </a:r>
            <a:r>
              <a:rPr lang="cs-CZ" b="1" dirty="0"/>
              <a:t>snímku č. 3</a:t>
            </a:r>
            <a:r>
              <a:rPr lang="cs-CZ" b="1" dirty="0" smtClean="0"/>
              <a:t>: </a:t>
            </a:r>
            <a:r>
              <a:rPr lang="cs-CZ" dirty="0" smtClean="0">
                <a:hlinkClick r:id="rId4"/>
              </a:rPr>
              <a:t>www.cmis.cz/dum</a:t>
            </a:r>
            <a:r>
              <a:rPr lang="cs-CZ" dirty="0" smtClean="0"/>
              <a:t> pod názvem „krvácení“;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www.semanasalud.ua.es/semana_3/canc_t17.gif</a:t>
            </a:r>
            <a:endParaRPr lang="cs-CZ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§"/>
            </a:pPr>
            <a:r>
              <a:rPr lang="cs-CZ" b="1" dirty="0" smtClean="0"/>
              <a:t>Obr. na snímku č.4 : </a:t>
            </a:r>
            <a:r>
              <a:rPr lang="cs-CZ" dirty="0" smtClean="0">
                <a:hlinkClick r:id="rId4"/>
              </a:rPr>
              <a:t>www.cmis.cz/dum</a:t>
            </a:r>
            <a:r>
              <a:rPr lang="cs-CZ" dirty="0" smtClean="0"/>
              <a:t> pod názvem „oběhová soustava“;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www.bsd405.org/Portals/0/libraries/library10/images/science_circulatory_system.gif</a:t>
            </a:r>
            <a:endParaRPr lang="cs-CZ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§"/>
            </a:pPr>
            <a:r>
              <a:rPr lang="cs-CZ" b="1" dirty="0"/>
              <a:t>Obr. na snímku č.5 : </a:t>
            </a:r>
            <a:r>
              <a:rPr lang="cs-CZ" b="1" dirty="0">
                <a:hlinkClick r:id="rId4"/>
              </a:rPr>
              <a:t>http://www.cmis.cz/dum</a:t>
            </a:r>
            <a:r>
              <a:rPr lang="cs-CZ" b="1" dirty="0"/>
              <a:t>, </a:t>
            </a:r>
            <a:r>
              <a:rPr lang="cs-CZ" dirty="0">
                <a:hlinkClick r:id="rId7"/>
              </a:rPr>
              <a:t>http://3.bp.blogspot.com/-</a:t>
            </a:r>
            <a:r>
              <a:rPr lang="cs-CZ" dirty="0" smtClean="0">
                <a:hlinkClick r:id="rId7"/>
              </a:rPr>
              <a:t>UdpBJQpTq0Q/TxhTcsyp_fI/AAAAAAAAA8A/we17-SbbM-Q/s1600/cardio-fitness.jpg</a:t>
            </a:r>
            <a:endParaRPr lang="cs-CZ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§"/>
            </a:pPr>
            <a:r>
              <a:rPr lang="cs-CZ" b="1" dirty="0"/>
              <a:t>Obr. na snímku č.6 : </a:t>
            </a:r>
            <a:r>
              <a:rPr lang="cs-CZ" dirty="0">
                <a:hlinkClick r:id="rId4"/>
              </a:rPr>
              <a:t>http://www.cmis.cz/dum</a:t>
            </a:r>
            <a:r>
              <a:rPr lang="cs-CZ" dirty="0"/>
              <a:t>, </a:t>
            </a: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www.zimbio.com/Heart+Attack+Grill/articles/JJEj0-a0W6c/the+heart+attack+grill+menu</a:t>
            </a:r>
            <a:endParaRPr lang="cs-CZ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§"/>
            </a:pPr>
            <a:r>
              <a:rPr lang="cs-CZ" dirty="0"/>
              <a:t>Přírodověda pro 5.ročník základní školy – pracovní sešit, Kvasničková, Froněk, Šolc, Fortuna, </a:t>
            </a:r>
            <a:r>
              <a:rPr lang="cs-CZ" dirty="0" smtClean="0"/>
              <a:t>2001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/>
              <a:t>Soubor námětů, úkolů a zajímavostí k přírodovědnému učivu pro 5. ročník, </a:t>
            </a:r>
            <a:r>
              <a:rPr lang="cs-CZ" dirty="0" err="1"/>
              <a:t>PaeDr.Hana</a:t>
            </a:r>
            <a:r>
              <a:rPr lang="cs-CZ" dirty="0"/>
              <a:t> </a:t>
            </a:r>
            <a:r>
              <a:rPr lang="cs-CZ" dirty="0" err="1"/>
              <a:t>Mühlhauserová</a:t>
            </a:r>
            <a:r>
              <a:rPr lang="cs-CZ" dirty="0"/>
              <a:t>, </a:t>
            </a:r>
            <a:r>
              <a:rPr lang="cs-CZ" dirty="0" smtClean="0"/>
              <a:t>2004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8258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162</TotalTime>
  <Words>541</Words>
  <Application>Microsoft Office PowerPoint</Application>
  <PresentationFormat>Předvádění na obrazovce (4:3)</PresentationFormat>
  <Paragraphs>98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VY_32_INOVACE_08_Přírodověda_ 5.ročník_ 04_Soustava oběhová</vt:lpstr>
      <vt:lpstr>Oběhová soustava </vt:lpstr>
      <vt:lpstr>NA   ZAMYŠLENÍ :</vt:lpstr>
      <vt:lpstr>Hlavní části oběhové soustavy jsou :</vt:lpstr>
      <vt:lpstr>Co víš o krevním oběhu ? Křížovka</vt:lpstr>
      <vt:lpstr>infarktu  srdce, hypertenzi(= vysoký krevní tlak), poškození cév v mozku, poškození srdce,… Dochází ke ztrátě pružnosti cévních stěn a stěny tloustnou, až se mohou ucpat. </vt:lpstr>
      <vt:lpstr>Metodický list</vt:lpstr>
      <vt:lpstr>Řešení doplňovačky ze snímku č.5</vt:lpstr>
      <vt:lpstr>Použité materiály</vt:lpstr>
    </vt:vector>
  </TitlesOfParts>
  <Company>ZŠ Hazlov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 Martínková</dc:creator>
  <cp:lastModifiedBy>User</cp:lastModifiedBy>
  <cp:revision>29</cp:revision>
  <dcterms:created xsi:type="dcterms:W3CDTF">2012-02-22T11:57:16Z</dcterms:created>
  <dcterms:modified xsi:type="dcterms:W3CDTF">2012-07-22T09:33:47Z</dcterms:modified>
</cp:coreProperties>
</file>