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9" r:id="rId11"/>
    <p:sldId id="267" r:id="rId12"/>
    <p:sldId id="268" r:id="rId13"/>
    <p:sldId id="25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5000"/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38AFF6-FA60-43A4-9E08-68A03A004FCE}" type="datetimeFigureOut">
              <a:rPr lang="cs-CZ" smtClean="0"/>
              <a:pPr/>
              <a:t>22.7.2012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8668D-BF28-4D8A-B85A-B2AAF743F8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Soubor:LocationPolarRegions.pn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gif"/><Relationship Id="rId9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zsvlcany.szm.com/ch2.jpg" TargetMode="External"/><Relationship Id="rId3" Type="http://schemas.openxmlformats.org/officeDocument/2006/relationships/hyperlink" Target="http://upload.wikimedia.org/wikipedia/commons/thumb/9/9c/LocationPolarRegions.png/330px-" TargetMode="External"/><Relationship Id="rId7" Type="http://schemas.openxmlformats.org/officeDocument/2006/relationships/hyperlink" Target="http://news.bbcimg.co.uk/media/images/50429000/jpg/_50429048_z927144-polar_bear-spl.jpg" TargetMode="External"/><Relationship Id="rId2" Type="http://schemas.openxmlformats.org/officeDocument/2006/relationships/hyperlink" Target="http://www.local-iceland-tours.com/MicroDNN/Portals/IcelandTours/LIGHTS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ibenas.cz/fotosvet/finsko/etapa4/img00018.jpg" TargetMode="External"/><Relationship Id="rId5" Type="http://schemas.openxmlformats.org/officeDocument/2006/relationships/hyperlink" Target="http://www.dereila.ca/woods/Lichen3a.jpg" TargetMode="External"/><Relationship Id="rId10" Type="http://schemas.openxmlformats.org/officeDocument/2006/relationships/hyperlink" Target="http://www.seaworld.org/animal-info/animal-bytes/animalia/eumetazoa/coelomates/deuterostomes/chordata/craniata/aves/sphenisciformes/images/pic-emperor-penguin-03.jpg" TargetMode="External"/><Relationship Id="rId4" Type="http://schemas.openxmlformats.org/officeDocument/2006/relationships/hyperlink" Target="http://09au1905.files.wordpress.com/2009/11/moss.jpg" TargetMode="External"/><Relationship Id="rId9" Type="http://schemas.openxmlformats.org/officeDocument/2006/relationships/hyperlink" Target="http://i55.tinypic.com/km1d3.jp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kompas.estranky.cz/archiv/iobrazek/1515" TargetMode="External"/><Relationship Id="rId13" Type="http://schemas.openxmlformats.org/officeDocument/2006/relationships/hyperlink" Target="http://upload.wikimedia.org/wikipedia/commons/thumb/4/43/07._Camel_Profile,_near_Silverton,_NSW,_07.07.2007.jpg/240px-07._Camel_Profile,_near_Silverton,_NSW,_07.07.2007.jpg" TargetMode="External"/><Relationship Id="rId3" Type="http://schemas.openxmlformats.org/officeDocument/2006/relationships/hyperlink" Target="http://upload.wikimedia.org/wikipedia/commons/thumb/f/f2/Snowy_Owl_-_Schnee-Eule.jpg/250px-Snowy_Owl_-_Schnee-Eule.jpg" TargetMode="External"/><Relationship Id="rId7" Type="http://schemas.openxmlformats.org/officeDocument/2006/relationships/hyperlink" Target="http://cs.petclub.eu/graphics/articles/102/images/full/tt.jpg" TargetMode="External"/><Relationship Id="rId12" Type="http://schemas.openxmlformats.org/officeDocument/2006/relationships/hyperlink" Target="http://www.travelwithachallenge.com/Images/Travel_Article_Library/Marine_Wildlife_Pictures/Babyseal.gif" TargetMode="External"/><Relationship Id="rId2" Type="http://schemas.openxmlformats.org/officeDocument/2006/relationships/hyperlink" Target="http://www.freizeitfreunde.de/system/files/images/e23726424b694f0471ed58056564bdd8/Polarfuchs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nd03.jxs.cz/435/028/aa2811a458_65877017_o2.jpg" TargetMode="External"/><Relationship Id="rId11" Type="http://schemas.openxmlformats.org/officeDocument/2006/relationships/hyperlink" Target="http://museumimb.ru/assets/gal/80/morj_fukuda_1.jpg" TargetMode="External"/><Relationship Id="rId5" Type="http://schemas.openxmlformats.org/officeDocument/2006/relationships/hyperlink" Target="http://www.myfirstbrain.com/thaidata/Image.asp?ID=1377307" TargetMode="External"/><Relationship Id="rId15" Type="http://schemas.openxmlformats.org/officeDocument/2006/relationships/hyperlink" Target="http://www.podsvinihorou.cz/img_getfoto.php?id=1234302117" TargetMode="External"/><Relationship Id="rId10" Type="http://schemas.openxmlformats.org/officeDocument/2006/relationships/hyperlink" Target="http://www.e-planeta.cz/images/162.jpg" TargetMode="External"/><Relationship Id="rId4" Type="http://schemas.openxmlformats.org/officeDocument/2006/relationships/hyperlink" Target="http://files.exoticka-zvirata.webnode.cz/200000652-da558db4f5/alka%20mala%20a%20alka%20uzkozoba%20.jpg" TargetMode="External"/><Relationship Id="rId9" Type="http://schemas.openxmlformats.org/officeDocument/2006/relationships/hyperlink" Target="http://farm4.static.flickr.com/3239/2305689791_fbc01e6321.jpg" TargetMode="External"/><Relationship Id="rId14" Type="http://schemas.openxmlformats.org/officeDocument/2006/relationships/hyperlink" Target="http://www.huntingdeerblinds.com/images/free_deer_hunting_tips_big_buck1%5b1%5d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ULSr3kMYONo/T0yD49GpU8I/AAAAAAAAAPQ/zql_7S2krmk/s1600/Elephant.jpg" TargetMode="External"/><Relationship Id="rId2" Type="http://schemas.openxmlformats.org/officeDocument/2006/relationships/hyperlink" Target="http://www.morcata.cz/bellis/omorcatech/pribuzenstvo/marastepni/2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32656"/>
            <a:ext cx="6084887" cy="148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323528" y="2420888"/>
            <a:ext cx="83529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VY_32_INOVACE_08_Přírodověda_</a:t>
            </a:r>
            <a:b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5.ročník_</a:t>
            </a:r>
            <a:br>
              <a:rPr kumimoji="0" lang="cs-CZ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r>
              <a:rPr kumimoji="0" lang="cs-CZ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17_Polární pás</a:t>
            </a:r>
            <a:endParaRPr kumimoji="0" lang="cs-CZ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15616" y="4941168"/>
            <a:ext cx="6912768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Autor : </a:t>
            </a:r>
            <a:r>
              <a:rPr kumimoji="0" lang="cs-CZ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Ing.Hana</a:t>
            </a: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 Martínková, ZŠ a MŠ </a:t>
            </a:r>
            <a:r>
              <a:rPr kumimoji="0" lang="cs-CZ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Hazlov</a:t>
            </a:r>
            <a:endParaRPr kumimoji="0" lang="cs-CZ" sz="2400" b="1" i="0" u="none" strike="noStrike" kern="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Období vytvoření : </a:t>
            </a:r>
            <a:r>
              <a:rPr kumimoji="0" lang="cs-CZ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uLnTx/>
                <a:uFillTx/>
              </a:rPr>
              <a:t>prosinec 2011</a:t>
            </a:r>
            <a:endParaRPr kumimoji="0" lang="cs-CZ" sz="2400" b="1" i="0" u="none" strike="noStrike" kern="0" cap="none" spc="0" normalizeH="0" baseline="0" noProof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835696" y="260648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latin typeface="Comic Sans MS" pitchFamily="66" charset="0"/>
              </a:rPr>
              <a:t>Polární pás</a:t>
            </a:r>
            <a:endParaRPr lang="cs-CZ" sz="2800" b="1" cap="small" dirty="0">
              <a:latin typeface="Comic Sans MS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836712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 nejsevernější část severní polokoule, nejjižnější část jižní polokoule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1268760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 podnebí velmi studené, většina krajiny pokryta celý rok sněhem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1700808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 málo druhů živočichů, žijí ve velkých skupinách, mají hustou srst se silnou vrstvou</a:t>
            </a:r>
            <a:br>
              <a:rPr lang="cs-CZ" b="1" dirty="0" smtClean="0"/>
            </a:br>
            <a:r>
              <a:rPr lang="cs-CZ" b="1" dirty="0" smtClean="0"/>
              <a:t>     tuku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2348880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 přechod mezi mírným pásem a polárním = </a:t>
            </a:r>
            <a:r>
              <a:rPr lang="cs-CZ" b="1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tundra </a:t>
            </a:r>
            <a:r>
              <a:rPr lang="cs-CZ" b="1" dirty="0" smtClean="0"/>
              <a:t>(v nejteplejším období sníh</a:t>
            </a:r>
            <a:br>
              <a:rPr lang="cs-CZ" b="1" dirty="0" smtClean="0"/>
            </a:br>
            <a:r>
              <a:rPr lang="cs-CZ" b="1" dirty="0" smtClean="0"/>
              <a:t>     krátce roztává, ale zem je stále promrzlá, takže žádné stromy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2996952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 v oblasti kolem pólů 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polární pustiny</a:t>
            </a:r>
            <a:r>
              <a:rPr lang="cs-CZ" b="1" dirty="0" smtClean="0"/>
              <a:t>, severní pól </a:t>
            </a:r>
            <a:r>
              <a:rPr lang="cs-CZ" b="1" cap="small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Arktida</a:t>
            </a:r>
            <a:r>
              <a:rPr lang="cs-CZ" b="1" dirty="0" smtClean="0"/>
              <a:t>, jižní pól </a:t>
            </a:r>
            <a:r>
              <a:rPr lang="cs-CZ" b="1" cap="sm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Antarktida</a:t>
            </a:r>
          </a:p>
        </p:txBody>
      </p:sp>
      <p:pic>
        <p:nvPicPr>
          <p:cNvPr id="10242" name="Picture 2" descr="http://upload.wikimedia.org/wikipedia/commons/thumb/9/9c/LocationPolarRegions.png/330px-LocationPolarRegion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2211" y="4288766"/>
            <a:ext cx="3576087" cy="1820553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362211" y="3789040"/>
            <a:ext cx="824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Ve kterých světadílech se polární pás rozkládá ? Troufneš-li si, urči i některé státy.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0" name="Přímá spojnice 9"/>
          <p:cNvCxnSpPr/>
          <p:nvPr/>
        </p:nvCxnSpPr>
        <p:spPr>
          <a:xfrm>
            <a:off x="4535996" y="4581128"/>
            <a:ext cx="406845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535996" y="5085184"/>
            <a:ext cx="406845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535996" y="5589240"/>
            <a:ext cx="406845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535996" y="6109604"/>
            <a:ext cx="406845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23528" y="6361856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Amerika, Asie, Evropa, Antarktida; Aljaška, Kanada, Grónsko, Švédsko, Norsko, Rusko</a:t>
            </a:r>
            <a:endParaRPr lang="cs-CZ" b="1" dirty="0">
              <a:solidFill>
                <a:srgbClr val="FF0000"/>
              </a:solidFill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251520" y="6165304"/>
            <a:ext cx="8640960" cy="496144"/>
            <a:chOff x="215516" y="6271584"/>
            <a:chExt cx="8640960" cy="496144"/>
          </a:xfrm>
        </p:grpSpPr>
        <p:sp>
          <p:nvSpPr>
            <p:cNvPr id="15" name="Šestiúhelník 14"/>
            <p:cNvSpPr/>
            <p:nvPr/>
          </p:nvSpPr>
          <p:spPr>
            <a:xfrm>
              <a:off x="215516" y="6271584"/>
              <a:ext cx="8640960" cy="496144"/>
            </a:xfrm>
            <a:prstGeom prst="hexag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2915816" y="6361856"/>
              <a:ext cx="28803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b="1" cap="small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  <a:latin typeface="Comic Sans MS" pitchFamily="66" charset="0"/>
                </a:rPr>
                <a:t>Řešení</a:t>
              </a:r>
              <a:endParaRPr lang="cs-CZ" sz="2000" b="1" cap="small" dirty="0">
                <a:solidFill>
                  <a:schemeClr val="accent1">
                    <a:lumMod val="20000"/>
                    <a:lumOff val="80000"/>
                  </a:schemeClr>
                </a:solidFill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476672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 rostliny : </a:t>
            </a:r>
            <a:r>
              <a:rPr lang="cs-CZ" sz="20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mechy, lišejníky, zakrslé dřeviny (břízy, vrby)</a:t>
            </a:r>
          </a:p>
        </p:txBody>
      </p:sp>
      <p:pic>
        <p:nvPicPr>
          <p:cNvPr id="16386" name="Picture 2" descr="http://09au1905.files.wordpress.com/2009/11/mo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80728"/>
            <a:ext cx="2952328" cy="2214246"/>
          </a:xfrm>
          <a:prstGeom prst="rect">
            <a:avLst/>
          </a:prstGeom>
          <a:noFill/>
        </p:spPr>
      </p:pic>
      <p:pic>
        <p:nvPicPr>
          <p:cNvPr id="16388" name="Picture 4" descr="http://www.dereila.ca/woods/Lichen3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365104"/>
            <a:ext cx="2880320" cy="2160240"/>
          </a:xfrm>
          <a:prstGeom prst="rect">
            <a:avLst/>
          </a:prstGeom>
          <a:noFill/>
        </p:spPr>
      </p:pic>
      <p:pic>
        <p:nvPicPr>
          <p:cNvPr id="16390" name="Picture 6" descr="http://www.libenas.cz/fotosvet/finsko/etapa4/img000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2636912"/>
            <a:ext cx="3707903" cy="249390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  živočichové: </a:t>
            </a:r>
            <a:r>
              <a:rPr lang="cs-CZ" sz="2000" b="1" i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medvěd lední, tuleň, mrož, tučňák, liška polární, sovice sněžná</a:t>
            </a:r>
            <a:endParaRPr lang="cs-CZ" sz="2000" b="1" i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0" name="Picture 2" descr="http://news.bbcimg.co.uk/media/images/50429000/jpg/_50429048_z927144-polar_bear-sp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072565"/>
            <a:ext cx="3079400" cy="1975465"/>
          </a:xfrm>
          <a:prstGeom prst="rect">
            <a:avLst/>
          </a:prstGeom>
          <a:noFill/>
        </p:spPr>
      </p:pic>
      <p:pic>
        <p:nvPicPr>
          <p:cNvPr id="1026" name="Picture 2" descr="http://zsvlcany.szm.com/ch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31" y="4646641"/>
            <a:ext cx="2609019" cy="185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55.tinypic.com/km1d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616" y="4568776"/>
            <a:ext cx="3098865" cy="193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seaworld.org/animal-info/animal-bytes/animalia/eumetazoa/coelomates/deuterostomes/chordata/craniata/aves/sphenisciformes/images/pic-emperor-penguin-0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12" y="3686555"/>
            <a:ext cx="2034338" cy="281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freizeitfreunde.de/system/files/images/e23726424b694f0471ed58056564bdd8/Polarfuchs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207410"/>
            <a:ext cx="2736946" cy="1826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upload.wikimedia.org/wikipedia/commons/thumb/f/f2/Snowy_Owl_-_Schnee-Eule.jpg/250px-Snowy_Owl_-_Schnee-Eul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8412" y="953076"/>
            <a:ext cx="1861271" cy="2620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files.exoticka-zvirata.webnode.cz/200000652-da558db4f5/alka%20mala%20a%20alka%20uzkozoba%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5"/>
            <a:ext cx="1944216" cy="1335921"/>
          </a:xfrm>
          <a:prstGeom prst="rect">
            <a:avLst/>
          </a:prstGeom>
          <a:noFill/>
        </p:spPr>
      </p:pic>
      <p:pic>
        <p:nvPicPr>
          <p:cNvPr id="2052" name="Picture 4" descr="http://www.myfirstbrain.com/thaidata/Image.asp?ID=13773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268760"/>
            <a:ext cx="2162401" cy="1440160"/>
          </a:xfrm>
          <a:prstGeom prst="rect">
            <a:avLst/>
          </a:prstGeom>
          <a:noFill/>
        </p:spPr>
      </p:pic>
      <p:pic>
        <p:nvPicPr>
          <p:cNvPr id="2054" name="Picture 6" descr="http://nd03.jxs.cz/435/028/aa2811a458_65877017_o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149052"/>
            <a:ext cx="2088232" cy="1603694"/>
          </a:xfrm>
          <a:prstGeom prst="rect">
            <a:avLst/>
          </a:prstGeom>
          <a:noFill/>
        </p:spPr>
      </p:pic>
      <p:pic>
        <p:nvPicPr>
          <p:cNvPr id="2056" name="Picture 8" descr="http://cs.petclub.eu/graphics/articles/102/images/full/t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4869160"/>
            <a:ext cx="2016224" cy="1614707"/>
          </a:xfrm>
          <a:prstGeom prst="rect">
            <a:avLst/>
          </a:prstGeom>
          <a:noFill/>
        </p:spPr>
      </p:pic>
      <p:pic>
        <p:nvPicPr>
          <p:cNvPr id="2058" name="Picture 10" descr="http://www.kompas.estranky.cz/archiv/iobrazek/151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3140968"/>
            <a:ext cx="2162402" cy="1440160"/>
          </a:xfrm>
          <a:prstGeom prst="rect">
            <a:avLst/>
          </a:prstGeom>
          <a:noFill/>
        </p:spPr>
      </p:pic>
      <p:pic>
        <p:nvPicPr>
          <p:cNvPr id="2060" name="Picture 12" descr="http://farm4.static.flickr.com/3239/2305689791_fbc01e632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4869160"/>
            <a:ext cx="2205293" cy="1656184"/>
          </a:xfrm>
          <a:prstGeom prst="rect">
            <a:avLst/>
          </a:prstGeom>
          <a:noFill/>
        </p:spPr>
      </p:pic>
      <p:cxnSp>
        <p:nvCxnSpPr>
          <p:cNvPr id="9" name="Přímá spojovací čára 8"/>
          <p:cNvCxnSpPr/>
          <p:nvPr/>
        </p:nvCxnSpPr>
        <p:spPr>
          <a:xfrm>
            <a:off x="2411760" y="1484784"/>
            <a:ext cx="4032448" cy="0"/>
          </a:xfrm>
          <a:prstGeom prst="line">
            <a:avLst/>
          </a:prstGeom>
          <a:ln w="254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411760" y="2060848"/>
            <a:ext cx="4032448" cy="0"/>
          </a:xfrm>
          <a:prstGeom prst="line">
            <a:avLst/>
          </a:prstGeom>
          <a:ln w="254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2411760" y="2636912"/>
            <a:ext cx="4032448" cy="0"/>
          </a:xfrm>
          <a:prstGeom prst="line">
            <a:avLst/>
          </a:prstGeom>
          <a:ln w="254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2411760" y="3212976"/>
            <a:ext cx="4032448" cy="0"/>
          </a:xfrm>
          <a:prstGeom prst="line">
            <a:avLst/>
          </a:prstGeom>
          <a:ln w="254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2411760" y="3789040"/>
            <a:ext cx="4032448" cy="0"/>
          </a:xfrm>
          <a:prstGeom prst="line">
            <a:avLst/>
          </a:prstGeom>
          <a:ln w="254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2411760" y="4365104"/>
            <a:ext cx="4032448" cy="0"/>
          </a:xfrm>
          <a:prstGeom prst="line">
            <a:avLst/>
          </a:prstGeom>
          <a:ln w="254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23528" y="260648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latin typeface="Comic Sans MS" pitchFamily="66" charset="0"/>
              </a:rPr>
              <a:t>Přesmyčky. </a:t>
            </a:r>
            <a:r>
              <a:rPr lang="cs-CZ" sz="2000" b="1" cap="small" dirty="0" smtClean="0">
                <a:latin typeface="Comic Sans MS" pitchFamily="66" charset="0"/>
              </a:rPr>
              <a:t>Vylušti název živočicha a spoj ho s obrázkem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339752" y="1124744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KALA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339752" y="1628800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ŇIOPŽM</a:t>
            </a:r>
            <a:endParaRPr lang="cs-CZ" sz="2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339752" y="2204864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BOS UBIRAK</a:t>
            </a:r>
            <a:endParaRPr lang="cs-CZ" sz="20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339752" y="2780928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ÁUČCTŇI</a:t>
            </a:r>
            <a:endParaRPr lang="cs-CZ" sz="20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339752" y="3356992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OUŠPYR NÍOLS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339752" y="3933056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IVOSEC  ÍŽNSĚN</a:t>
            </a:r>
            <a:endParaRPr lang="cs-CZ" sz="20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876256" y="270892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Pižmoň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467544" y="465313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Sob karibu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39552" y="278092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Alka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948264" y="458112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Rypouš sloní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195736" y="630932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Tučňáci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220072" y="630932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Sovice  sněžní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cap="small" dirty="0" smtClean="0">
                <a:latin typeface="Comic Sans MS" pitchFamily="66" charset="0"/>
              </a:rPr>
              <a:t>Která zvířata žijí v polárním pásu.</a:t>
            </a:r>
            <a:br>
              <a:rPr lang="cs-CZ" sz="2800" b="1" cap="small" dirty="0" smtClean="0">
                <a:latin typeface="Comic Sans MS" pitchFamily="66" charset="0"/>
              </a:rPr>
            </a:br>
            <a:r>
              <a:rPr lang="cs-CZ" sz="2800" b="1" cap="small" dirty="0" smtClean="0">
                <a:latin typeface="Comic Sans MS" pitchFamily="66" charset="0"/>
              </a:rPr>
              <a:t> </a:t>
            </a:r>
            <a:r>
              <a:rPr lang="cs-CZ" sz="2000" b="1" cap="small" dirty="0" smtClean="0">
                <a:latin typeface="Comic Sans MS" pitchFamily="66" charset="0"/>
              </a:rPr>
              <a:t>napiš jejich jména, ostatní také pojmenuj a urči jejich domovský podnebný pás</a:t>
            </a:r>
            <a:endParaRPr lang="cs-CZ" sz="2000" b="1" cap="small" dirty="0">
              <a:latin typeface="Comic Sans MS" pitchFamily="66" charset="0"/>
            </a:endParaRPr>
          </a:p>
        </p:txBody>
      </p:sp>
      <p:pic>
        <p:nvPicPr>
          <p:cNvPr id="20484" name="Picture 4" descr="http://www.e-planeta.cz/images/1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1584176" cy="1074018"/>
          </a:xfrm>
          <a:prstGeom prst="rect">
            <a:avLst/>
          </a:prstGeom>
          <a:noFill/>
        </p:spPr>
      </p:pic>
      <p:pic>
        <p:nvPicPr>
          <p:cNvPr id="20486" name="Picture 6" descr="http://museumimb.ru/assets/gal/80/morj_fukuda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445224"/>
            <a:ext cx="1512168" cy="1124356"/>
          </a:xfrm>
          <a:prstGeom prst="rect">
            <a:avLst/>
          </a:prstGeom>
          <a:noFill/>
        </p:spPr>
      </p:pic>
      <p:pic>
        <p:nvPicPr>
          <p:cNvPr id="20488" name="Picture 8" descr="http://www.travelwithachallenge.com/Images/Travel_Article_Library/Marine_Wildlife_Pictures/Babyseal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933056"/>
            <a:ext cx="1656184" cy="1203593"/>
          </a:xfrm>
          <a:prstGeom prst="rect">
            <a:avLst/>
          </a:prstGeom>
          <a:noFill/>
        </p:spPr>
      </p:pic>
      <p:pic>
        <p:nvPicPr>
          <p:cNvPr id="20490" name="Picture 10" descr="http://upload.wikimedia.org/wikipedia/commons/thumb/4/43/07._Camel_Profile,_near_Silverton,_NSW,_07.07.2007.jpg/240px-07._Camel_Profile,_near_Silverton,_NSW,_07.07.200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5" y="2492896"/>
            <a:ext cx="1080120" cy="1327648"/>
          </a:xfrm>
          <a:prstGeom prst="rect">
            <a:avLst/>
          </a:prstGeom>
          <a:noFill/>
        </p:spPr>
      </p:pic>
      <p:pic>
        <p:nvPicPr>
          <p:cNvPr id="8" name="Picture 8" descr="http://www.morcata.cz/bellis/omorcatech/pribuzenstvo/marastepni/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2636912"/>
            <a:ext cx="1152127" cy="1232221"/>
          </a:xfrm>
          <a:prstGeom prst="rect">
            <a:avLst/>
          </a:prstGeom>
          <a:noFill/>
        </p:spPr>
      </p:pic>
      <p:pic>
        <p:nvPicPr>
          <p:cNvPr id="10" name="Picture 2" descr="http://www.huntingdeerblinds.com/images/free_deer_hunting_tips_big_buck1%5b1%5d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4005064"/>
            <a:ext cx="1224136" cy="1254321"/>
          </a:xfrm>
          <a:prstGeom prst="rect">
            <a:avLst/>
          </a:prstGeom>
          <a:noFill/>
        </p:spPr>
      </p:pic>
      <p:pic>
        <p:nvPicPr>
          <p:cNvPr id="11" name="Picture 2" descr="http://4.bp.blogspot.com/-ULSr3kMYONo/T0yD49GpU8I/AAAAAAAAAPQ/zql_7S2krmk/s1600/Elephant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373216"/>
            <a:ext cx="1595669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547664" y="3573016"/>
            <a:ext cx="2304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Velbloud, tropy-poušť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907704" y="4869160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Tuleň, polární pás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835696" y="6309320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Slon, tropy-savana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07704" y="2060848"/>
            <a:ext cx="24482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Liška polární , </a:t>
            </a:r>
            <a:r>
              <a:rPr lang="cs-CZ" sz="1600" b="1" dirty="0" err="1" smtClean="0">
                <a:solidFill>
                  <a:srgbClr val="FF0000"/>
                </a:solidFill>
              </a:rPr>
              <a:t>polární</a:t>
            </a:r>
            <a:r>
              <a:rPr lang="cs-CZ" sz="1600" b="1" dirty="0" smtClean="0">
                <a:solidFill>
                  <a:srgbClr val="FF0000"/>
                </a:solidFill>
              </a:rPr>
              <a:t> pás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868144" y="3573016"/>
            <a:ext cx="3096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Zajíc pampový, mírný pás-step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940152" y="4941168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Jelen,mírný pás-listnaté lesy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084168" y="6309320"/>
            <a:ext cx="20162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Mrož, polární pás</a:t>
            </a:r>
            <a:endParaRPr lang="cs-CZ" sz="1600" b="1" dirty="0">
              <a:solidFill>
                <a:srgbClr val="FF0000"/>
              </a:solidFill>
            </a:endParaRPr>
          </a:p>
        </p:txBody>
      </p:sp>
      <p:pic>
        <p:nvPicPr>
          <p:cNvPr id="19" name="Picture 12" descr="http://www.podsvinihorou.cz/img_getfoto.php?id=123430211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340768"/>
            <a:ext cx="1728192" cy="1171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6156176" y="2276872"/>
            <a:ext cx="29878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Kuna,mírný pás-jehličnaté lesy</a:t>
            </a:r>
            <a:endParaRPr lang="cs-CZ" sz="1600" b="1" dirty="0">
              <a:solidFill>
                <a:srgbClr val="FF0000"/>
              </a:solidFill>
            </a:endParaRPr>
          </a:p>
        </p:txBody>
      </p:sp>
      <p:cxnSp>
        <p:nvCxnSpPr>
          <p:cNvPr id="22" name="Přímá spojovací čára 21"/>
          <p:cNvCxnSpPr/>
          <p:nvPr/>
        </p:nvCxnSpPr>
        <p:spPr>
          <a:xfrm>
            <a:off x="1979712" y="1844824"/>
            <a:ext cx="2448272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1619672" y="3429000"/>
            <a:ext cx="2808312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6300192" y="2060848"/>
            <a:ext cx="2592288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1979712" y="4725144"/>
            <a:ext cx="2448272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6012160" y="3429000"/>
            <a:ext cx="2952328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1979712" y="6309320"/>
            <a:ext cx="2448272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6084168" y="4869160"/>
            <a:ext cx="3059832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6156176" y="6309320"/>
            <a:ext cx="2808312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small" dirty="0" smtClean="0">
                <a:latin typeface="Comic Sans MS" pitchFamily="66" charset="0"/>
              </a:rPr>
              <a:t>Víte, že ?</a:t>
            </a:r>
            <a:r>
              <a:rPr lang="cs-CZ" sz="2800" b="1" cap="small" dirty="0" smtClean="0">
                <a:latin typeface="Comic Sans MS" pitchFamily="66" charset="0"/>
              </a:rPr>
              <a:t/>
            </a:r>
            <a:br>
              <a:rPr lang="cs-CZ" sz="2800" b="1" cap="small" dirty="0" smtClean="0">
                <a:latin typeface="Comic Sans MS" pitchFamily="66" charset="0"/>
              </a:rPr>
            </a:br>
            <a:r>
              <a:rPr lang="cs-CZ" sz="2800" b="1" cap="small" dirty="0" smtClean="0">
                <a:latin typeface="Comic Sans MS" pitchFamily="66" charset="0"/>
              </a:rPr>
              <a:t> </a:t>
            </a:r>
            <a:r>
              <a:rPr lang="cs-CZ" sz="2000" b="1" cap="small" dirty="0" smtClean="0">
                <a:latin typeface="Comic Sans MS" pitchFamily="66" charset="0"/>
              </a:rPr>
              <a:t>Doplň slova vybraná ze seznamu do článku o polární oblasti.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124744"/>
            <a:ext cx="86409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cs-CZ" sz="2000" b="1" dirty="0" smtClean="0"/>
              <a:t>Arktida (oblast kolem _________ pólu) a Antarktida (světadíl na _____  polokouli) jsou nejchladnější oblasti na Zemi. Kdyby led na pólech roztál, hladina moří by vystoupila o několik _______  _____  a zaplavila by New York, Londýn, Paříž.</a:t>
            </a:r>
            <a:br>
              <a:rPr lang="cs-CZ" sz="2000" b="1" dirty="0" smtClean="0"/>
            </a:br>
            <a:r>
              <a:rPr lang="cs-CZ" sz="2000" b="1" dirty="0" smtClean="0"/>
              <a:t>V polárních oblastech panuje půl roku polární noc a půl roku polární den.</a:t>
            </a:r>
            <a:br>
              <a:rPr lang="cs-CZ" sz="2000" b="1" dirty="0" smtClean="0"/>
            </a:br>
            <a:r>
              <a:rPr lang="cs-CZ" sz="2000" b="1" dirty="0" smtClean="0"/>
              <a:t>Hranice polární oblasti kolem okraje severního polárního kruhu tvoří ______. Lemují jižní okraj arktických polárních pustin a tvoří přechod k tajze. Tundra je charakteristická zmrzlou půdou, která v létě taje pouze na povrchu. Rostou zde mechy a _________ .</a:t>
            </a:r>
            <a:br>
              <a:rPr lang="cs-CZ" sz="2000" b="1" dirty="0" smtClean="0"/>
            </a:br>
            <a:r>
              <a:rPr lang="cs-CZ" sz="2000" b="1" dirty="0" smtClean="0"/>
              <a:t>Typickým zvířetem jsou sobi, kteří bývají využíváni jako ___________ zvířata. Obyvatelé tundry jsou ________  v Kanadě, Grónsku a na Aljašce, Laponci na severu Skandinávského poloostrova.</a:t>
            </a:r>
            <a:endParaRPr lang="cs-CZ" sz="2000" b="1" dirty="0"/>
          </a:p>
        </p:txBody>
      </p:sp>
      <p:sp>
        <p:nvSpPr>
          <p:cNvPr id="4" name="Obdélník 3"/>
          <p:cNvSpPr/>
          <p:nvPr/>
        </p:nvSpPr>
        <p:spPr>
          <a:xfrm>
            <a:off x="5220072" y="6237312"/>
            <a:ext cx="11207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severního</a:t>
            </a:r>
          </a:p>
        </p:txBody>
      </p:sp>
      <p:sp>
        <p:nvSpPr>
          <p:cNvPr id="5" name="Obdélník 4"/>
          <p:cNvSpPr/>
          <p:nvPr/>
        </p:nvSpPr>
        <p:spPr>
          <a:xfrm>
            <a:off x="8100392" y="6237312"/>
            <a:ext cx="570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jižní</a:t>
            </a:r>
          </a:p>
        </p:txBody>
      </p:sp>
      <p:sp>
        <p:nvSpPr>
          <p:cNvPr id="6" name="Obdélník 5"/>
          <p:cNvSpPr/>
          <p:nvPr/>
        </p:nvSpPr>
        <p:spPr>
          <a:xfrm>
            <a:off x="1403648" y="6237312"/>
            <a:ext cx="15668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desítek metrů </a:t>
            </a:r>
          </a:p>
        </p:txBody>
      </p:sp>
      <p:sp>
        <p:nvSpPr>
          <p:cNvPr id="7" name="Obdélník 6"/>
          <p:cNvSpPr/>
          <p:nvPr/>
        </p:nvSpPr>
        <p:spPr>
          <a:xfrm>
            <a:off x="4139952" y="6237312"/>
            <a:ext cx="8268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tundry</a:t>
            </a:r>
          </a:p>
        </p:txBody>
      </p:sp>
      <p:sp>
        <p:nvSpPr>
          <p:cNvPr id="8" name="Obdélník 7"/>
          <p:cNvSpPr/>
          <p:nvPr/>
        </p:nvSpPr>
        <p:spPr>
          <a:xfrm>
            <a:off x="323528" y="6237312"/>
            <a:ext cx="962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lišejníky</a:t>
            </a:r>
            <a:endParaRPr lang="cs-CZ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444208" y="6237312"/>
            <a:ext cx="13989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hospodářská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987824" y="6237312"/>
            <a:ext cx="10801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Eskymáci</a:t>
            </a:r>
            <a:endParaRPr lang="cs-CZ" dirty="0"/>
          </a:p>
        </p:txBody>
      </p:sp>
      <p:cxnSp>
        <p:nvCxnSpPr>
          <p:cNvPr id="12" name="Přímá spojovací šipka 11"/>
          <p:cNvCxnSpPr/>
          <p:nvPr/>
        </p:nvCxnSpPr>
        <p:spPr>
          <a:xfrm>
            <a:off x="179512" y="6093296"/>
            <a:ext cx="8784976" cy="0"/>
          </a:xfrm>
          <a:prstGeom prst="straightConnector1">
            <a:avLst/>
          </a:prstGeom>
          <a:ln w="31750">
            <a:solidFill>
              <a:schemeClr val="tx1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64096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small" dirty="0" smtClean="0">
                <a:latin typeface="Comic Sans MS" pitchFamily="66" charset="0"/>
              </a:rPr>
              <a:t>Podtrhni u každé otázky správnou možnost.</a:t>
            </a:r>
            <a:r>
              <a:rPr lang="cs-CZ" sz="2800" b="1" cap="small" dirty="0" smtClean="0">
                <a:latin typeface="Comic Sans MS" pitchFamily="66" charset="0"/>
              </a:rPr>
              <a:t/>
            </a:r>
            <a:br>
              <a:rPr lang="cs-CZ" sz="2800" b="1" cap="small" dirty="0" smtClean="0">
                <a:latin typeface="Comic Sans MS" pitchFamily="66" charset="0"/>
              </a:rPr>
            </a:br>
            <a:r>
              <a:rPr lang="cs-CZ" sz="2800" b="1" cap="small" dirty="0" smtClean="0">
                <a:latin typeface="Comic Sans MS" pitchFamily="66" charset="0"/>
              </a:rPr>
              <a:t> </a:t>
            </a:r>
            <a:r>
              <a:rPr lang="cs-CZ" sz="2000" b="1" cap="small" dirty="0" smtClean="0">
                <a:latin typeface="Comic Sans MS" pitchFamily="66" charset="0"/>
              </a:rPr>
              <a:t>V podtržených slovech zakroužkuj první písmeno; jen u otázky č.7 a 8 poslední písmeno. Písmena piš do tajenky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700808"/>
            <a:ext cx="896448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000" dirty="0" smtClean="0"/>
              <a:t>Zvíře charakteristické pro poušť je     </a:t>
            </a:r>
            <a:r>
              <a:rPr lang="cs-CZ" sz="2400" b="1" spc="300" dirty="0" smtClean="0"/>
              <a:t>MROŽ</a:t>
            </a:r>
            <a:r>
              <a:rPr lang="cs-CZ" sz="2400" b="1" dirty="0" smtClean="0"/>
              <a:t>,   </a:t>
            </a:r>
            <a:r>
              <a:rPr lang="cs-CZ" sz="2400" b="1" spc="300" dirty="0" smtClean="0"/>
              <a:t>SLON</a:t>
            </a:r>
            <a:r>
              <a:rPr lang="cs-CZ" sz="2400" b="1" dirty="0" smtClean="0"/>
              <a:t>,  </a:t>
            </a:r>
            <a:r>
              <a:rPr lang="cs-CZ" sz="2400" b="1" spc="300" dirty="0" smtClean="0"/>
              <a:t>VELBLOUD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 polárních pustinách žijí     </a:t>
            </a:r>
            <a:r>
              <a:rPr lang="cs-CZ" sz="2400" b="1" spc="300" dirty="0" smtClean="0"/>
              <a:t>HADI</a:t>
            </a:r>
            <a:r>
              <a:rPr lang="cs-CZ" sz="2400" b="1" dirty="0" smtClean="0"/>
              <a:t>,  </a:t>
            </a:r>
            <a:r>
              <a:rPr lang="cs-CZ" sz="2400" b="1" spc="300" dirty="0" smtClean="0"/>
              <a:t>LEDNÍ MEDVĚDI</a:t>
            </a:r>
            <a:r>
              <a:rPr lang="cs-CZ" sz="2400" b="1" dirty="0" smtClean="0"/>
              <a:t>,  </a:t>
            </a:r>
            <a:r>
              <a:rPr lang="cs-CZ" sz="2400" b="1" spc="300" dirty="0" smtClean="0"/>
              <a:t>OPICE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Na poušti rostou    </a:t>
            </a:r>
            <a:r>
              <a:rPr lang="cs-CZ" sz="2400" b="1" spc="300" dirty="0" smtClean="0"/>
              <a:t>KAKTUSY,  JEHLIČNATÉ LESY,  LISTNATÉ LESY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 tropických pralesích žijí     </a:t>
            </a:r>
            <a:r>
              <a:rPr lang="cs-CZ" sz="2400" b="1" spc="300" dirty="0" smtClean="0"/>
              <a:t>OVCE,  OPICE,  TUČŇÁCI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 tropických pralesích je častý     </a:t>
            </a:r>
            <a:r>
              <a:rPr lang="cs-CZ" sz="2200" b="1" spc="300" dirty="0" smtClean="0"/>
              <a:t>SNÍH,  SUCHO,  DÉŠŤ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 polárních pustinách kryje zemi     </a:t>
            </a:r>
            <a:r>
              <a:rPr lang="cs-CZ" sz="2200" b="1" spc="300" dirty="0" smtClean="0"/>
              <a:t>LED,  PÍSEK,  TRÁVA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Ve stepích a savanách rostou      </a:t>
            </a:r>
            <a:r>
              <a:rPr lang="cs-CZ" sz="2200" b="1" spc="300" dirty="0" smtClean="0"/>
              <a:t>PALMY,  TRÁVA,  LESY</a:t>
            </a:r>
          </a:p>
          <a:p>
            <a:pPr marL="342900" indent="-342900">
              <a:buAutoNum type="arabicPeriod"/>
            </a:pPr>
            <a:r>
              <a:rPr lang="cs-CZ" sz="2000" dirty="0" smtClean="0"/>
              <a:t>Celou poušť pokrývá     </a:t>
            </a:r>
            <a:r>
              <a:rPr lang="cs-CZ" sz="2200" b="1" spc="300" dirty="0" smtClean="0"/>
              <a:t>LED,  BAŽINA,  PÍSEK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79512" y="5733256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Tajenka :   _   _   _   _   _   _   _   _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Elipsa 4"/>
          <p:cNvSpPr/>
          <p:nvPr/>
        </p:nvSpPr>
        <p:spPr>
          <a:xfrm>
            <a:off x="6300192" y="1700808"/>
            <a:ext cx="360040" cy="41034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4139952" y="2060848"/>
            <a:ext cx="360040" cy="41034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2267744" y="2492896"/>
            <a:ext cx="360040" cy="41034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355976" y="3212976"/>
            <a:ext cx="360040" cy="41034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6012160" y="3501008"/>
            <a:ext cx="360040" cy="41034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3851920" y="3861048"/>
            <a:ext cx="360040" cy="41034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5724128" y="4221088"/>
            <a:ext cx="360040" cy="41034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5724128" y="4581128"/>
            <a:ext cx="360040" cy="41034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4788024" y="573325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VLKODLAK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6" name="Skupina 15"/>
          <p:cNvGrpSpPr/>
          <p:nvPr/>
        </p:nvGrpSpPr>
        <p:grpSpPr>
          <a:xfrm>
            <a:off x="4716016" y="5733256"/>
            <a:ext cx="1872208" cy="432048"/>
            <a:chOff x="4716016" y="5733256"/>
            <a:chExt cx="1872208" cy="432048"/>
          </a:xfrm>
        </p:grpSpPr>
        <p:sp>
          <p:nvSpPr>
            <p:cNvPr id="14" name="Zaoblený obdélník 13"/>
            <p:cNvSpPr/>
            <p:nvPr/>
          </p:nvSpPr>
          <p:spPr>
            <a:xfrm>
              <a:off x="4716016" y="5733256"/>
              <a:ext cx="1872208" cy="4320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932040" y="5733256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b="1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Tajenka</a:t>
              </a:r>
              <a:endParaRPr lang="cs-CZ" b="1" dirty="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</p:grpSp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small" dirty="0" smtClean="0">
                <a:latin typeface="Comic Sans MS" pitchFamily="66" charset="0"/>
              </a:rPr>
              <a:t>Metodický list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836712"/>
            <a:ext cx="864096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b="1" dirty="0" smtClean="0"/>
              <a:t>Digitální učební materiál je určen pro 5.ročník Přírodověda, oblast Člověk a příroda, část Polární podnebný pás. Je připraven pro společné opakování žáků na interaktivní tabuli, je třeba popisovač.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/>
              <a:t>Snímek č. </a:t>
            </a:r>
            <a:r>
              <a:rPr lang="cs-CZ" b="1" dirty="0" smtClean="0"/>
              <a:t>2:  </a:t>
            </a:r>
            <a:r>
              <a:rPr lang="cs-CZ" b="1" dirty="0" smtClean="0"/>
              <a:t>stručné shrnutí poznatků o polárním pásu s úkolem pro žáky. Na kliknutí myší se zobrazí řešení.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/>
              <a:t>Snímek č. 3 a </a:t>
            </a:r>
            <a:r>
              <a:rPr lang="cs-CZ" b="1" dirty="0" smtClean="0"/>
              <a:t>4:  </a:t>
            </a:r>
            <a:r>
              <a:rPr lang="cs-CZ" b="1" dirty="0" smtClean="0"/>
              <a:t>rostliny a živočichové polárního pásu obrazem, jednotlivé snímky se zobrazují automaticky po  2 s  v pořadí uvedeném  v nadpise.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/>
              <a:t>Snímek č. </a:t>
            </a:r>
            <a:r>
              <a:rPr lang="cs-CZ" b="1" dirty="0" smtClean="0"/>
              <a:t>5:  </a:t>
            </a:r>
            <a:r>
              <a:rPr lang="cs-CZ" b="1" dirty="0" smtClean="0"/>
              <a:t>žáci napíší správný  název živočicha a spojí ho s obrázkem, na kliknutí si opět mohou svůj výsledek zkontrolovat.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/>
              <a:t>Snímek č. </a:t>
            </a:r>
            <a:r>
              <a:rPr lang="cs-CZ" b="1" dirty="0" smtClean="0"/>
              <a:t>6:  </a:t>
            </a:r>
            <a:r>
              <a:rPr lang="cs-CZ" b="1" dirty="0" smtClean="0"/>
              <a:t>žáci napíší  názvy živočichů, které žijí v polárním páse, poté i názvy a domovinu ostatních. Kliknutím se opět projeví správné odpovědi.</a:t>
            </a:r>
          </a:p>
          <a:p>
            <a:pPr>
              <a:spcAft>
                <a:spcPts val="600"/>
              </a:spcAft>
              <a:buFont typeface="Wingdings" pitchFamily="2" charset="2"/>
              <a:buChar char="Ø"/>
            </a:pPr>
            <a:r>
              <a:rPr lang="cs-CZ" b="1" dirty="0" smtClean="0"/>
              <a:t>Snímek č. </a:t>
            </a:r>
            <a:r>
              <a:rPr lang="cs-CZ" b="1" dirty="0" smtClean="0"/>
              <a:t>7:  </a:t>
            </a:r>
            <a:r>
              <a:rPr lang="cs-CZ" b="1" dirty="0" smtClean="0"/>
              <a:t>žáci doplní  z předloženého seznamu  vhodná slova, aby  vznikl srozumitelný text (řešení tohoto úkolu je na snímku za metodickým listem).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Snímek č. </a:t>
            </a:r>
            <a:r>
              <a:rPr lang="cs-CZ" b="1" dirty="0" smtClean="0"/>
              <a:t>8:  </a:t>
            </a:r>
            <a:r>
              <a:rPr lang="cs-CZ" b="1" dirty="0" smtClean="0"/>
              <a:t>žáci zakroužkují podle návodu správná písmena a vyřeší tajenku, klik myší je zde opět pro kontrolu správnosti.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251520" y="1484784"/>
            <a:ext cx="8568952" cy="4196020"/>
            <a:chOff x="251520" y="1484784"/>
            <a:chExt cx="8568952" cy="4196020"/>
          </a:xfrm>
        </p:grpSpPr>
        <p:sp>
          <p:nvSpPr>
            <p:cNvPr id="2" name="Obdélník 1"/>
            <p:cNvSpPr/>
            <p:nvPr/>
          </p:nvSpPr>
          <p:spPr>
            <a:xfrm>
              <a:off x="251520" y="1484784"/>
              <a:ext cx="8568952" cy="4196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3200"/>
                </a:lnSpc>
              </a:pPr>
              <a:r>
                <a:rPr lang="cs-CZ" b="1" dirty="0" smtClean="0"/>
                <a:t>Arktida (oblast kolem _________ pólu) a Antarktida (světadíl na _____  polokouli) jsou nejchladnější oblasti na Zemi. Kdyby led na pólech roztál, hladina moří by vystoupila o několik _______  _____  a zaplavila by New York, Londýn, Paříž.</a:t>
              </a:r>
              <a:br>
                <a:rPr lang="cs-CZ" b="1" dirty="0" smtClean="0"/>
              </a:br>
              <a:r>
                <a:rPr lang="cs-CZ" b="1" dirty="0" smtClean="0"/>
                <a:t>V polárních oblastech panuje půl roku polární noc a půl roku polární den.</a:t>
              </a:r>
              <a:br>
                <a:rPr lang="cs-CZ" b="1" dirty="0" smtClean="0"/>
              </a:br>
              <a:r>
                <a:rPr lang="cs-CZ" b="1" dirty="0" smtClean="0"/>
                <a:t>Hranice polární oblasti kolem okraje severního polárního kruhu tvoří ______. Lemují jižní okraj arktických polárních pustin a tvoří přechod k tajze. Tundra je charakteristická zmrzlou půdou, která v létě taje pouze na povrchu. Rostou zde mechy a _________ .</a:t>
              </a:r>
              <a:br>
                <a:rPr lang="cs-CZ" b="1" dirty="0" smtClean="0"/>
              </a:br>
              <a:r>
                <a:rPr lang="cs-CZ" b="1" dirty="0" smtClean="0"/>
                <a:t>Typickým zvířetem jsou sobi, kteří bývají využíváni jako ___________ zvířata. Obyvatelé tundry jsou ________  v Kanadě, Grónsku a na Aljašce, Laponci na severu Skandinávského poloostrova.</a:t>
              </a:r>
              <a:endParaRPr lang="cs-CZ" b="1" dirty="0"/>
            </a:p>
          </p:txBody>
        </p:sp>
        <p:sp>
          <p:nvSpPr>
            <p:cNvPr id="3" name="Obdélník 2"/>
            <p:cNvSpPr/>
            <p:nvPr/>
          </p:nvSpPr>
          <p:spPr>
            <a:xfrm>
              <a:off x="2411760" y="1556792"/>
              <a:ext cx="112075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severního</a:t>
              </a:r>
            </a:p>
          </p:txBody>
        </p:sp>
        <p:sp>
          <p:nvSpPr>
            <p:cNvPr id="4" name="Obdélník 3"/>
            <p:cNvSpPr/>
            <p:nvPr/>
          </p:nvSpPr>
          <p:spPr>
            <a:xfrm>
              <a:off x="6444208" y="1556792"/>
              <a:ext cx="57099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jižní</a:t>
              </a:r>
            </a:p>
          </p:txBody>
        </p:sp>
        <p:sp>
          <p:nvSpPr>
            <p:cNvPr id="5" name="Obdélník 4"/>
            <p:cNvSpPr/>
            <p:nvPr/>
          </p:nvSpPr>
          <p:spPr>
            <a:xfrm>
              <a:off x="1115616" y="2348880"/>
              <a:ext cx="156683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desítek metrů </a:t>
              </a:r>
            </a:p>
          </p:txBody>
        </p:sp>
        <p:sp>
          <p:nvSpPr>
            <p:cNvPr id="6" name="Obdélník 5"/>
            <p:cNvSpPr/>
            <p:nvPr/>
          </p:nvSpPr>
          <p:spPr>
            <a:xfrm>
              <a:off x="6804248" y="3140968"/>
              <a:ext cx="8268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tundry</a:t>
              </a:r>
            </a:p>
          </p:txBody>
        </p:sp>
        <p:sp>
          <p:nvSpPr>
            <p:cNvPr id="7" name="Obdélník 6"/>
            <p:cNvSpPr/>
            <p:nvPr/>
          </p:nvSpPr>
          <p:spPr>
            <a:xfrm>
              <a:off x="7164288" y="4005064"/>
              <a:ext cx="96212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lišejníky</a:t>
              </a:r>
              <a:endParaRPr lang="cs-CZ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Obdélník 7"/>
            <p:cNvSpPr/>
            <p:nvPr/>
          </p:nvSpPr>
          <p:spPr>
            <a:xfrm>
              <a:off x="5508104" y="4365104"/>
              <a:ext cx="139890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hospodářská</a:t>
              </a:r>
            </a:p>
          </p:txBody>
        </p:sp>
        <p:sp>
          <p:nvSpPr>
            <p:cNvPr id="9" name="Obdélník 8"/>
            <p:cNvSpPr/>
            <p:nvPr/>
          </p:nvSpPr>
          <p:spPr>
            <a:xfrm>
              <a:off x="1475656" y="4797152"/>
              <a:ext cx="108012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b="1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Eskymáci</a:t>
              </a:r>
              <a:endParaRPr lang="cs-CZ" dirty="0"/>
            </a:p>
          </p:txBody>
        </p:sp>
      </p:grpSp>
      <p:sp>
        <p:nvSpPr>
          <p:cNvPr id="10" name="TextovéPole 9"/>
          <p:cNvSpPr txBox="1"/>
          <p:nvPr/>
        </p:nvSpPr>
        <p:spPr>
          <a:xfrm>
            <a:off x="323528" y="188640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small" dirty="0" smtClean="0">
                <a:latin typeface="Comic Sans MS" pitchFamily="66" charset="0"/>
              </a:rPr>
              <a:t>Víte, že ?</a:t>
            </a:r>
            <a:r>
              <a:rPr lang="cs-CZ" sz="2800" b="1" cap="small" dirty="0" smtClean="0">
                <a:latin typeface="Comic Sans MS" pitchFamily="66" charset="0"/>
              </a:rPr>
              <a:t/>
            </a:r>
            <a:br>
              <a:rPr lang="cs-CZ" sz="2800" b="1" cap="small" dirty="0" smtClean="0">
                <a:latin typeface="Comic Sans MS" pitchFamily="66" charset="0"/>
              </a:rPr>
            </a:br>
            <a:r>
              <a:rPr lang="cs-CZ" sz="2800" b="1" cap="small" dirty="0" smtClean="0">
                <a:latin typeface="Comic Sans MS" pitchFamily="66" charset="0"/>
              </a:rPr>
              <a:t> </a:t>
            </a:r>
            <a:r>
              <a:rPr lang="cs-CZ" sz="2000" b="1" cap="small" dirty="0" smtClean="0">
                <a:latin typeface="Comic Sans MS" pitchFamily="66" charset="0"/>
              </a:rPr>
              <a:t>Doplň slova vybraná ze seznamu do článku o polární oblasti.</a:t>
            </a:r>
            <a:endParaRPr lang="cs-CZ" sz="2000" b="1" cap="small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88640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cap="small" dirty="0" smtClean="0">
                <a:latin typeface="Comic Sans MS" pitchFamily="66" charset="0"/>
              </a:rPr>
              <a:t>Použitý materiál</a:t>
            </a:r>
            <a:endParaRPr lang="cs-CZ" sz="2000" b="1" cap="small" dirty="0">
              <a:latin typeface="Comic Sans MS" pitchFamily="66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764704"/>
            <a:ext cx="856895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Přírodověda 5, učebnice pro 5.ročník základní školy Člověk a jeho svět, </a:t>
            </a:r>
            <a:r>
              <a:rPr lang="cs-CZ" dirty="0" err="1" smtClean="0"/>
              <a:t>Matyášek</a:t>
            </a:r>
            <a:r>
              <a:rPr lang="cs-CZ" dirty="0" smtClean="0"/>
              <a:t>, Štiková, Trna, </a:t>
            </a:r>
            <a:r>
              <a:rPr lang="cs-CZ" dirty="0" err="1" smtClean="0"/>
              <a:t>nakl</a:t>
            </a:r>
            <a:r>
              <a:rPr lang="cs-CZ" dirty="0" smtClean="0"/>
              <a:t>. Nová škola 2010</a:t>
            </a:r>
          </a:p>
          <a:p>
            <a:r>
              <a:rPr lang="cs-CZ" dirty="0" smtClean="0"/>
              <a:t>Soubor námětů, úkolů a zajímavostí k přírodovědnému učivu pro 5.ročník, </a:t>
            </a:r>
            <a:r>
              <a:rPr lang="cs-CZ" dirty="0" err="1" smtClean="0"/>
              <a:t>Mühlhauserová</a:t>
            </a:r>
            <a:r>
              <a:rPr lang="cs-CZ" dirty="0" smtClean="0"/>
              <a:t>, 2004</a:t>
            </a:r>
          </a:p>
          <a:p>
            <a:r>
              <a:rPr lang="cs-CZ" dirty="0" smtClean="0"/>
              <a:t>Pozadí na snímcích :</a:t>
            </a:r>
            <a:br>
              <a:rPr lang="cs-CZ" dirty="0" smtClean="0"/>
            </a:b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local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iceland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tours.com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MicroDNN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Portals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IcelandTours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LIGHTS.jpg</a:t>
            </a:r>
            <a:endParaRPr lang="cs-CZ" dirty="0" smtClean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2 : </a:t>
            </a:r>
          </a:p>
          <a:p>
            <a:r>
              <a:rPr lang="cs-CZ" dirty="0" smtClean="0">
                <a:hlinkClick r:id="rId3"/>
              </a:rPr>
              <a:t>http://upload.wikimedia.org/wikipedia/commons/thumb/9/9c/LocationPolarRegions.png/330px-</a:t>
            </a:r>
            <a:endParaRPr lang="cs-CZ" dirty="0" smtClean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3: </a:t>
            </a:r>
          </a:p>
          <a:p>
            <a:r>
              <a:rPr lang="cs-CZ" dirty="0" smtClean="0">
                <a:hlinkClick r:id="rId4"/>
              </a:rPr>
              <a:t>http://09au1905.files.wordpress.com/2009/11/</a:t>
            </a:r>
            <a:r>
              <a:rPr lang="cs-CZ" dirty="0" err="1" smtClean="0">
                <a:hlinkClick r:id="rId4"/>
              </a:rPr>
              <a:t>moss.jpg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dereila.ca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woods</a:t>
            </a:r>
            <a:r>
              <a:rPr lang="cs-CZ" dirty="0" smtClean="0">
                <a:hlinkClick r:id="rId5"/>
              </a:rPr>
              <a:t>/Lichen3a.jpg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libenas.cz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fotosvet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finsko</a:t>
            </a:r>
            <a:r>
              <a:rPr lang="cs-CZ" dirty="0" smtClean="0">
                <a:hlinkClick r:id="rId6"/>
              </a:rPr>
              <a:t>/etapa4/img00018.jpg</a:t>
            </a:r>
            <a:endParaRPr lang="cs-CZ" dirty="0" smtClean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4: </a:t>
            </a:r>
          </a:p>
          <a:p>
            <a:r>
              <a:rPr lang="cs-CZ" dirty="0" smtClean="0">
                <a:hlinkClick r:id="rId7"/>
              </a:rPr>
              <a:t>http://news.bbcimg.co.uk/media/images/50429000/jpg/_50429048_z927144-polar_bear-spl.jpg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http://zsvlcany.szm.com/ch2.jpg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http://i55.tinypic.com/km1d3.jpg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http://www.</a:t>
            </a:r>
            <a:r>
              <a:rPr lang="cs-CZ" dirty="0" err="1" smtClean="0">
                <a:hlinkClick r:id="rId10"/>
              </a:rPr>
              <a:t>seaworld.org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animal</a:t>
            </a:r>
            <a:r>
              <a:rPr lang="cs-CZ" dirty="0" smtClean="0">
                <a:hlinkClick r:id="rId10"/>
              </a:rPr>
              <a:t>-</a:t>
            </a:r>
            <a:r>
              <a:rPr lang="cs-CZ" dirty="0" err="1" smtClean="0">
                <a:hlinkClick r:id="rId10"/>
              </a:rPr>
              <a:t>info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animal</a:t>
            </a:r>
            <a:r>
              <a:rPr lang="cs-CZ" dirty="0" smtClean="0">
                <a:hlinkClick r:id="rId10"/>
              </a:rPr>
              <a:t>-</a:t>
            </a:r>
            <a:r>
              <a:rPr lang="cs-CZ" dirty="0" err="1" smtClean="0">
                <a:hlinkClick r:id="rId10"/>
              </a:rPr>
              <a:t>bytes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animalia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eumetazoa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coelomates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deuterostomes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chordata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craniata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aves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sphenisciformes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images</a:t>
            </a:r>
            <a:r>
              <a:rPr lang="cs-CZ" dirty="0" smtClean="0">
                <a:hlinkClick r:id="rId10"/>
              </a:rPr>
              <a:t>/pic-</a:t>
            </a:r>
            <a:r>
              <a:rPr lang="cs-CZ" dirty="0" err="1" smtClean="0">
                <a:hlinkClick r:id="rId10"/>
              </a:rPr>
              <a:t>emperor</a:t>
            </a:r>
            <a:r>
              <a:rPr lang="cs-CZ" dirty="0" smtClean="0">
                <a:hlinkClick r:id="rId10"/>
              </a:rPr>
              <a:t>-</a:t>
            </a:r>
            <a:r>
              <a:rPr lang="cs-CZ" dirty="0" err="1" smtClean="0">
                <a:hlinkClick r:id="rId10"/>
              </a:rPr>
              <a:t>penguin</a:t>
            </a:r>
            <a:r>
              <a:rPr lang="cs-CZ" dirty="0" smtClean="0">
                <a:hlinkClick r:id="rId10"/>
              </a:rPr>
              <a:t>-03.jpg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88640"/>
            <a:ext cx="8424936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freizeitfreunde.de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system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files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/e23726424b694f0471ed58056564bdd8/Polarfuchs2.jpg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3"/>
              </a:rPr>
              <a:t>http://upload.wikimedia.org/wikipedia/commons/thumb/f/f2/Snowy_Owl_-_Schnee-Eule.jpg/250px-Snowy_Owl_-_Schnee-Eule.jpg</a:t>
            </a:r>
            <a:endParaRPr lang="cs-CZ" dirty="0" smtClean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5 : </a:t>
            </a:r>
          </a:p>
          <a:p>
            <a:r>
              <a:rPr lang="cs-CZ" dirty="0" smtClean="0">
                <a:hlinkClick r:id="rId4"/>
              </a:rPr>
              <a:t>http://files.exoticka-zvirata.webnode.cz/200000652-da558db4f5/alka%20mala%20a%20alka%20uzkozoba%20.jpg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myfirstbrain.com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thaidata</a:t>
            </a:r>
            <a:r>
              <a:rPr lang="cs-CZ" dirty="0" smtClean="0">
                <a:hlinkClick r:id="rId5"/>
              </a:rPr>
              <a:t>/Image.</a:t>
            </a:r>
            <a:r>
              <a:rPr lang="cs-CZ" dirty="0" err="1" smtClean="0">
                <a:hlinkClick r:id="rId5"/>
              </a:rPr>
              <a:t>asp</a:t>
            </a:r>
            <a:r>
              <a:rPr lang="cs-CZ" dirty="0" smtClean="0">
                <a:hlinkClick r:id="rId5"/>
              </a:rPr>
              <a:t>?ID=1377307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http://nd03.jxs.cz/435/028/aa2811a458_65877017_o2.jpg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http://cs.petclub.eu/graphics/articles/102/images/full/tt.jpg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http://www.kompas.</a:t>
            </a:r>
            <a:r>
              <a:rPr lang="cs-CZ" dirty="0" err="1" smtClean="0">
                <a:hlinkClick r:id="rId8"/>
              </a:rPr>
              <a:t>estranky.cz</a:t>
            </a:r>
            <a:r>
              <a:rPr lang="cs-CZ" dirty="0" smtClean="0">
                <a:hlinkClick r:id="rId8"/>
              </a:rPr>
              <a:t>/archiv/</a:t>
            </a:r>
            <a:r>
              <a:rPr lang="cs-CZ" dirty="0" err="1" smtClean="0">
                <a:hlinkClick r:id="rId8"/>
              </a:rPr>
              <a:t>iobrazek</a:t>
            </a:r>
            <a:r>
              <a:rPr lang="cs-CZ" dirty="0" smtClean="0">
                <a:hlinkClick r:id="rId8"/>
              </a:rPr>
              <a:t>/1515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http://farm4.static.flickr.com/3239/2305689791_fbc01e6321.jpg</a:t>
            </a:r>
            <a:endParaRPr lang="cs-CZ" dirty="0" smtClean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Obr.na snímku č. 6 : </a:t>
            </a:r>
          </a:p>
          <a:p>
            <a:r>
              <a:rPr lang="cs-CZ" dirty="0" smtClean="0">
                <a:hlinkClick r:id="rId10"/>
              </a:rPr>
              <a:t>http://www.e-planeta.</a:t>
            </a:r>
            <a:r>
              <a:rPr lang="cs-CZ" dirty="0" err="1" smtClean="0">
                <a:hlinkClick r:id="rId10"/>
              </a:rPr>
              <a:t>cz</a:t>
            </a:r>
            <a:r>
              <a:rPr lang="cs-CZ" dirty="0" smtClean="0">
                <a:hlinkClick r:id="rId10"/>
              </a:rPr>
              <a:t>/</a:t>
            </a:r>
            <a:r>
              <a:rPr lang="cs-CZ" dirty="0" err="1" smtClean="0">
                <a:hlinkClick r:id="rId10"/>
              </a:rPr>
              <a:t>images</a:t>
            </a:r>
            <a:r>
              <a:rPr lang="cs-CZ" dirty="0" smtClean="0">
                <a:hlinkClick r:id="rId10"/>
              </a:rPr>
              <a:t>/162.jpg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http://museumimb.ru/assets/gal/80/morj_fukuda_1.jpg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http://www.</a:t>
            </a:r>
            <a:r>
              <a:rPr lang="cs-CZ" dirty="0" err="1" smtClean="0">
                <a:hlinkClick r:id="rId12"/>
              </a:rPr>
              <a:t>travelwithachallenge.com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Images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Travel</a:t>
            </a:r>
            <a:r>
              <a:rPr lang="cs-CZ" dirty="0" smtClean="0">
                <a:hlinkClick r:id="rId12"/>
              </a:rPr>
              <a:t>_</a:t>
            </a:r>
            <a:r>
              <a:rPr lang="cs-CZ" dirty="0" err="1" smtClean="0">
                <a:hlinkClick r:id="rId12"/>
              </a:rPr>
              <a:t>Article</a:t>
            </a:r>
            <a:r>
              <a:rPr lang="cs-CZ" dirty="0" smtClean="0">
                <a:hlinkClick r:id="rId12"/>
              </a:rPr>
              <a:t>_</a:t>
            </a:r>
            <a:r>
              <a:rPr lang="cs-CZ" dirty="0" err="1" smtClean="0">
                <a:hlinkClick r:id="rId12"/>
              </a:rPr>
              <a:t>Library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Marine</a:t>
            </a:r>
            <a:r>
              <a:rPr lang="cs-CZ" dirty="0" smtClean="0">
                <a:hlinkClick r:id="rId12"/>
              </a:rPr>
              <a:t>_</a:t>
            </a:r>
            <a:r>
              <a:rPr lang="cs-CZ" dirty="0" err="1" smtClean="0">
                <a:hlinkClick r:id="rId12"/>
              </a:rPr>
              <a:t>Wildlife</a:t>
            </a:r>
            <a:r>
              <a:rPr lang="cs-CZ" dirty="0" smtClean="0">
                <a:hlinkClick r:id="rId12"/>
              </a:rPr>
              <a:t>_</a:t>
            </a:r>
            <a:r>
              <a:rPr lang="cs-CZ" dirty="0" err="1" smtClean="0">
                <a:hlinkClick r:id="rId12"/>
              </a:rPr>
              <a:t>Pictures</a:t>
            </a:r>
            <a:r>
              <a:rPr lang="cs-CZ" dirty="0" smtClean="0">
                <a:hlinkClick r:id="rId12"/>
              </a:rPr>
              <a:t>/</a:t>
            </a:r>
            <a:r>
              <a:rPr lang="cs-CZ" dirty="0" err="1" smtClean="0">
                <a:hlinkClick r:id="rId12"/>
              </a:rPr>
              <a:t>Babyseal.gif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http://upload.wikimedia.org/wikipedia/commons/thumb/4/43/07._Camel_Profile,_near_Silverton,_NSW,_07.07.2007.jpg/240px-07._Camel_Profile,_near_Silverton,_NSW,_07.07.2007.jpg</a:t>
            </a:r>
            <a:endParaRPr lang="cs-CZ" dirty="0" smtClean="0"/>
          </a:p>
          <a:p>
            <a:r>
              <a:rPr lang="cs-CZ" dirty="0" smtClean="0">
                <a:hlinkClick r:id="rId14"/>
              </a:rPr>
              <a:t>http://www.</a:t>
            </a:r>
            <a:r>
              <a:rPr lang="cs-CZ" dirty="0" err="1" smtClean="0">
                <a:hlinkClick r:id="rId14"/>
              </a:rPr>
              <a:t>huntingdeerblinds.com</a:t>
            </a:r>
            <a:r>
              <a:rPr lang="cs-CZ" dirty="0" smtClean="0">
                <a:hlinkClick r:id="rId14"/>
              </a:rPr>
              <a:t>/</a:t>
            </a:r>
            <a:r>
              <a:rPr lang="cs-CZ" dirty="0" err="1" smtClean="0">
                <a:hlinkClick r:id="rId14"/>
              </a:rPr>
              <a:t>images</a:t>
            </a:r>
            <a:r>
              <a:rPr lang="cs-CZ" dirty="0" smtClean="0">
                <a:hlinkClick r:id="rId14"/>
              </a:rPr>
              <a:t>/free_</a:t>
            </a:r>
            <a:r>
              <a:rPr lang="cs-CZ" dirty="0" err="1" smtClean="0">
                <a:hlinkClick r:id="rId14"/>
              </a:rPr>
              <a:t>deer</a:t>
            </a:r>
            <a:r>
              <a:rPr lang="cs-CZ" dirty="0" smtClean="0">
                <a:hlinkClick r:id="rId14"/>
              </a:rPr>
              <a:t>_</a:t>
            </a:r>
            <a:r>
              <a:rPr lang="cs-CZ" dirty="0" err="1" smtClean="0">
                <a:hlinkClick r:id="rId14"/>
              </a:rPr>
              <a:t>hunting</a:t>
            </a:r>
            <a:r>
              <a:rPr lang="cs-CZ" dirty="0" smtClean="0">
                <a:hlinkClick r:id="rId14"/>
              </a:rPr>
              <a:t>_</a:t>
            </a:r>
            <a:r>
              <a:rPr lang="cs-CZ" dirty="0" err="1" smtClean="0">
                <a:hlinkClick r:id="rId14"/>
              </a:rPr>
              <a:t>tips</a:t>
            </a:r>
            <a:r>
              <a:rPr lang="cs-CZ" dirty="0" smtClean="0">
                <a:hlinkClick r:id="rId14"/>
              </a:rPr>
              <a:t>_</a:t>
            </a:r>
            <a:r>
              <a:rPr lang="cs-CZ" dirty="0" err="1" smtClean="0">
                <a:hlinkClick r:id="rId14"/>
              </a:rPr>
              <a:t>big</a:t>
            </a:r>
            <a:r>
              <a:rPr lang="cs-CZ" dirty="0" smtClean="0">
                <a:hlinkClick r:id="rId14"/>
              </a:rPr>
              <a:t>_buck1[1].</a:t>
            </a:r>
            <a:r>
              <a:rPr lang="cs-CZ" dirty="0" err="1" smtClean="0">
                <a:hlinkClick r:id="rId14"/>
              </a:rPr>
              <a:t>jpg</a:t>
            </a:r>
            <a:endParaRPr lang="cs-CZ" dirty="0" smtClean="0"/>
          </a:p>
          <a:p>
            <a:r>
              <a:rPr lang="cs-CZ" dirty="0" smtClean="0">
                <a:hlinkClick r:id="rId15"/>
              </a:rPr>
              <a:t>http://www.</a:t>
            </a:r>
            <a:r>
              <a:rPr lang="cs-CZ" dirty="0" err="1" smtClean="0">
                <a:hlinkClick r:id="rId15"/>
              </a:rPr>
              <a:t>podsvinihorou.cz</a:t>
            </a:r>
            <a:r>
              <a:rPr lang="cs-CZ" dirty="0" smtClean="0">
                <a:hlinkClick r:id="rId15"/>
              </a:rPr>
              <a:t>/</a:t>
            </a:r>
            <a:r>
              <a:rPr lang="cs-CZ" dirty="0" err="1" smtClean="0">
                <a:hlinkClick r:id="rId15"/>
              </a:rPr>
              <a:t>img</a:t>
            </a:r>
            <a:r>
              <a:rPr lang="cs-CZ" dirty="0" smtClean="0">
                <a:hlinkClick r:id="rId15"/>
              </a:rPr>
              <a:t>_</a:t>
            </a:r>
            <a:r>
              <a:rPr lang="cs-CZ" dirty="0" err="1" smtClean="0">
                <a:hlinkClick r:id="rId15"/>
              </a:rPr>
              <a:t>getfoto.php</a:t>
            </a:r>
            <a:r>
              <a:rPr lang="cs-CZ" dirty="0" smtClean="0">
                <a:hlinkClick r:id="rId15"/>
              </a:rPr>
              <a:t>?id=1234302117</a:t>
            </a:r>
            <a:endParaRPr lang="cs-CZ" dirty="0" smtClean="0"/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467544" y="332656"/>
            <a:ext cx="83529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morcata.cz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bellis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omorcatech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pribuzenstvo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marastepni</a:t>
            </a:r>
            <a:r>
              <a:rPr lang="cs-CZ" dirty="0" smtClean="0">
                <a:hlinkClick r:id="rId2"/>
              </a:rPr>
              <a:t>/2.jpg</a:t>
            </a:r>
          </a:p>
          <a:p>
            <a:r>
              <a:rPr lang="cs-CZ" dirty="0" smtClean="0">
                <a:hlinkClick r:id="rId3"/>
              </a:rPr>
              <a:t>http://4.bp.blogspot.com/-ULSr3kMYONo/T0yD49GpU8I/AAAAAAAAAPQ/</a:t>
            </a:r>
            <a:r>
              <a:rPr lang="cs-CZ" dirty="0" err="1" smtClean="0">
                <a:hlinkClick r:id="rId3"/>
              </a:rPr>
              <a:t>zql</a:t>
            </a:r>
            <a:r>
              <a:rPr lang="cs-CZ" dirty="0" smtClean="0">
                <a:hlinkClick r:id="rId3"/>
              </a:rPr>
              <a:t>_7S2krmk/s1600/</a:t>
            </a:r>
            <a:r>
              <a:rPr lang="cs-CZ" dirty="0" err="1" smtClean="0">
                <a:hlinkClick r:id="rId3"/>
              </a:rPr>
              <a:t>Elephant.jpg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748</Words>
  <Application>Microsoft Office PowerPoint</Application>
  <PresentationFormat>Předvádění na obrazovce (4:3)</PresentationFormat>
  <Paragraphs>109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Základní škola a mateřská škola Aš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Martínek Jiří</dc:creator>
  <cp:lastModifiedBy>User</cp:lastModifiedBy>
  <cp:revision>41</cp:revision>
  <dcterms:created xsi:type="dcterms:W3CDTF">2012-04-03T18:11:53Z</dcterms:created>
  <dcterms:modified xsi:type="dcterms:W3CDTF">2012-07-22T08:44:25Z</dcterms:modified>
</cp:coreProperties>
</file>