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9" r:id="rId4"/>
    <p:sldId id="261" r:id="rId5"/>
    <p:sldId id="260" r:id="rId6"/>
    <p:sldId id="262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BA8F56-5674-436F-B96E-D6E2B467E2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0417C7-28F5-4AB1-839D-F048E9F631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1568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74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72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694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969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765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954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023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56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635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02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466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13000">
              <a:srgbClr val="F8B049"/>
            </a:gs>
            <a:gs pos="72000">
              <a:srgbClr val="FEE7F2"/>
            </a:gs>
            <a:gs pos="88000">
              <a:srgbClr val="F952A0"/>
            </a:gs>
            <a:gs pos="92000">
              <a:srgbClr val="C50849"/>
            </a:gs>
            <a:gs pos="90000">
              <a:srgbClr val="B43E85"/>
            </a:gs>
            <a:gs pos="100000">
              <a:srgbClr val="F8B049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E389E-9F9F-4AF1-852F-6EC7EF436DC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70A36-6A1E-4311-A657-6B76A1FA4C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211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2829" y="2708920"/>
            <a:ext cx="8208912" cy="158660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3600" b="1" dirty="0"/>
              <a:t>VY_32_INOVACE_08_Přírodověda_</a:t>
            </a:r>
            <a:br>
              <a:rPr lang="cs-CZ" sz="3600" b="1" dirty="0"/>
            </a:br>
            <a:r>
              <a:rPr lang="cs-CZ" sz="3600" b="1" dirty="0"/>
              <a:t>5.ročník_</a:t>
            </a:r>
            <a:br>
              <a:rPr lang="cs-CZ" sz="3600" b="1" dirty="0"/>
            </a:br>
            <a:r>
              <a:rPr lang="cs-CZ" sz="3600" b="1" dirty="0" smtClean="0"/>
              <a:t>05_Soustava trávicí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157192"/>
            <a:ext cx="7272808" cy="913656"/>
          </a:xfrm>
        </p:spPr>
        <p:txBody>
          <a:bodyPr/>
          <a:lstStyle/>
          <a:p>
            <a:r>
              <a:rPr lang="cs-CZ" sz="2400" dirty="0"/>
              <a:t>Autor : </a:t>
            </a:r>
            <a:r>
              <a:rPr lang="cs-CZ" sz="2400" dirty="0" err="1"/>
              <a:t>Ing.Hana</a:t>
            </a:r>
            <a:r>
              <a:rPr lang="cs-CZ" sz="2400" dirty="0"/>
              <a:t> Martínková, ZŠ a MŠ Hazlov</a:t>
            </a:r>
          </a:p>
          <a:p>
            <a:r>
              <a:rPr lang="cs-CZ" sz="2400" dirty="0"/>
              <a:t>Období vytvoření : leden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948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404664"/>
            <a:ext cx="3250704" cy="778098"/>
          </a:xfrm>
        </p:spPr>
        <p:txBody>
          <a:bodyPr>
            <a:normAutofit fontScale="90000"/>
          </a:bodyPr>
          <a:lstStyle/>
          <a:p>
            <a:pPr fontAlgn="base">
              <a:spcAft>
                <a:spcPct val="0"/>
              </a:spcAft>
            </a:pPr>
            <a:r>
              <a:rPr lang="cs-CZ" sz="2800" b="1" u="sng" dirty="0">
                <a:latin typeface="Comic Sans MS" pitchFamily="66" charset="0"/>
                <a:ea typeface="+mn-ea"/>
                <a:cs typeface="Arial" charset="0"/>
              </a:rPr>
              <a:t>Trávicí soustava</a:t>
            </a:r>
            <a:br>
              <a:rPr lang="cs-CZ" sz="2800" b="1" u="sng" dirty="0">
                <a:latin typeface="Comic Sans MS" pitchFamily="66" charset="0"/>
                <a:ea typeface="+mn-ea"/>
                <a:cs typeface="Arial" charset="0"/>
              </a:rPr>
            </a:br>
            <a:endParaRPr lang="cs-CZ" sz="2800" b="1" u="sng" dirty="0">
              <a:latin typeface="Comic Sans MS" pitchFamily="66" charset="0"/>
              <a:ea typeface="+mn-ea"/>
              <a:cs typeface="Arial" charset="0"/>
            </a:endParaRPr>
          </a:p>
        </p:txBody>
      </p:sp>
      <p:pic>
        <p:nvPicPr>
          <p:cNvPr id="3" name="Picture 2" descr="http://detskechoroby.rodinka.sk/typo3temp/pics/9f0ac3911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2427287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00338" y="1773238"/>
            <a:ext cx="15843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dutina ústní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00338" y="2133600"/>
            <a:ext cx="1295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jícen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00338" y="2420938"/>
            <a:ext cx="1800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hrtan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00338" y="3213100"/>
            <a:ext cx="18002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žaludek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9388" y="2852738"/>
            <a:ext cx="1042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játra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9388" y="3141663"/>
            <a:ext cx="1042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žlučník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0" y="3573463"/>
            <a:ext cx="1476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tlusté střevo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00338" y="3573463"/>
            <a:ext cx="1439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tenké střevo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0" y="3933825"/>
            <a:ext cx="1476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slepé střevo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338" y="3933825"/>
            <a:ext cx="1042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konečník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00338" y="2781300"/>
            <a:ext cx="17272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slinivka břišní</a:t>
            </a:r>
          </a:p>
        </p:txBody>
      </p:sp>
      <p:cxnSp>
        <p:nvCxnSpPr>
          <p:cNvPr id="15" name="Přímá spojovací šipka 15"/>
          <p:cNvCxnSpPr>
            <a:stCxn id="4" idx="1"/>
          </p:cNvCxnSpPr>
          <p:nvPr/>
        </p:nvCxnSpPr>
        <p:spPr>
          <a:xfrm rot="10800000" flipV="1">
            <a:off x="1908175" y="1957388"/>
            <a:ext cx="792163" cy="103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7"/>
          <p:cNvCxnSpPr>
            <a:stCxn id="5" idx="1"/>
          </p:cNvCxnSpPr>
          <p:nvPr/>
        </p:nvCxnSpPr>
        <p:spPr>
          <a:xfrm rot="10800000" flipV="1">
            <a:off x="1908175" y="2317750"/>
            <a:ext cx="792163" cy="103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9"/>
          <p:cNvCxnSpPr>
            <a:stCxn id="6" idx="1"/>
          </p:cNvCxnSpPr>
          <p:nvPr/>
        </p:nvCxnSpPr>
        <p:spPr>
          <a:xfrm rot="10800000" flipV="1">
            <a:off x="1908175" y="2605088"/>
            <a:ext cx="792163" cy="103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21"/>
          <p:cNvCxnSpPr>
            <a:stCxn id="14" idx="1"/>
          </p:cNvCxnSpPr>
          <p:nvPr/>
        </p:nvCxnSpPr>
        <p:spPr>
          <a:xfrm rot="10800000" flipV="1">
            <a:off x="1835150" y="2965450"/>
            <a:ext cx="865188" cy="2476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24"/>
          <p:cNvCxnSpPr/>
          <p:nvPr/>
        </p:nvCxnSpPr>
        <p:spPr>
          <a:xfrm rot="10800000">
            <a:off x="2124075" y="3213100"/>
            <a:ext cx="503238" cy="2159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27"/>
          <p:cNvCxnSpPr>
            <a:stCxn id="11" idx="1"/>
          </p:cNvCxnSpPr>
          <p:nvPr/>
        </p:nvCxnSpPr>
        <p:spPr>
          <a:xfrm rot="10800000">
            <a:off x="2051050" y="3716338"/>
            <a:ext cx="649288" cy="412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9"/>
          <p:cNvCxnSpPr/>
          <p:nvPr/>
        </p:nvCxnSpPr>
        <p:spPr>
          <a:xfrm rot="10800000" flipV="1">
            <a:off x="1979613" y="4149725"/>
            <a:ext cx="647700" cy="7143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31"/>
          <p:cNvCxnSpPr/>
          <p:nvPr/>
        </p:nvCxnSpPr>
        <p:spPr>
          <a:xfrm flipV="1">
            <a:off x="1331913" y="4005263"/>
            <a:ext cx="215900" cy="14446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34"/>
          <p:cNvSpPr/>
          <p:nvPr/>
        </p:nvSpPr>
        <p:spPr>
          <a:xfrm>
            <a:off x="1331913" y="3789363"/>
            <a:ext cx="71437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4" name="Přímá spojovací šipka 36"/>
          <p:cNvCxnSpPr/>
          <p:nvPr/>
        </p:nvCxnSpPr>
        <p:spPr>
          <a:xfrm flipV="1">
            <a:off x="1042988" y="3213100"/>
            <a:ext cx="360362" cy="1444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38"/>
          <p:cNvCxnSpPr/>
          <p:nvPr/>
        </p:nvCxnSpPr>
        <p:spPr>
          <a:xfrm>
            <a:off x="900113" y="2997200"/>
            <a:ext cx="576262" cy="7143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4500563" y="1019760"/>
            <a:ext cx="17986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</a:rPr>
              <a:t>NA  ZAMYŠLENÍ :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483664" y="1542137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Proč přijímáme potravu?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rozumíš rčení : </a:t>
            </a:r>
            <a:r>
              <a:rPr lang="cs-CZ" b="1" dirty="0" smtClean="0"/>
              <a:t>Nežijeme, abychom jedli, ale jíme, abychom žili.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Zkus za pomoci obrázku popsat cestu potravy naším tělem.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Už jsi  se setkal s pojmem </a:t>
            </a:r>
            <a:r>
              <a:rPr lang="cs-CZ" b="1" dirty="0" smtClean="0"/>
              <a:t>potravinová pyramida</a:t>
            </a:r>
            <a:r>
              <a:rPr lang="cs-CZ" dirty="0" smtClean="0"/>
              <a:t>? Co nám říká?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449606" y="3838651"/>
            <a:ext cx="11305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</a:rPr>
              <a:t>ŘEŠENÍ: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143995" y="42693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Potravu používá náš organizmus jako stavební materiál a zdroj energie.</a:t>
            </a:r>
          </a:p>
          <a:p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158678" y="50131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dirty="0" smtClean="0"/>
              <a:t>Nemáme se přejídat, jíst nezdravé potraviny, ale naopak  jíst střídmě, zdravě, abychom jídlem získanou energii zase dokázali vydat.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900113" y="6207427"/>
            <a:ext cx="76333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Ukazuje doporučené druhy potravin a jejich množství pro správné stravování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3995738" y="4269348"/>
            <a:ext cx="4896741" cy="599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3995738" y="5013176"/>
            <a:ext cx="4896742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00113" y="6207427"/>
            <a:ext cx="7416303" cy="4619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167682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568952" cy="1080120"/>
          </a:xfrm>
        </p:spPr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A teď sám </a:t>
            </a:r>
            <a:r>
              <a:rPr lang="cs-CZ" sz="2500" b="1" u="sng" dirty="0" smtClean="0">
                <a:latin typeface="Comic Sans MS" pitchFamily="66" charset="0"/>
                <a:ea typeface="+mn-ea"/>
                <a:cs typeface="Arial" charset="0"/>
              </a:rPr>
              <a:t>! – popiš části trávicí soustavy</a:t>
            </a:r>
            <a:endParaRPr lang="cs-CZ" sz="2500" b="1" u="sng" dirty="0">
              <a:latin typeface="Comic Sans MS" pitchFamily="66" charset="0"/>
              <a:ea typeface="+mn-ea"/>
              <a:cs typeface="Arial" charset="0"/>
            </a:endParaRPr>
          </a:p>
        </p:txBody>
      </p:sp>
      <p:pic>
        <p:nvPicPr>
          <p:cNvPr id="5" name="Picture 2" descr="http://detskechoroby.rodinka.sk/typo3temp/pics/9f0ac3911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02" y="1232917"/>
            <a:ext cx="2674546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ovací šipka 15"/>
          <p:cNvCxnSpPr/>
          <p:nvPr/>
        </p:nvCxnSpPr>
        <p:spPr>
          <a:xfrm rot="10800000" flipV="1">
            <a:off x="1826289" y="2641030"/>
            <a:ext cx="792163" cy="103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17"/>
          <p:cNvCxnSpPr/>
          <p:nvPr/>
        </p:nvCxnSpPr>
        <p:spPr>
          <a:xfrm rot="10800000" flipV="1">
            <a:off x="1826289" y="3001392"/>
            <a:ext cx="792163" cy="103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19"/>
          <p:cNvCxnSpPr/>
          <p:nvPr/>
        </p:nvCxnSpPr>
        <p:spPr>
          <a:xfrm rot="10800000" flipV="1">
            <a:off x="1826289" y="3288730"/>
            <a:ext cx="792163" cy="103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21"/>
          <p:cNvCxnSpPr/>
          <p:nvPr/>
        </p:nvCxnSpPr>
        <p:spPr>
          <a:xfrm rot="10800000" flipV="1">
            <a:off x="1753264" y="3649092"/>
            <a:ext cx="865188" cy="2476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24"/>
          <p:cNvCxnSpPr/>
          <p:nvPr/>
        </p:nvCxnSpPr>
        <p:spPr>
          <a:xfrm rot="10800000">
            <a:off x="2042189" y="3896742"/>
            <a:ext cx="503238" cy="2159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27"/>
          <p:cNvCxnSpPr/>
          <p:nvPr/>
        </p:nvCxnSpPr>
        <p:spPr>
          <a:xfrm rot="10800000">
            <a:off x="1969164" y="4399980"/>
            <a:ext cx="649288" cy="412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29"/>
          <p:cNvCxnSpPr/>
          <p:nvPr/>
        </p:nvCxnSpPr>
        <p:spPr>
          <a:xfrm rot="10800000" flipV="1">
            <a:off x="1897727" y="4833367"/>
            <a:ext cx="647700" cy="7143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31"/>
          <p:cNvCxnSpPr/>
          <p:nvPr/>
        </p:nvCxnSpPr>
        <p:spPr>
          <a:xfrm flipV="1">
            <a:off x="1250027" y="4688905"/>
            <a:ext cx="215900" cy="14446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34"/>
          <p:cNvSpPr/>
          <p:nvPr/>
        </p:nvSpPr>
        <p:spPr>
          <a:xfrm>
            <a:off x="1250027" y="4473005"/>
            <a:ext cx="71437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5" name="Přímá spojovací šipka 36"/>
          <p:cNvCxnSpPr/>
          <p:nvPr/>
        </p:nvCxnSpPr>
        <p:spPr>
          <a:xfrm flipV="1">
            <a:off x="961102" y="3896742"/>
            <a:ext cx="360362" cy="1444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38"/>
          <p:cNvCxnSpPr/>
          <p:nvPr/>
        </p:nvCxnSpPr>
        <p:spPr>
          <a:xfrm>
            <a:off x="818227" y="3680842"/>
            <a:ext cx="576262" cy="7143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699792" y="24208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02116" y="275029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00473" y="3052986"/>
            <a:ext cx="361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00473" y="34194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86825" y="39279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00472" y="4256589"/>
            <a:ext cx="50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00473" y="4576470"/>
            <a:ext cx="359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48816" y="4720139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8816" y="4359776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302" y="3968973"/>
            <a:ext cx="535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8767" y="3422318"/>
            <a:ext cx="566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11.</a:t>
            </a:r>
            <a:endParaRPr lang="cs-CZ" b="1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3816000" y="1628800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816000" y="2060848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816000" y="2429021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816000" y="2934961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816000" y="3443163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16000" y="3939047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816000" y="4450179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816000" y="4917363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816000" y="5301208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816000" y="6237312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816000" y="5733256"/>
            <a:ext cx="43920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3816000" y="12594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816000" y="16915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814357" y="2060848"/>
            <a:ext cx="361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814357" y="25595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814357" y="30460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814357" y="35718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814357" y="409536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814357" y="449975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814357" y="492298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16000" y="5363924"/>
            <a:ext cx="539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816000" y="5867980"/>
            <a:ext cx="539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11.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819629" y="1321023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ústní dutina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818863" y="1759510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jícen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819629" y="2151100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hrtan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841229" y="2660916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slinivka břišní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841229" y="3207206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žaludek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41229" y="3725433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tenké střevo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819629" y="4191977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konečník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847856" y="4607247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slepé střevo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841229" y="504589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tlusté střevo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818863" y="5453225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žlučník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841229" y="5929535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játra</a:t>
            </a:r>
            <a:endParaRPr lang="cs-CZ" sz="1400" b="1" i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960191" y="6410631"/>
            <a:ext cx="7123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 myší a zobrazí se správné odpovědi.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426183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2500" b="1" u="sng" dirty="0" smtClean="0">
                <a:latin typeface="Comic Sans MS" pitchFamily="66" charset="0"/>
                <a:ea typeface="+mn-ea"/>
                <a:cs typeface="Arial" charset="0"/>
              </a:rPr>
              <a:t>Očísluj </a:t>
            </a:r>
            <a:r>
              <a:rPr lang="cs-CZ" sz="2000" b="1" u="sng" dirty="0" smtClean="0">
                <a:latin typeface="Comic Sans MS" pitchFamily="66" charset="0"/>
                <a:ea typeface="+mn-ea"/>
                <a:cs typeface="Arial" charset="0"/>
              </a:rPr>
              <a:t>(do prostředního sloupce) </a:t>
            </a:r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dvojice patřící k sobě stejnými čísly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607654"/>
              </p:ext>
            </p:extLst>
          </p:nvPr>
        </p:nvGraphicFramePr>
        <p:xfrm>
          <a:off x="467544" y="1340768"/>
          <a:ext cx="8496944" cy="33832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35565"/>
                <a:gridCol w="2504795"/>
                <a:gridCol w="504056"/>
                <a:gridCol w="4313031"/>
                <a:gridCol w="4394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ústa (</a:t>
                      </a:r>
                      <a:r>
                        <a:rPr lang="cs-CZ" sz="2000" dirty="0" err="1" smtClean="0"/>
                        <a:t>jazyk,zuby,sliny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polykání potravy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hltan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zpracování potravy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jícen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oddělení vody a zahuštění </a:t>
                      </a:r>
                      <a:r>
                        <a:rPr lang="cs-CZ" sz="2000" b="1" dirty="0" err="1" smtClean="0"/>
                        <a:t>nestráve-ných</a:t>
                      </a:r>
                      <a:r>
                        <a:rPr lang="cs-CZ" sz="2000" b="1" dirty="0" smtClean="0"/>
                        <a:t> látek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žaludek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rozmělnění potravy a smísení se slinami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tenké střevo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pohyb potravy do žaludku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tlusté střevo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odvádění nestrávených látek z těla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konečník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prolínání a vstřebávání látek do krve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550106" y="13407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15770" y="174159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50106" y="23488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50106" y="29969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15770" y="35730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02122" y="39423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02122" y="4355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http://img1.obrazkyanimace.com/oa/120/008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725144"/>
            <a:ext cx="1656184" cy="18927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001307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2810" y="236285"/>
            <a:ext cx="8229600" cy="706090"/>
          </a:xfrm>
        </p:spPr>
        <p:txBody>
          <a:bodyPr>
            <a:noAutofit/>
          </a:bodyPr>
          <a:lstStyle/>
          <a:p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Důležitou součástí trávicí soustavy je chrup</a:t>
            </a:r>
            <a:r>
              <a:rPr lang="cs-CZ" sz="2500" b="1" u="sng" dirty="0" smtClean="0">
                <a:latin typeface="Comic Sans MS" pitchFamily="66" charset="0"/>
                <a:ea typeface="+mn-ea"/>
                <a:cs typeface="Arial" charset="0"/>
              </a:rPr>
              <a:t>.</a:t>
            </a:r>
            <a:br>
              <a:rPr lang="cs-CZ" sz="2500" b="1" u="sng" dirty="0" smtClean="0">
                <a:latin typeface="Comic Sans MS" pitchFamily="66" charset="0"/>
                <a:ea typeface="+mn-ea"/>
                <a:cs typeface="Arial" charset="0"/>
              </a:rPr>
            </a:br>
            <a:r>
              <a:rPr lang="cs-CZ" sz="2500" b="1" u="sng" dirty="0" smtClean="0">
                <a:latin typeface="Comic Sans MS" pitchFamily="66" charset="0"/>
                <a:ea typeface="+mn-ea"/>
                <a:cs typeface="Arial" charset="0"/>
              </a:rPr>
              <a:t> </a:t>
            </a:r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Jak dokonale znáš ten svůj?</a:t>
            </a:r>
          </a:p>
        </p:txBody>
      </p:sp>
      <p:pic>
        <p:nvPicPr>
          <p:cNvPr id="2050" name="Picture 2" descr="C:\Users\martha\Pictures\DUM_přírodověda_5\zuby_up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57" y="1420944"/>
            <a:ext cx="3565663" cy="37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83737" y="1628800"/>
            <a:ext cx="504056" cy="369332"/>
            <a:chOff x="539552" y="1705200"/>
            <a:chExt cx="504056" cy="369332"/>
          </a:xfrm>
        </p:grpSpPr>
        <p:sp>
          <p:nvSpPr>
            <p:cNvPr id="3" name="Ovál 2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39552" y="170520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1.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73628" y="1343131"/>
            <a:ext cx="504056" cy="369332"/>
            <a:chOff x="539552" y="1705200"/>
            <a:chExt cx="504056" cy="369332"/>
          </a:xfrm>
        </p:grpSpPr>
        <p:sp>
          <p:nvSpPr>
            <p:cNvPr id="15" name="Ovál 14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39552" y="170520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2.</a:t>
              </a:r>
              <a:endParaRPr lang="cs-CZ" dirty="0"/>
            </a:p>
          </p:txBody>
        </p:sp>
      </p:grpSp>
      <p:cxnSp>
        <p:nvCxnSpPr>
          <p:cNvPr id="20" name="Přímá spojnice 19"/>
          <p:cNvCxnSpPr/>
          <p:nvPr/>
        </p:nvCxnSpPr>
        <p:spPr>
          <a:xfrm flipV="1">
            <a:off x="1417181" y="1075196"/>
            <a:ext cx="0" cy="15304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1165153" y="673800"/>
            <a:ext cx="526528" cy="369332"/>
            <a:chOff x="539552" y="1691516"/>
            <a:chExt cx="504056" cy="369332"/>
          </a:xfrm>
        </p:grpSpPr>
        <p:sp>
          <p:nvSpPr>
            <p:cNvPr id="30" name="Ovál 29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3.</a:t>
              </a:r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460896" y="1187537"/>
            <a:ext cx="504056" cy="369332"/>
            <a:chOff x="539552" y="1691516"/>
            <a:chExt cx="504056" cy="369332"/>
          </a:xfrm>
        </p:grpSpPr>
        <p:sp>
          <p:nvSpPr>
            <p:cNvPr id="33" name="Ovál 32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4.</a:t>
              </a:r>
              <a:endParaRPr lang="cs-CZ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916815" y="1444134"/>
            <a:ext cx="504056" cy="369332"/>
            <a:chOff x="539552" y="1691516"/>
            <a:chExt cx="504056" cy="369332"/>
          </a:xfrm>
        </p:grpSpPr>
        <p:sp>
          <p:nvSpPr>
            <p:cNvPr id="46" name="Ovál 45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5.</a:t>
              </a:r>
              <a:endParaRPr lang="cs-CZ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473521" y="1720856"/>
            <a:ext cx="504056" cy="369332"/>
            <a:chOff x="539552" y="1691516"/>
            <a:chExt cx="504056" cy="369332"/>
          </a:xfrm>
        </p:grpSpPr>
        <p:sp>
          <p:nvSpPr>
            <p:cNvPr id="49" name="Ovál 48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6.</a:t>
              </a:r>
              <a:endParaRPr lang="cs-CZ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479100" y="2075046"/>
            <a:ext cx="504056" cy="369332"/>
            <a:chOff x="539552" y="1691516"/>
            <a:chExt cx="504056" cy="369332"/>
          </a:xfrm>
        </p:grpSpPr>
        <p:sp>
          <p:nvSpPr>
            <p:cNvPr id="52" name="Ovál 51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7.</a:t>
              </a:r>
              <a:endParaRPr lang="cs-CZ" dirty="0"/>
            </a:p>
          </p:txBody>
        </p:sp>
      </p:grpSp>
      <p:cxnSp>
        <p:nvCxnSpPr>
          <p:cNvPr id="2059" name="Přímá spojnice 2058"/>
          <p:cNvCxnSpPr/>
          <p:nvPr/>
        </p:nvCxnSpPr>
        <p:spPr>
          <a:xfrm>
            <a:off x="2371679" y="2483481"/>
            <a:ext cx="390628" cy="38964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Skupina 56"/>
          <p:cNvGrpSpPr/>
          <p:nvPr/>
        </p:nvGrpSpPr>
        <p:grpSpPr>
          <a:xfrm>
            <a:off x="2690519" y="2805610"/>
            <a:ext cx="504056" cy="369332"/>
            <a:chOff x="539552" y="1691516"/>
            <a:chExt cx="504056" cy="369332"/>
          </a:xfrm>
        </p:grpSpPr>
        <p:sp>
          <p:nvSpPr>
            <p:cNvPr id="58" name="Ovál 57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8.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033433" y="4669863"/>
            <a:ext cx="504056" cy="369332"/>
            <a:chOff x="539552" y="1691516"/>
            <a:chExt cx="504056" cy="369332"/>
          </a:xfrm>
        </p:grpSpPr>
        <p:sp>
          <p:nvSpPr>
            <p:cNvPr id="61" name="Ovál 60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8.</a:t>
              </a:r>
              <a:endParaRPr lang="cs-CZ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4033433" y="4221088"/>
            <a:ext cx="504056" cy="369332"/>
            <a:chOff x="539552" y="1691516"/>
            <a:chExt cx="504056" cy="369332"/>
          </a:xfrm>
        </p:grpSpPr>
        <p:sp>
          <p:nvSpPr>
            <p:cNvPr id="64" name="Ovál 63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7.</a:t>
              </a:r>
              <a:endParaRPr lang="cs-CZ" dirty="0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4033433" y="3721249"/>
            <a:ext cx="504056" cy="369332"/>
            <a:chOff x="539552" y="1691516"/>
            <a:chExt cx="504056" cy="369332"/>
          </a:xfrm>
        </p:grpSpPr>
        <p:sp>
          <p:nvSpPr>
            <p:cNvPr id="67" name="Ovál 66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6.</a:t>
              </a:r>
              <a:endParaRPr lang="cs-CZ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033433" y="3283012"/>
            <a:ext cx="504056" cy="369332"/>
            <a:chOff x="539552" y="1691516"/>
            <a:chExt cx="504056" cy="369332"/>
          </a:xfrm>
        </p:grpSpPr>
        <p:sp>
          <p:nvSpPr>
            <p:cNvPr id="70" name="Ovál 69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5.</a:t>
              </a:r>
              <a:endParaRPr lang="cs-CZ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033433" y="2805610"/>
            <a:ext cx="504056" cy="369332"/>
            <a:chOff x="539552" y="1691516"/>
            <a:chExt cx="504056" cy="369332"/>
          </a:xfrm>
        </p:grpSpPr>
        <p:sp>
          <p:nvSpPr>
            <p:cNvPr id="73" name="Ovál 72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4.</a:t>
              </a:r>
              <a:endParaRPr lang="cs-CZ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4007388" y="2308969"/>
            <a:ext cx="504056" cy="369332"/>
            <a:chOff x="539552" y="1691516"/>
            <a:chExt cx="504056" cy="369332"/>
          </a:xfrm>
        </p:grpSpPr>
        <p:sp>
          <p:nvSpPr>
            <p:cNvPr id="76" name="Ovál 75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3.</a:t>
              </a:r>
              <a:endParaRPr lang="cs-CZ" dirty="0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4033433" y="1726415"/>
            <a:ext cx="504056" cy="369332"/>
            <a:chOff x="539552" y="1691516"/>
            <a:chExt cx="504056" cy="369332"/>
          </a:xfrm>
        </p:grpSpPr>
        <p:sp>
          <p:nvSpPr>
            <p:cNvPr id="79" name="Ovál 78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2.</a:t>
              </a:r>
              <a:endParaRPr lang="cs-CZ" dirty="0"/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4007388" y="1268837"/>
            <a:ext cx="504056" cy="369332"/>
            <a:chOff x="539552" y="1691516"/>
            <a:chExt cx="504056" cy="369332"/>
          </a:xfrm>
        </p:grpSpPr>
        <p:sp>
          <p:nvSpPr>
            <p:cNvPr id="82" name="Ovál 81"/>
            <p:cNvSpPr/>
            <p:nvPr/>
          </p:nvSpPr>
          <p:spPr>
            <a:xfrm>
              <a:off x="539552" y="1772816"/>
              <a:ext cx="504056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539552" y="169151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1.</a:t>
              </a:r>
              <a:endParaRPr lang="cs-CZ" dirty="0"/>
            </a:p>
          </p:txBody>
        </p:sp>
      </p:grpSp>
      <p:cxnSp>
        <p:nvCxnSpPr>
          <p:cNvPr id="2065" name="Přímá spojnice 2064"/>
          <p:cNvCxnSpPr/>
          <p:nvPr/>
        </p:nvCxnSpPr>
        <p:spPr>
          <a:xfrm>
            <a:off x="4644008" y="1527797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644008" y="1999654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644008" y="2607190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4644008" y="3162817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644008" y="3626571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4644008" y="4090581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4644008" y="4590420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4644008" y="5040717"/>
            <a:ext cx="3240360" cy="0"/>
          </a:xfrm>
          <a:prstGeom prst="line">
            <a:avLst/>
          </a:prstGeom>
          <a:ln w="190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86" y="5342437"/>
            <a:ext cx="1499693" cy="11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7" name="TextovéPole 2066"/>
          <p:cNvSpPr txBox="1"/>
          <p:nvPr/>
        </p:nvSpPr>
        <p:spPr>
          <a:xfrm>
            <a:off x="1691680" y="5665602"/>
            <a:ext cx="73448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Abys nedopadl jako tento pán, je třeba si zuby pravidelně _ _ _ _ _ _  a dvakrát za rok navštívit  _ _ _ _ _ _ _    _ _ _ _ _ _.</a:t>
            </a:r>
            <a:endParaRPr lang="cs-CZ" sz="2000" b="1" dirty="0"/>
          </a:p>
        </p:txBody>
      </p:sp>
      <p:sp>
        <p:nvSpPr>
          <p:cNvPr id="2068" name="TextovéPole 2067"/>
          <p:cNvSpPr txBox="1"/>
          <p:nvPr/>
        </p:nvSpPr>
        <p:spPr>
          <a:xfrm>
            <a:off x="7879419" y="118753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řezák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7923882" y="161511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řezák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922942" y="223785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špičák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7668344" y="2793485"/>
            <a:ext cx="145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zub třenový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7691631" y="3268855"/>
            <a:ext cx="145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zub třenový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691631" y="3721249"/>
            <a:ext cx="145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stolička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7712300" y="4205125"/>
            <a:ext cx="145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stolička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12300" y="4669863"/>
            <a:ext cx="145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stolička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69" name="TextovéPole 2068"/>
          <p:cNvSpPr txBox="1"/>
          <p:nvPr/>
        </p:nvSpPr>
        <p:spPr>
          <a:xfrm>
            <a:off x="3194575" y="6382989"/>
            <a:ext cx="3447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čistit, zubního lékaře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Obdélník s odříznutým rohem na stejné straně 5"/>
          <p:cNvSpPr/>
          <p:nvPr/>
        </p:nvSpPr>
        <p:spPr>
          <a:xfrm>
            <a:off x="3734520" y="6382989"/>
            <a:ext cx="2349648" cy="369332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477834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88640"/>
            <a:ext cx="4680520" cy="562074"/>
          </a:xfrm>
        </p:spPr>
        <p:txBody>
          <a:bodyPr>
            <a:normAutofit/>
          </a:bodyPr>
          <a:lstStyle/>
          <a:p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Podtrhni správné možnosti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653" y="836712"/>
            <a:ext cx="4680520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Zub onemocní kazem  protože :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nás nakazil virus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na povrchu zubu jsou bakterie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jíme nevhodnou stravu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špatně si čistíme zuby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nerozkoušeme dobře potravu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07173" y="1034544"/>
            <a:ext cx="41853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u="sng" dirty="0">
                <a:latin typeface="Comic Sans MS" pitchFamily="66" charset="0"/>
                <a:cs typeface="Arial" charset="0"/>
              </a:rPr>
              <a:t>Vypiš potřeby pro zubní </a:t>
            </a:r>
            <a:r>
              <a:rPr lang="cs-CZ" sz="2500" b="1" u="sng" dirty="0" smtClean="0">
                <a:latin typeface="Comic Sans MS" pitchFamily="66" charset="0"/>
                <a:cs typeface="Arial" charset="0"/>
              </a:rPr>
              <a:t>hygienu</a:t>
            </a:r>
            <a:endParaRPr lang="cs-CZ" sz="2500" b="1" u="sng" dirty="0">
              <a:latin typeface="Comic Sans MS" pitchFamily="66" charset="0"/>
              <a:cs typeface="Arial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2348880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2780928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76056" y="321297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3717032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075512"/>
            <a:ext cx="1475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zubní kartáček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68344" y="2442374"/>
            <a:ext cx="1475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zubní pasta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69504" y="2874422"/>
            <a:ext cx="1475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dentální nit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22086" y="3378478"/>
            <a:ext cx="1475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ústní voda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089" y="4005064"/>
            <a:ext cx="42484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u="sng" dirty="0">
                <a:latin typeface="Comic Sans MS" pitchFamily="66" charset="0"/>
                <a:cs typeface="Arial" charset="0"/>
              </a:rPr>
              <a:t>Jaké znáš zubní pasty ?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95087" y="4085358"/>
            <a:ext cx="413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Signal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Sensodyne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Odol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Colgate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Fluora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Obdélník s odříznutým rohem na stejné straně 16"/>
          <p:cNvSpPr/>
          <p:nvPr/>
        </p:nvSpPr>
        <p:spPr>
          <a:xfrm>
            <a:off x="4322561" y="4085358"/>
            <a:ext cx="4209879" cy="49577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75494" y="4783889"/>
            <a:ext cx="352839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u="sng" dirty="0">
                <a:latin typeface="Comic Sans MS" pitchFamily="66" charset="0"/>
                <a:cs typeface="Arial" charset="0"/>
              </a:rPr>
              <a:t>Víš, že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3882" y="5291775"/>
            <a:ext cx="87169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Nejtvrdší tkáň v lidském těle je </a:t>
            </a:r>
            <a:r>
              <a:rPr lang="cs-CZ" b="1" i="1" u="sng" dirty="0" smtClean="0"/>
              <a:t>zubní sklovina</a:t>
            </a:r>
            <a:r>
              <a:rPr lang="cs-CZ" b="1" dirty="0" smtClean="0"/>
              <a:t>. Některá zvířata mají zuby přeměněny v kly, které používají k obraně a lovu. Za 24 hodin se v trávicím ústrojí vytvoří </a:t>
            </a:r>
            <a:r>
              <a:rPr lang="cs-CZ" b="1" i="1" u="sng" dirty="0" smtClean="0"/>
              <a:t>1 litr sl</a:t>
            </a:r>
            <a:r>
              <a:rPr lang="cs-CZ" b="1" i="1" u="sng" dirty="0"/>
              <a:t>in</a:t>
            </a:r>
            <a:r>
              <a:rPr lang="cs-CZ" b="1" dirty="0" smtClean="0"/>
              <a:t> a </a:t>
            </a:r>
            <a:r>
              <a:rPr lang="cs-CZ" b="1" i="1" u="sng" dirty="0" smtClean="0"/>
              <a:t>2 – 3 litry žaludeční šťávy</a:t>
            </a:r>
            <a:r>
              <a:rPr lang="cs-CZ" b="1" dirty="0" smtClean="0"/>
              <a:t>. Žaludek se po jídle vyprazdňuje </a:t>
            </a:r>
            <a:r>
              <a:rPr lang="cs-CZ" b="1" i="1" u="sng" dirty="0" smtClean="0"/>
              <a:t>3 – 6 hodin</a:t>
            </a:r>
            <a:r>
              <a:rPr lang="cs-CZ" b="1" dirty="0" smtClean="0"/>
              <a:t>, odstranění zbytků jednoho jídla z těla trvá až </a:t>
            </a:r>
            <a:r>
              <a:rPr lang="cs-CZ" b="1" i="1" u="sng" dirty="0" smtClean="0"/>
              <a:t>72 hodin</a:t>
            </a:r>
            <a:r>
              <a:rPr lang="cs-CZ" b="1" dirty="0" smtClean="0"/>
              <a:t>. Délka tlustého střeva je něco přes metr a tenkého     3 metry.</a:t>
            </a:r>
            <a:endParaRPr lang="cs-CZ" b="1" dirty="0"/>
          </a:p>
        </p:txBody>
      </p:sp>
      <p:pic>
        <p:nvPicPr>
          <p:cNvPr id="1026" name="Picture 2" descr="http://library.thinkquest.org/J002755/graphics/toothpaste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418" y="865591"/>
            <a:ext cx="1915337" cy="191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627826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3600" b="1" dirty="0">
                <a:latin typeface="Comic Sans MS" pitchFamily="66" charset="0"/>
                <a:ea typeface="+mn-ea"/>
                <a:cs typeface="+mn-cs"/>
              </a:rPr>
              <a:t>Metodický list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764704"/>
            <a:ext cx="8568952" cy="60478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Digitální učební materiál je určen 5.ročníku, Přírodověda, oblast Lidské tělo, </a:t>
            </a:r>
            <a:r>
              <a:rPr lang="cs-CZ"/>
              <a:t>část </a:t>
            </a:r>
            <a:r>
              <a:rPr lang="cs-CZ" smtClean="0"/>
              <a:t>Trávicí </a:t>
            </a:r>
            <a:r>
              <a:rPr lang="cs-CZ" dirty="0"/>
              <a:t>soustava. Je vhodný pro práci s interaktivní tabulí a popisovačem.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Druhý </a:t>
            </a:r>
            <a:r>
              <a:rPr lang="cs-CZ" dirty="0" smtClean="0"/>
              <a:t>snímek zobrazuje </a:t>
            </a:r>
            <a:r>
              <a:rPr lang="cs-CZ" dirty="0"/>
              <a:t>hlavní části </a:t>
            </a:r>
            <a:r>
              <a:rPr lang="cs-CZ" dirty="0" smtClean="0"/>
              <a:t>trávicí </a:t>
            </a:r>
            <a:r>
              <a:rPr lang="cs-CZ" dirty="0"/>
              <a:t>soustavy a předkládá žákům několik otázek k zamyšlení.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Třetí </a:t>
            </a:r>
            <a:r>
              <a:rPr lang="cs-CZ" dirty="0"/>
              <a:t>snímek – žáci doplní písemně hlavní části </a:t>
            </a:r>
            <a:r>
              <a:rPr lang="cs-CZ" dirty="0" smtClean="0"/>
              <a:t>trávicí soustavy</a:t>
            </a:r>
            <a:r>
              <a:rPr lang="cs-CZ" dirty="0"/>
              <a:t>. Na </a:t>
            </a:r>
            <a:r>
              <a:rPr lang="cs-CZ" dirty="0" smtClean="0"/>
              <a:t>klik myší se </a:t>
            </a:r>
            <a:r>
              <a:rPr lang="cs-CZ" dirty="0"/>
              <a:t>zobrazí správné výsledky. </a:t>
            </a:r>
            <a:endParaRPr lang="cs-CZ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Čtvrtý </a:t>
            </a:r>
            <a:r>
              <a:rPr lang="cs-CZ" dirty="0"/>
              <a:t>snímek – </a:t>
            </a:r>
            <a:r>
              <a:rPr lang="cs-CZ" dirty="0" smtClean="0"/>
              <a:t>žáci do prostředního sloupce zapíší odpovídající čísla tak, aby souhlasil daný orgán trávicí soustavy s jeho činností. Po kliknutí myší se v posledním sloupci objeví správné výsledky.</a:t>
            </a:r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Pátý </a:t>
            </a:r>
            <a:r>
              <a:rPr lang="cs-CZ" dirty="0"/>
              <a:t>snímek </a:t>
            </a:r>
            <a:r>
              <a:rPr lang="cs-CZ" dirty="0" smtClean="0"/>
              <a:t>– žáci popíší chrup, na kliknutí myší se opět objeví správné výsledky. Doplní větu, na klik se odstraní obrazec zakrývající řešení.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Šestý snímek – žák podtrhne správné odpovědi, zapíše potřeby určené pro hygienu ústní dutiny, ústně diskutuje se spolužáky o druzích zubní pasty, případně o dalších tématech týkajících se trávicí soustavy. Na jednotlivé kliky myší se objevují správná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43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260648"/>
            <a:ext cx="46085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u="sng" dirty="0">
                <a:latin typeface="Comic Sans MS" pitchFamily="66" charset="0"/>
                <a:cs typeface="Arial" charset="0"/>
              </a:rPr>
              <a:t>Použité materiály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980728"/>
            <a:ext cx="8712968" cy="475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/>
              <a:t>Soubor námětů, úkolů a zajímavostí k přírodovědnému učivu pro 5. ročník, </a:t>
            </a:r>
            <a:r>
              <a:rPr lang="cs-CZ" dirty="0" err="1"/>
              <a:t>PaeDr.Hana</a:t>
            </a:r>
            <a:r>
              <a:rPr lang="cs-CZ" dirty="0"/>
              <a:t> </a:t>
            </a:r>
            <a:r>
              <a:rPr lang="cs-CZ" dirty="0" err="1"/>
              <a:t>Mühlhauserová</a:t>
            </a:r>
            <a:r>
              <a:rPr lang="cs-CZ" dirty="0"/>
              <a:t>, </a:t>
            </a:r>
            <a:r>
              <a:rPr lang="cs-CZ" dirty="0" smtClean="0"/>
              <a:t>2004</a:t>
            </a: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/>
              <a:t>Přírodověda pro 5.ročník základní školy – pracovní sešit, Kvasničková, Froněk, Šolc, Fortuna </a:t>
            </a:r>
            <a:r>
              <a:rPr lang="cs-CZ" dirty="0" smtClean="0"/>
              <a:t>2001</a:t>
            </a: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cs-CZ" b="1" u="sng" dirty="0"/>
              <a:t>Obr. na snímku č.2 a 3 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www.cmis.cz/dum</a:t>
            </a:r>
            <a:r>
              <a:rPr lang="cs-CZ" sz="2000" dirty="0"/>
              <a:t>; </a:t>
            </a:r>
            <a:r>
              <a:rPr lang="cs-CZ" dirty="0"/>
              <a:t>http://detskechoroby.rodinka.sk/typo3temp/pics/9f0ac3911c.jpg</a:t>
            </a: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cs-CZ" b="1" u="sng" dirty="0"/>
              <a:t>Obr. na snímku č.4 : </a:t>
            </a:r>
            <a:r>
              <a:rPr lang="cs-CZ" sz="2000" dirty="0">
                <a:hlinkClick r:id="rId2"/>
              </a:rPr>
              <a:t>www.cmis.cz/dum</a:t>
            </a:r>
            <a:r>
              <a:rPr lang="cs-CZ" sz="2000" dirty="0"/>
              <a:t>; </a:t>
            </a:r>
            <a:r>
              <a:rPr lang="cs-CZ" dirty="0"/>
              <a:t>http://img1.obrazkyanimace.com/oa/120/008.gif</a:t>
            </a: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cs-CZ" b="1" u="sng" dirty="0"/>
              <a:t>Obr.na snímku č.5 : zuby upravené v programu malování 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www.cmis.cz/dum</a:t>
            </a:r>
            <a:r>
              <a:rPr lang="cs-CZ" sz="2000" dirty="0"/>
              <a:t>; </a:t>
            </a:r>
            <a:r>
              <a:rPr lang="cs-CZ" dirty="0"/>
              <a:t>http://www.sunsetteethwhitening.co.uk/cms/wp-content/uploads/image/Teeth%20Whitening% </a:t>
            </a:r>
            <a:br>
              <a:rPr lang="cs-CZ" dirty="0"/>
            </a:br>
            <a:r>
              <a:rPr lang="cs-CZ" b="1" u="sng" dirty="0"/>
              <a:t>Stařík :</a:t>
            </a:r>
            <a:r>
              <a:rPr lang="cs-CZ" sz="2000" dirty="0"/>
              <a:t>  </a:t>
            </a:r>
            <a:r>
              <a:rPr lang="cs-CZ" sz="2000" dirty="0">
                <a:hlinkClick r:id="rId2"/>
              </a:rPr>
              <a:t>www.cmis.cz/dum</a:t>
            </a:r>
            <a:r>
              <a:rPr lang="cs-CZ" sz="2000" dirty="0"/>
              <a:t>; </a:t>
            </a:r>
            <a:r>
              <a:rPr lang="cs-CZ" dirty="0"/>
              <a:t>http://static.ddmcdn.com/gif/ultrasound-teeth-news-1.jpg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u="sng" dirty="0"/>
              <a:t>Obr.na snímku č.6 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www.cmis.cz/dum</a:t>
            </a:r>
            <a:r>
              <a:rPr lang="cs-CZ" dirty="0"/>
              <a:t>; http://</a:t>
            </a:r>
            <a:r>
              <a:rPr lang="cs-CZ" dirty="0" smtClean="0"/>
              <a:t>library.thinkquest.org/J002755/graphics/toothpaste.gif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99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719</TotalTime>
  <Words>748</Words>
  <Application>Microsoft Office PowerPoint</Application>
  <PresentationFormat>Předvádění na obrazovce (4:3)</PresentationFormat>
  <Paragraphs>145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VY_32_INOVACE_08_Přírodověda_ 5.ročník_ 05_Soustava trávicí</vt:lpstr>
      <vt:lpstr>Trávicí soustava </vt:lpstr>
      <vt:lpstr>A teď sám ! – popiš části trávicí soustavy</vt:lpstr>
      <vt:lpstr>Očísluj (do prostředního sloupce) dvojice patřící k sobě stejnými čísly</vt:lpstr>
      <vt:lpstr>Důležitou součástí trávicí soustavy je chrup.  Jak dokonale znáš ten svůj?</vt:lpstr>
      <vt:lpstr>Podtrhni správné možnosti</vt:lpstr>
      <vt:lpstr>Metodický list </vt:lpstr>
      <vt:lpstr>Prezentace aplikace PowerPoint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Hana Martínková</cp:lastModifiedBy>
  <cp:revision>43</cp:revision>
  <dcterms:created xsi:type="dcterms:W3CDTF">2012-03-05T09:36:30Z</dcterms:created>
  <dcterms:modified xsi:type="dcterms:W3CDTF">2012-03-28T11:03:32Z</dcterms:modified>
</cp:coreProperties>
</file>