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1A32-1AC3-45F4-8192-FC840D58843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16CD-8F97-4821-89D8-5EE55859A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1A32-1AC3-45F4-8192-FC840D58843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16CD-8F97-4821-89D8-5EE55859A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1A32-1AC3-45F4-8192-FC840D58843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16CD-8F97-4821-89D8-5EE55859A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1A32-1AC3-45F4-8192-FC840D58843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16CD-8F97-4821-89D8-5EE55859A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1A32-1AC3-45F4-8192-FC840D58843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16CD-8F97-4821-89D8-5EE55859A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1A32-1AC3-45F4-8192-FC840D58843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16CD-8F97-4821-89D8-5EE55859A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1A32-1AC3-45F4-8192-FC840D58843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16CD-8F97-4821-89D8-5EE55859A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1A32-1AC3-45F4-8192-FC840D58843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16CD-8F97-4821-89D8-5EE55859A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1A32-1AC3-45F4-8192-FC840D58843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16CD-8F97-4821-89D8-5EE55859A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1A32-1AC3-45F4-8192-FC840D58843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16CD-8F97-4821-89D8-5EE55859A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61A32-1AC3-45F4-8192-FC840D58843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D16CD-8F97-4821-89D8-5EE55859A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661A32-1AC3-45F4-8192-FC840D58843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D16CD-8F97-4821-89D8-5EE55859A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humanbody.phillipmartin.info/science_excretory_system.gif" TargetMode="External"/><Relationship Id="rId2" Type="http://schemas.openxmlformats.org/officeDocument/2006/relationships/hyperlink" Target="http://www.cmis.cz/dum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yalemedicalgroup.org/stw/images/125842.jpg" TargetMode="External"/><Relationship Id="rId4" Type="http://schemas.openxmlformats.org/officeDocument/2006/relationships/hyperlink" Target="http://www.buzzle.com/img/articleImages/357622-55417-3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429" y="476672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2492896"/>
            <a:ext cx="83529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0"/>
              </a:spcBef>
              <a:defRPr/>
            </a:pPr>
            <a:r>
              <a:rPr lang="cs-CZ" sz="3600" b="1" dirty="0">
                <a:latin typeface="+mj-lt"/>
                <a:ea typeface="+mj-ea"/>
                <a:cs typeface="+mj-cs"/>
              </a:rPr>
              <a:t>VY_32_INOVACE_08_Přírodověda_</a:t>
            </a:r>
            <a:br>
              <a:rPr lang="cs-CZ" sz="3600" b="1" dirty="0">
                <a:latin typeface="+mj-lt"/>
                <a:ea typeface="+mj-ea"/>
                <a:cs typeface="+mj-cs"/>
              </a:rPr>
            </a:br>
            <a:r>
              <a:rPr lang="cs-CZ" sz="3600" b="1" dirty="0">
                <a:latin typeface="+mj-lt"/>
                <a:ea typeface="+mj-ea"/>
                <a:cs typeface="+mj-cs"/>
              </a:rPr>
              <a:t>5.ročník_</a:t>
            </a:r>
            <a:br>
              <a:rPr lang="cs-CZ" sz="3600" b="1" dirty="0">
                <a:latin typeface="+mj-lt"/>
                <a:ea typeface="+mj-ea"/>
                <a:cs typeface="+mj-cs"/>
              </a:rPr>
            </a:br>
            <a:r>
              <a:rPr lang="cs-CZ" sz="3600" b="1" dirty="0" smtClean="0">
                <a:latin typeface="+mj-lt"/>
                <a:ea typeface="+mj-ea"/>
                <a:cs typeface="+mj-cs"/>
              </a:rPr>
              <a:t>06_Soustava vylučovací</a:t>
            </a:r>
            <a:endParaRPr lang="cs-CZ" sz="3600" b="1" dirty="0">
              <a:latin typeface="+mj-lt"/>
              <a:ea typeface="+mj-ea"/>
              <a:cs typeface="+mj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5013176"/>
            <a:ext cx="6912768" cy="90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</a:pPr>
            <a:r>
              <a:rPr lang="cs-CZ" sz="2400" dirty="0">
                <a:solidFill>
                  <a:schemeClr val="tx1">
                    <a:tint val="75000"/>
                  </a:schemeClr>
                </a:solidFill>
              </a:rPr>
              <a:t>Autor : </a:t>
            </a:r>
            <a:r>
              <a:rPr lang="cs-CZ" sz="2400" dirty="0" err="1">
                <a:solidFill>
                  <a:schemeClr val="tx1">
                    <a:tint val="75000"/>
                  </a:schemeClr>
                </a:solidFill>
              </a:rPr>
              <a:t>Ing.Hana</a:t>
            </a:r>
            <a:r>
              <a:rPr lang="cs-CZ" sz="2400" dirty="0">
                <a:solidFill>
                  <a:schemeClr val="tx1">
                    <a:tint val="75000"/>
                  </a:schemeClr>
                </a:solidFill>
              </a:rPr>
              <a:t> Martínková, ZŠ a MŠ </a:t>
            </a:r>
            <a:r>
              <a:rPr lang="cs-CZ" sz="2400" dirty="0" err="1">
                <a:solidFill>
                  <a:schemeClr val="tx1">
                    <a:tint val="75000"/>
                  </a:schemeClr>
                </a:solidFill>
              </a:rPr>
              <a:t>Hazlov</a:t>
            </a:r>
            <a:endParaRPr lang="cs-CZ" sz="2400" dirty="0">
              <a:solidFill>
                <a:schemeClr val="tx1">
                  <a:tint val="75000"/>
                </a:schemeClr>
              </a:solidFill>
            </a:endParaRPr>
          </a:p>
          <a:p>
            <a:pPr algn="ctr">
              <a:spcBef>
                <a:spcPct val="20000"/>
              </a:spcBef>
            </a:pPr>
            <a:r>
              <a:rPr lang="cs-CZ" sz="2400" dirty="0">
                <a:solidFill>
                  <a:schemeClr val="tx1">
                    <a:tint val="75000"/>
                  </a:schemeClr>
                </a:solidFill>
              </a:rPr>
              <a:t>Období vytvoření : leden 2012</a:t>
            </a: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699792" y="260648"/>
            <a:ext cx="3826768" cy="850106"/>
          </a:xfrm>
        </p:spPr>
        <p:txBody>
          <a:bodyPr>
            <a:normAutofit/>
          </a:bodyPr>
          <a:lstStyle/>
          <a:p>
            <a:pPr fontAlgn="base">
              <a:spcAft>
                <a:spcPct val="0"/>
              </a:spcAft>
            </a:pPr>
            <a:r>
              <a:rPr lang="cs-CZ" sz="2800" b="1" u="sng" dirty="0">
                <a:latin typeface="Comic Sans MS" pitchFamily="66" charset="0"/>
                <a:ea typeface="+mn-ea"/>
                <a:cs typeface="Arial" charset="0"/>
              </a:rPr>
              <a:t>Vylučovací soustava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15816" y="980728"/>
            <a:ext cx="58326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Umožňuje  vyloučení škodlivých látek z těla prostřednictvím moči.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Picture 2" descr="http://humanbody.phillipmartin.info/science_excretory_system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2735263" cy="3748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5"/>
          <p:cNvSpPr txBox="1">
            <a:spLocks noChangeArrowheads="1"/>
          </p:cNvSpPr>
          <p:nvPr/>
        </p:nvSpPr>
        <p:spPr bwMode="auto">
          <a:xfrm>
            <a:off x="2627784" y="3212976"/>
            <a:ext cx="13668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ledviny</a:t>
            </a:r>
          </a:p>
        </p:txBody>
      </p:sp>
      <p:sp>
        <p:nvSpPr>
          <p:cNvPr id="8" name="TextovéPole 6"/>
          <p:cNvSpPr txBox="1">
            <a:spLocks noChangeArrowheads="1"/>
          </p:cNvSpPr>
          <p:nvPr/>
        </p:nvSpPr>
        <p:spPr bwMode="auto">
          <a:xfrm>
            <a:off x="2627784" y="3573016"/>
            <a:ext cx="13668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močovody</a:t>
            </a:r>
          </a:p>
        </p:txBody>
      </p:sp>
      <p:sp>
        <p:nvSpPr>
          <p:cNvPr id="9" name="TextovéPole 7"/>
          <p:cNvSpPr txBox="1">
            <a:spLocks noChangeArrowheads="1"/>
          </p:cNvSpPr>
          <p:nvPr/>
        </p:nvSpPr>
        <p:spPr bwMode="auto">
          <a:xfrm>
            <a:off x="2411760" y="3933056"/>
            <a:ext cx="18002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močový měchýř</a:t>
            </a:r>
          </a:p>
        </p:txBody>
      </p:sp>
      <p:sp>
        <p:nvSpPr>
          <p:cNvPr id="10" name="TextovéPole 8"/>
          <p:cNvSpPr txBox="1">
            <a:spLocks noChangeArrowheads="1"/>
          </p:cNvSpPr>
          <p:nvPr/>
        </p:nvSpPr>
        <p:spPr bwMode="auto">
          <a:xfrm>
            <a:off x="899592" y="4509120"/>
            <a:ext cx="18716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močová trubice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rot="10800000" flipV="1">
            <a:off x="1907704" y="3429000"/>
            <a:ext cx="649288" cy="3175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1403648" y="3429000"/>
            <a:ext cx="1152127" cy="21647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 flipV="1">
            <a:off x="1547664" y="3789040"/>
            <a:ext cx="1008063" cy="3175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 flipV="1">
            <a:off x="1691680" y="3789040"/>
            <a:ext cx="865188" cy="17462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1547664" y="4077072"/>
            <a:ext cx="936625" cy="1031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 flipV="1">
            <a:off x="1619672" y="4365104"/>
            <a:ext cx="215900" cy="21647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4139952" y="1628800"/>
            <a:ext cx="23308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NA  ZAMYŠLENÍ :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139952" y="2060848"/>
            <a:ext cx="482453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lang="cs-CZ" sz="2000" b="1" dirty="0">
                <a:latin typeface="Calibri" pitchFamily="34" charset="0"/>
                <a:cs typeface="Arial" charset="0"/>
              </a:rPr>
              <a:t>Proč je zdravé přijímat hodně tekutin?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lang="cs-CZ" sz="2000" b="1" dirty="0">
                <a:latin typeface="Calibri" pitchFamily="34" charset="0"/>
                <a:cs typeface="Arial" charset="0"/>
              </a:rPr>
              <a:t>Ledviny přebírají přebytečné tekutiny, škodlivé a odpadní látky. Z čeho?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lang="cs-CZ" sz="2000" b="1" dirty="0">
                <a:latin typeface="Calibri" pitchFamily="34" charset="0"/>
                <a:cs typeface="Arial" charset="0"/>
              </a:rPr>
              <a:t>V těle se vytvářejí odpadní látky, které je třeba vyloučit z těla ven. Rozpomeň se i na ostatní soustavy těla a shrň všechny způsoby vylučování škodlivin.</a:t>
            </a:r>
          </a:p>
        </p:txBody>
      </p:sp>
      <p:pic>
        <p:nvPicPr>
          <p:cNvPr id="21" name="Picture 4" descr="http://fcweb.sd36.bc.ca/~taylor_paula/02F914EF-009867AD.0/exp_human08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941168"/>
            <a:ext cx="1728787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683568" y="6309320"/>
            <a:ext cx="21859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řez ledvinou - ukázka</a:t>
            </a:r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4139952" y="4365104"/>
            <a:ext cx="14401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ŘEŠENÍ: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3131840" y="4797152"/>
            <a:ext cx="58326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Dostatek vody v těle usnadňuje odstranění škodlivých látek z těla.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131840" y="5445224"/>
            <a:ext cx="8065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 krve.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131840" y="5805264"/>
            <a:ext cx="58326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Vylučovací soust. – moč, trávicí soust. – stolice, dýchací soust. – vydechovaný vzduch, kožní soust. – pot.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3131840" y="4869160"/>
            <a:ext cx="583264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3131840" y="5445224"/>
            <a:ext cx="244827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3131840" y="5877272"/>
            <a:ext cx="583264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3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sz="2800" b="1" u="sng" dirty="0">
              <a:latin typeface="Comic Sans MS" pitchFamily="66" charset="0"/>
              <a:ea typeface="+mn-ea"/>
              <a:cs typeface="Arial" charset="0"/>
            </a:endParaRPr>
          </a:p>
        </p:txBody>
      </p:sp>
      <p:pic>
        <p:nvPicPr>
          <p:cNvPr id="1026" name="Picture 2" descr="http://www.buzzle.com/img/articleImages/357622-55417-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800"/>
            <a:ext cx="2505075" cy="3333750"/>
          </a:xfrm>
          <a:prstGeom prst="rect">
            <a:avLst/>
          </a:prstGeom>
          <a:noFill/>
        </p:spPr>
      </p:pic>
      <p:cxnSp>
        <p:nvCxnSpPr>
          <p:cNvPr id="5" name="Přímá spojovací šipka 4"/>
          <p:cNvCxnSpPr/>
          <p:nvPr/>
        </p:nvCxnSpPr>
        <p:spPr>
          <a:xfrm flipH="1">
            <a:off x="2483768" y="2636912"/>
            <a:ext cx="57606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1691680" y="4509120"/>
            <a:ext cx="1368152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1907704" y="2132856"/>
            <a:ext cx="1152128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1835696" y="1772816"/>
            <a:ext cx="1224136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>
            <a:off x="2267744" y="3573016"/>
            <a:ext cx="792088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>
            <a:off x="1763688" y="4869160"/>
            <a:ext cx="1296144" cy="0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Zaoblený obdélník 29"/>
          <p:cNvSpPr/>
          <p:nvPr/>
        </p:nvSpPr>
        <p:spPr>
          <a:xfrm>
            <a:off x="3131840" y="1556792"/>
            <a:ext cx="34563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3131840" y="1988840"/>
            <a:ext cx="34563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3131840" y="2492896"/>
            <a:ext cx="34563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3131840" y="3356992"/>
            <a:ext cx="34563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3131840" y="4293096"/>
            <a:ext cx="34563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3131840" y="4725144"/>
            <a:ext cx="34563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3203848" y="155679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ledvinová  _ _ _ _ _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203848" y="198884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ledvinová  _ _ _ _ 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203848" y="249289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 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203848" y="335699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203848" y="429309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203848" y="4725144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236296" y="155679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tepna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236296" y="198884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žíla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236296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ledvina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236296" y="335699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močovod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236296" y="4293096"/>
            <a:ext cx="1907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močový měchýř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236296" y="4725144"/>
            <a:ext cx="1907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močová trubice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251520" y="332656"/>
            <a:ext cx="8640960" cy="4770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>
                <a:latin typeface="Comic Sans MS" pitchFamily="66" charset="0"/>
                <a:cs typeface="Arial" charset="0"/>
              </a:rPr>
              <a:t>Popiš jednotlivé části vylučovací soustavy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467544" y="5445224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Comic Sans MS" pitchFamily="66" charset="0"/>
                <a:cs typeface="Arial" charset="0"/>
              </a:rPr>
              <a:t>Které z orgánů jsou párové ?  </a:t>
            </a:r>
          </a:p>
        </p:txBody>
      </p:sp>
      <p:cxnSp>
        <p:nvCxnSpPr>
          <p:cNvPr id="52" name="Přímá spojovací čára 51"/>
          <p:cNvCxnSpPr/>
          <p:nvPr/>
        </p:nvCxnSpPr>
        <p:spPr>
          <a:xfrm>
            <a:off x="3851920" y="5733256"/>
            <a:ext cx="5040560" cy="0"/>
          </a:xfrm>
          <a:prstGeom prst="line">
            <a:avLst/>
          </a:prstGeom>
          <a:ln w="22225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1619672" y="6165304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Ledviny, močovody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4" grpId="0"/>
      <p:bldP spid="45" grpId="0"/>
      <p:bldP spid="46" grpId="0"/>
      <p:bldP spid="47" grpId="0"/>
      <p:bldP spid="48" grpId="0"/>
      <p:bldP spid="5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56895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>
                <a:latin typeface="Comic Sans MS" pitchFamily="66" charset="0"/>
                <a:cs typeface="Arial" charset="0"/>
              </a:rPr>
              <a:t>Očísluj orgány vylučovací soustavy podle toho, jak </a:t>
            </a:r>
            <a:r>
              <a:rPr lang="cs-CZ" sz="2400" b="1" u="sng" dirty="0" smtClean="0">
                <a:latin typeface="Comic Sans MS" pitchFamily="66" charset="0"/>
                <a:cs typeface="Arial" charset="0"/>
              </a:rPr>
              <a:t>jí </a:t>
            </a:r>
            <a:r>
              <a:rPr lang="cs-CZ" sz="2400" b="1" u="sng" dirty="0">
                <a:latin typeface="Comic Sans MS" pitchFamily="66" charset="0"/>
                <a:cs typeface="Arial" charset="0"/>
              </a:rPr>
              <a:t>protéká moč</a:t>
            </a:r>
            <a:r>
              <a:rPr lang="cs-CZ" sz="2400" b="1" dirty="0">
                <a:latin typeface="Comic Sans MS" pitchFamily="66" charset="0"/>
                <a:cs typeface="Arial" charset="0"/>
              </a:rPr>
              <a:t> </a:t>
            </a:r>
            <a:r>
              <a:rPr lang="cs-CZ" sz="2500" b="1" dirty="0">
                <a:latin typeface="Comic Sans MS" pitchFamily="66" charset="0"/>
                <a:cs typeface="Arial" charset="0"/>
              </a:rPr>
              <a:t>(</a:t>
            </a:r>
            <a:r>
              <a:rPr lang="cs-CZ" b="1" dirty="0">
                <a:latin typeface="Comic Sans MS" pitchFamily="66" charset="0"/>
                <a:cs typeface="Arial" charset="0"/>
              </a:rPr>
              <a:t>od vytvoření po vyloučení z </a:t>
            </a:r>
            <a:r>
              <a:rPr lang="cs-CZ" b="1" dirty="0" smtClean="0">
                <a:latin typeface="Comic Sans MS" pitchFamily="66" charset="0"/>
                <a:cs typeface="Arial" charset="0"/>
              </a:rPr>
              <a:t>těla</a:t>
            </a:r>
            <a:r>
              <a:rPr lang="cs-CZ" sz="2500" b="1" dirty="0" smtClean="0">
                <a:latin typeface="Comic Sans MS" pitchFamily="66" charset="0"/>
                <a:cs typeface="Arial" charset="0"/>
              </a:rPr>
              <a:t>)</a:t>
            </a:r>
            <a:endParaRPr lang="cs-CZ" sz="2500" b="1" dirty="0">
              <a:latin typeface="Comic Sans MS" pitchFamily="66" charset="0"/>
              <a:cs typeface="Arial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62880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Močová trubice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13285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Ledvina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263691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Močovod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4" y="314096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Močový měchýř</a:t>
            </a: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843808" y="1556792"/>
          <a:ext cx="455712" cy="204689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571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338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338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491880" y="15567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4.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21328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1.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270892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2.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321297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3.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6" name="Picture 2" descr="http://www.buzzle.com/img/articleImages/357622-55417-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340768"/>
            <a:ext cx="1857003" cy="2471297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467544" y="4221088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>
                <a:latin typeface="Comic Sans MS" pitchFamily="66" charset="0"/>
                <a:cs typeface="Arial" charset="0"/>
              </a:rPr>
              <a:t>Přesmyčka.  Najdi  správné názvy jednotlivých částí vylučovací soustavy a napiš je na řádek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537321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OOYÝČMCHVŘMĚ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3528" y="580526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VEYLIND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64088" y="544522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VOOČMYOD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51920" y="58772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BECTRIUÁOČMVO</a:t>
            </a:r>
            <a:endParaRPr lang="cs-CZ" b="1" dirty="0"/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2339752" y="5661248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796136" y="6165304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331640" y="6165304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6732240" y="5733256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131840" y="5661248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močový měchýř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380312" y="5733256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močovody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123728" y="6165304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ledviny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164288" y="6165304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močová trubice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  <p:bldP spid="15" grpId="0"/>
      <p:bldP spid="36" grpId="0"/>
      <p:bldP spid="37" grpId="0"/>
      <p:bldP spid="38" grpId="1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0"/>
            <a:ext cx="849694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>
                <a:latin typeface="Comic Sans MS" pitchFamily="66" charset="0"/>
                <a:cs typeface="Arial" charset="0"/>
              </a:rPr>
              <a:t>Když vytvoříš pomocí stejných čísel dvojice patřící k sobě, zjistíš, jak se z těla vylučují odpadní </a:t>
            </a:r>
            <a:r>
              <a:rPr lang="cs-CZ" sz="2400" b="1" u="sng" dirty="0" smtClean="0">
                <a:latin typeface="Comic Sans MS" pitchFamily="66" charset="0"/>
                <a:cs typeface="Arial" charset="0"/>
              </a:rPr>
              <a:t>látky.</a:t>
            </a:r>
            <a:endParaRPr lang="cs-CZ" sz="2400" b="1" u="sng" dirty="0">
              <a:latin typeface="Comic Sans MS" pitchFamily="66" charset="0"/>
              <a:cs typeface="Arial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7544" y="1052736"/>
          <a:ext cx="8208912" cy="27736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75731"/>
                <a:gridCol w="2248605"/>
                <a:gridCol w="504056"/>
                <a:gridCol w="46805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kůže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shromažďování moče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konečník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odvod moče do močového měchýře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ledviny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odvod moče z těla ven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močovody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vylučování nepotřebných látek potem                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močová trubice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odvádění oxidu uhličitého z těla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6.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močový měchýř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pročištění krve a vznik moče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7.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dutina ústní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vylučování nestrávených zbytků potravy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44408" y="17008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44408" y="17008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44408" y="1700808"/>
            <a:ext cx="323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316416" y="22768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1.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316416" y="34290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2.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316416" y="30689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3.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316416" y="14847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4.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8316416" y="18448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5.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8316416" y="105273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6.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316416" y="263691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7.</a:t>
            </a:r>
          </a:p>
        </p:txBody>
      </p:sp>
      <p:pic>
        <p:nvPicPr>
          <p:cNvPr id="17" name="Obrázek 16" descr="ledvina_trans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4005064"/>
            <a:ext cx="2811489" cy="2520280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827584" y="5013176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ZAJÍMAVOST – transplantovaná ledvina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5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6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7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8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7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8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3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4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5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6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748883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>
                <a:latin typeface="Comic Sans MS" pitchFamily="66" charset="0"/>
                <a:cs typeface="Arial" charset="0"/>
              </a:rPr>
              <a:t>Víš, že? </a:t>
            </a:r>
            <a:r>
              <a:rPr lang="cs-CZ" sz="2400" b="1" u="sng" dirty="0" smtClean="0">
                <a:latin typeface="Comic Sans MS" pitchFamily="66" charset="0"/>
                <a:cs typeface="Arial" charset="0"/>
              </a:rPr>
              <a:t/>
            </a:r>
            <a:br>
              <a:rPr lang="cs-CZ" sz="2400" b="1" u="sng" dirty="0" smtClean="0">
                <a:latin typeface="Comic Sans MS" pitchFamily="66" charset="0"/>
                <a:cs typeface="Arial" charset="0"/>
              </a:rPr>
            </a:br>
            <a:r>
              <a:rPr lang="cs-CZ" b="1" dirty="0" smtClean="0">
                <a:latin typeface="Comic Sans MS" pitchFamily="66" charset="0"/>
                <a:cs typeface="Arial" charset="0"/>
              </a:rPr>
              <a:t>Pokus </a:t>
            </a:r>
            <a:r>
              <a:rPr lang="cs-CZ" b="1" dirty="0">
                <a:latin typeface="Comic Sans MS" pitchFamily="66" charset="0"/>
                <a:cs typeface="Arial" charset="0"/>
              </a:rPr>
              <a:t>se doplnit do článku správné výrazy, použij nápovědu.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8568952" cy="31886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rgbClr val="C00000"/>
                </a:solidFill>
                <a:latin typeface="Calibri" pitchFamily="34" charset="0"/>
              </a:rPr>
              <a:t>_ _ _ _ _ _ _  </a:t>
            </a:r>
            <a:r>
              <a:rPr lang="cs-CZ" b="1" dirty="0" smtClean="0">
                <a:latin typeface="Calibri" pitchFamily="34" charset="0"/>
              </a:rPr>
              <a:t>odstraňují z těla nadbytečné látky, které není tělo schopno využít. Upravují množství  </a:t>
            </a:r>
            <a:r>
              <a:rPr lang="cs-CZ" sz="2000" b="1" dirty="0" smtClean="0">
                <a:solidFill>
                  <a:srgbClr val="C00000"/>
                </a:solidFill>
                <a:latin typeface="Calibri" pitchFamily="34" charset="0"/>
              </a:rPr>
              <a:t>_ _ _ _   _   _ _ _ _  </a:t>
            </a:r>
            <a:r>
              <a:rPr lang="cs-CZ" b="1" dirty="0" smtClean="0">
                <a:latin typeface="Calibri" pitchFamily="34" charset="0"/>
              </a:rPr>
              <a:t>v těle. Proteče jimi 1 250 ml krve za  </a:t>
            </a:r>
            <a:r>
              <a:rPr lang="cs-CZ" sz="2000" b="1" dirty="0" smtClean="0">
                <a:solidFill>
                  <a:srgbClr val="C00000"/>
                </a:solidFill>
                <a:latin typeface="Calibri" pitchFamily="34" charset="0"/>
              </a:rPr>
              <a:t>_ _ _ _ _ _ </a:t>
            </a:r>
            <a:r>
              <a:rPr lang="cs-CZ" b="1" dirty="0" smtClean="0">
                <a:latin typeface="Calibri" pitchFamily="34" charset="0"/>
              </a:rPr>
              <a:t>, kterou čistí. Když se krev dostane do  </a:t>
            </a:r>
            <a:r>
              <a:rPr lang="cs-CZ" sz="2000" b="1" dirty="0" smtClean="0">
                <a:solidFill>
                  <a:srgbClr val="C00000"/>
                </a:solidFill>
                <a:latin typeface="Calibri" pitchFamily="34" charset="0"/>
              </a:rPr>
              <a:t>_ _ _ _ _ _   </a:t>
            </a:r>
            <a:r>
              <a:rPr lang="cs-CZ" b="1" dirty="0" smtClean="0">
                <a:latin typeface="Calibri" pitchFamily="34" charset="0"/>
              </a:rPr>
              <a:t>, ty z ní vytáhnou  </a:t>
            </a:r>
            <a:r>
              <a:rPr lang="cs-CZ" sz="2000" b="1" dirty="0" smtClean="0">
                <a:solidFill>
                  <a:srgbClr val="C00000"/>
                </a:solidFill>
                <a:latin typeface="Calibri" pitchFamily="34" charset="0"/>
              </a:rPr>
              <a:t>_ _ _ _ _ _ _ _ _ _   </a:t>
            </a:r>
            <a:r>
              <a:rPr lang="cs-CZ" b="1" dirty="0" smtClean="0">
                <a:latin typeface="Calibri" pitchFamily="34" charset="0"/>
              </a:rPr>
              <a:t>složky a přemění ji na moč. Za den vytvoří 1,5 – 2 litry moče. Aby se škodliviny v těle neusazovaly, je nutné během dne hodně pít. Nejlepší jsou   </a:t>
            </a:r>
            <a:r>
              <a:rPr lang="cs-CZ" sz="2000" b="1" dirty="0" smtClean="0">
                <a:solidFill>
                  <a:srgbClr val="C00000"/>
                </a:solidFill>
                <a:latin typeface="Calibri" pitchFamily="34" charset="0"/>
              </a:rPr>
              <a:t>_ _ _ _ _ _   _ _ _ _  </a:t>
            </a:r>
            <a:r>
              <a:rPr lang="cs-CZ" b="1" dirty="0" smtClean="0">
                <a:latin typeface="Calibri" pitchFamily="34" charset="0"/>
              </a:rPr>
              <a:t>, minerální vody a ovocné šťávy. Člověk by měl za den vypít nejméně  </a:t>
            </a:r>
            <a:r>
              <a:rPr lang="cs-CZ" sz="2000" b="1" dirty="0" smtClean="0">
                <a:solidFill>
                  <a:srgbClr val="C00000"/>
                </a:solidFill>
                <a:latin typeface="Calibri" pitchFamily="34" charset="0"/>
              </a:rPr>
              <a:t>_ _ _    _ _ _ _ _  </a:t>
            </a:r>
            <a:r>
              <a:rPr lang="cs-CZ" b="1" dirty="0" smtClean="0">
                <a:latin typeface="Calibri" pitchFamily="34" charset="0"/>
              </a:rPr>
              <a:t>tekutin.</a:t>
            </a:r>
            <a:endParaRPr lang="cs-CZ" b="1" dirty="0">
              <a:latin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31840" y="5301208"/>
            <a:ext cx="12469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9900"/>
                </a:solidFill>
                <a:latin typeface="Calibri" pitchFamily="34" charset="0"/>
              </a:rPr>
              <a:t>vody a soli 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48064" y="5373216"/>
            <a:ext cx="8787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9900"/>
                </a:solidFill>
                <a:latin typeface="Calibri" pitchFamily="34" charset="0"/>
              </a:rPr>
              <a:t>minutu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1560" y="5805264"/>
            <a:ext cx="872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9900"/>
                </a:solidFill>
                <a:latin typeface="Calibri" pitchFamily="34" charset="0"/>
              </a:rPr>
              <a:t>ledviny</a:t>
            </a:r>
            <a:endParaRPr lang="cs-CZ" b="1" dirty="0">
              <a:solidFill>
                <a:srgbClr val="009900"/>
              </a:solidFill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79712" y="5805264"/>
            <a:ext cx="12128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9900"/>
                </a:solidFill>
                <a:latin typeface="Calibri" pitchFamily="34" charset="0"/>
              </a:rPr>
              <a:t>neužitečné</a:t>
            </a:r>
            <a:endParaRPr lang="cs-CZ" b="1" dirty="0">
              <a:solidFill>
                <a:srgbClr val="0099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39952" y="5805264"/>
            <a:ext cx="12337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9900"/>
                </a:solidFill>
                <a:latin typeface="Calibri" pitchFamily="34" charset="0"/>
              </a:rPr>
              <a:t>zelené čaje</a:t>
            </a:r>
          </a:p>
        </p:txBody>
      </p:sp>
      <p:sp>
        <p:nvSpPr>
          <p:cNvPr id="9" name="Obdélník 8"/>
          <p:cNvSpPr/>
          <p:nvPr/>
        </p:nvSpPr>
        <p:spPr>
          <a:xfrm>
            <a:off x="1403648" y="5301208"/>
            <a:ext cx="7916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9900"/>
                </a:solidFill>
                <a:latin typeface="Calibri" pitchFamily="34" charset="0"/>
              </a:rPr>
              <a:t>2 litry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868144" y="580526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9900"/>
                </a:solidFill>
                <a:latin typeface="Calibri" pitchFamily="34" charset="0"/>
              </a:rPr>
              <a:t>ledvin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2685 L -0.01614 -0.583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0" y="-2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48148E-6 L -0.17049 -0.4363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00" y="-21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7 0.01041 L 0.18767 -0.4469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00" y="-22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7037E-7 L -0.27552 -0.4469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00" y="-2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037E-7 L 0.47709 -0.4469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900" y="-2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7037E-7 C 0.00503 -0.01042 0.00833 -0.02176 0.01319 -0.03194 C 0.01424 -0.0412 0.01701 -0.075 0.0184 -0.08194 C 0.0191 -0.08634 0.02187 -0.08958 0.02344 -0.09352 C 0.0316 -0.11574 0.03819 -0.12431 0.04844 -0.1456 C 0.05781 -0.16505 0.06788 -0.18287 0.08212 -0.19583 C 0.0908 -0.20394 0.09566 -0.21667 0.10399 -0.22523 C 0.11111 -0.23982 0.11476 -0.25509 0.12083 -0.27083 C 0.12292 -0.28912 0.12135 -0.28009 0.12587 -0.29815 C 0.12674 -0.30185 0.12743 -0.30949 0.12743 -0.30926 C 0.12951 -0.31782 0.12899 -0.31389 0.12899 -0.32083 " pathEditMode="relative" rAng="0" ptsTypes="ffffffffff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00" y="-16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-0.02732 C 0.02396 -0.08102 0.03594 -0.13449 0.11042 -0.15625 C 0.1849 -0.17801 0.39844 -0.15394 0.45886 -0.15857 C 0.51927 -0.1632 0.47083 -0.18009 0.47327 -0.18426 " pathEditMode="relative" rAng="0" ptsTypes="aaa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400" y="-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0"/>
            <a:ext cx="5184576" cy="922114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Comic Sans MS" pitchFamily="66" charset="0"/>
                <a:ea typeface="+mn-ea"/>
                <a:cs typeface="+mn-cs"/>
              </a:rPr>
              <a:t>Metodický list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836713"/>
            <a:ext cx="8208912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Digitální učební materiál je určen 5.ročníku, Přírodověda, oblast Lidské tělo, </a:t>
            </a:r>
            <a:r>
              <a:rPr lang="cs-CZ" dirty="0" smtClean="0"/>
              <a:t>část Vylučovací </a:t>
            </a:r>
            <a:r>
              <a:rPr lang="cs-CZ" dirty="0"/>
              <a:t>soustava. Je vhodný pro práci s interaktivní tabulí a popisovačem.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</a:t>
            </a:r>
            <a:r>
              <a:rPr lang="cs-CZ" dirty="0" smtClean="0"/>
              <a:t>č.2: </a:t>
            </a:r>
            <a:r>
              <a:rPr lang="cs-CZ" dirty="0" smtClean="0"/>
              <a:t>opakování jednotlivých částí vylučovací soustavy, pro zajímavost řez ledvinou, tři otázky  k zamyšlení, na jednotlivé kliky myší se zobrazí správné </a:t>
            </a:r>
            <a:r>
              <a:rPr lang="cs-CZ" dirty="0" smtClean="0"/>
              <a:t>odpovědi.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</a:t>
            </a:r>
            <a:r>
              <a:rPr lang="cs-CZ" dirty="0" smtClean="0"/>
              <a:t>č.3: </a:t>
            </a:r>
            <a:r>
              <a:rPr lang="cs-CZ" dirty="0" smtClean="0"/>
              <a:t>žáci písemně doplní názvy částí vyluč</a:t>
            </a:r>
            <a:r>
              <a:rPr lang="cs-CZ" dirty="0" smtClean="0"/>
              <a:t>. soustavy </a:t>
            </a:r>
            <a:r>
              <a:rPr lang="cs-CZ" dirty="0" smtClean="0"/>
              <a:t>(</a:t>
            </a:r>
            <a:r>
              <a:rPr lang="cs-CZ" sz="1600" b="1" dirty="0" smtClean="0">
                <a:solidFill>
                  <a:srgbClr val="C00000"/>
                </a:solidFill>
              </a:rPr>
              <a:t>tepna, žíla, ledvina, močovod, močový měchýř, močová trubice</a:t>
            </a:r>
            <a:r>
              <a:rPr lang="cs-CZ" dirty="0" smtClean="0"/>
              <a:t>), doplní odpověď na otázku (</a:t>
            </a:r>
            <a:r>
              <a:rPr lang="cs-CZ" sz="1600" b="1" dirty="0" smtClean="0">
                <a:solidFill>
                  <a:srgbClr val="C00000"/>
                </a:solidFill>
              </a:rPr>
              <a:t>ledvina, močovod</a:t>
            </a:r>
            <a:r>
              <a:rPr lang="cs-CZ" dirty="0" smtClean="0"/>
              <a:t>).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</a:t>
            </a:r>
            <a:r>
              <a:rPr lang="cs-CZ" dirty="0" smtClean="0"/>
              <a:t>č.4: </a:t>
            </a:r>
            <a:r>
              <a:rPr lang="cs-CZ" dirty="0" smtClean="0"/>
              <a:t>žáci označí číslicemi orgány vylučovací soustavy podle toho, jak jí postupně protéká moč </a:t>
            </a:r>
            <a:r>
              <a:rPr lang="cs-CZ" dirty="0" smtClean="0"/>
              <a:t>(</a:t>
            </a:r>
            <a:r>
              <a:rPr lang="cs-CZ" sz="1600" b="1" dirty="0" smtClean="0">
                <a:solidFill>
                  <a:srgbClr val="C00000"/>
                </a:solidFill>
              </a:rPr>
              <a:t>4</a:t>
            </a:r>
            <a:r>
              <a:rPr lang="cs-CZ" sz="1600" b="1" dirty="0">
                <a:solidFill>
                  <a:srgbClr val="C00000"/>
                </a:solidFill>
              </a:rPr>
              <a:t>, 1, 2, 3 </a:t>
            </a:r>
            <a:r>
              <a:rPr lang="cs-CZ" dirty="0" smtClean="0"/>
              <a:t>), v přesmyčkách se pokusí najít správné </a:t>
            </a:r>
            <a:r>
              <a:rPr lang="cs-CZ" dirty="0" smtClean="0"/>
              <a:t>názvy </a:t>
            </a:r>
            <a:r>
              <a:rPr lang="cs-CZ" dirty="0" smtClean="0"/>
              <a:t>vylučovací soustavy </a:t>
            </a:r>
            <a:r>
              <a:rPr lang="cs-CZ" dirty="0" smtClean="0"/>
              <a:t>(</a:t>
            </a:r>
            <a:r>
              <a:rPr lang="cs-CZ" sz="1600" b="1" dirty="0" smtClean="0">
                <a:solidFill>
                  <a:srgbClr val="C00000"/>
                </a:solidFill>
              </a:rPr>
              <a:t>močový </a:t>
            </a:r>
            <a:r>
              <a:rPr lang="cs-CZ" sz="1600" b="1" dirty="0">
                <a:solidFill>
                  <a:srgbClr val="C00000"/>
                </a:solidFill>
              </a:rPr>
              <a:t>měchýř, močovody, ledviny, močová </a:t>
            </a:r>
            <a:r>
              <a:rPr lang="cs-CZ" sz="1600" b="1" dirty="0" smtClean="0">
                <a:solidFill>
                  <a:srgbClr val="C00000"/>
                </a:solidFill>
              </a:rPr>
              <a:t>trubice</a:t>
            </a:r>
            <a:r>
              <a:rPr lang="cs-CZ" dirty="0" smtClean="0"/>
              <a:t>).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</a:t>
            </a:r>
            <a:r>
              <a:rPr lang="cs-CZ" dirty="0" smtClean="0"/>
              <a:t>č.5:  </a:t>
            </a:r>
            <a:r>
              <a:rPr lang="cs-CZ" dirty="0" smtClean="0"/>
              <a:t>označí-li žáci správně dvojice, zjistí, jak se z těla vylučují odpadní látky 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sz="1600" b="1" dirty="0" smtClean="0">
                <a:solidFill>
                  <a:srgbClr val="C00000"/>
                </a:solidFill>
              </a:rPr>
              <a:t>6</a:t>
            </a:r>
            <a:r>
              <a:rPr lang="cs-CZ" sz="1600" b="1" dirty="0">
                <a:solidFill>
                  <a:srgbClr val="C00000"/>
                </a:solidFill>
              </a:rPr>
              <a:t>, 4, 5, 1, 7, 3, </a:t>
            </a:r>
            <a:r>
              <a:rPr lang="cs-CZ" sz="1600" b="1" dirty="0" smtClean="0">
                <a:solidFill>
                  <a:srgbClr val="C00000"/>
                </a:solidFill>
              </a:rPr>
              <a:t>2</a:t>
            </a:r>
            <a:r>
              <a:rPr lang="cs-CZ" dirty="0" smtClean="0"/>
              <a:t>), </a:t>
            </a:r>
            <a:r>
              <a:rPr lang="cs-CZ" dirty="0" smtClean="0"/>
              <a:t>pro zajímavost je vložen obrázek s transplantovanou </a:t>
            </a:r>
            <a:r>
              <a:rPr lang="cs-CZ" dirty="0" smtClean="0"/>
              <a:t>ledvinou.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</a:t>
            </a:r>
            <a:r>
              <a:rPr lang="cs-CZ" dirty="0" smtClean="0"/>
              <a:t>č.6:  </a:t>
            </a:r>
            <a:r>
              <a:rPr lang="cs-CZ" dirty="0" smtClean="0"/>
              <a:t>žáci písemně doplňují vhodné výrazy do článku, použijí předložená slova; na kliky myší se postupně zobrazí jejich správné začlenění do textu.</a:t>
            </a:r>
          </a:p>
          <a:p>
            <a:r>
              <a:rPr lang="cs-CZ" b="1" i="1" dirty="0" smtClean="0"/>
              <a:t>Řešení :</a:t>
            </a:r>
          </a:p>
          <a:p>
            <a:r>
              <a:rPr lang="cs-CZ" sz="1600" b="1" dirty="0" smtClean="0">
                <a:solidFill>
                  <a:srgbClr val="C00000"/>
                </a:solidFill>
                <a:latin typeface="Calibri" pitchFamily="34" charset="0"/>
              </a:rPr>
              <a:t>Ledviny </a:t>
            </a:r>
            <a:r>
              <a:rPr lang="cs-CZ" sz="1600" dirty="0" smtClean="0">
                <a:latin typeface="Calibri" pitchFamily="34" charset="0"/>
              </a:rPr>
              <a:t>odstraňují z těla nadbytečné látky, které není tělo schopno využít. Upravují množství  </a:t>
            </a:r>
            <a:r>
              <a:rPr lang="cs-CZ" sz="1600" b="1" dirty="0" smtClean="0">
                <a:solidFill>
                  <a:srgbClr val="C00000"/>
                </a:solidFill>
                <a:latin typeface="Calibri" pitchFamily="34" charset="0"/>
              </a:rPr>
              <a:t>vody a soli </a:t>
            </a:r>
            <a:r>
              <a:rPr lang="cs-CZ" sz="1600" dirty="0" smtClean="0">
                <a:latin typeface="Calibri" pitchFamily="34" charset="0"/>
              </a:rPr>
              <a:t>v těle. Proteče jimi 1 250 ml krve za  </a:t>
            </a:r>
            <a:r>
              <a:rPr lang="cs-CZ" sz="1600" b="1" dirty="0" smtClean="0">
                <a:solidFill>
                  <a:srgbClr val="C00000"/>
                </a:solidFill>
                <a:latin typeface="Calibri" pitchFamily="34" charset="0"/>
              </a:rPr>
              <a:t>minutu</a:t>
            </a:r>
            <a:r>
              <a:rPr lang="cs-CZ" sz="1600" dirty="0" smtClean="0">
                <a:latin typeface="Calibri" pitchFamily="34" charset="0"/>
              </a:rPr>
              <a:t>, kterou čistí. Když se krev dostane do  </a:t>
            </a:r>
            <a:r>
              <a:rPr lang="cs-CZ" sz="1600" b="1" dirty="0" smtClean="0">
                <a:solidFill>
                  <a:srgbClr val="C00000"/>
                </a:solidFill>
                <a:latin typeface="Calibri" pitchFamily="34" charset="0"/>
              </a:rPr>
              <a:t>ledvin</a:t>
            </a:r>
            <a:r>
              <a:rPr lang="cs-CZ" sz="1600" dirty="0" smtClean="0">
                <a:latin typeface="Calibri" pitchFamily="34" charset="0"/>
              </a:rPr>
              <a:t>, ty z ní vytáhnou  </a:t>
            </a:r>
            <a:r>
              <a:rPr lang="cs-CZ" sz="1600" b="1" dirty="0" smtClean="0">
                <a:solidFill>
                  <a:srgbClr val="C00000"/>
                </a:solidFill>
                <a:latin typeface="Calibri" pitchFamily="34" charset="0"/>
              </a:rPr>
              <a:t>neužitečné </a:t>
            </a:r>
            <a:r>
              <a:rPr lang="cs-CZ" sz="1600" dirty="0" smtClean="0">
                <a:latin typeface="Calibri" pitchFamily="34" charset="0"/>
              </a:rPr>
              <a:t>složky a přemění ji na moč. Za den vytvoří 1,5 – 2 litry moče. Aby se škodliviny v těle neusazovaly, je nutné během dne hodně pít. Nejlepší jsou  </a:t>
            </a:r>
            <a:r>
              <a:rPr lang="cs-CZ" sz="1600" b="1" dirty="0" smtClean="0">
                <a:solidFill>
                  <a:srgbClr val="C00000"/>
                </a:solidFill>
                <a:latin typeface="Calibri" pitchFamily="34" charset="0"/>
              </a:rPr>
              <a:t>zelené čaje</a:t>
            </a:r>
            <a:r>
              <a:rPr lang="cs-CZ" sz="1600" dirty="0" smtClean="0">
                <a:latin typeface="Calibri" pitchFamily="34" charset="0"/>
              </a:rPr>
              <a:t>, minerální vody a ovocné šťávy. Člověk by měl za den vypít nejméně  </a:t>
            </a:r>
            <a:r>
              <a:rPr lang="cs-CZ" sz="1600" b="1" dirty="0" smtClean="0">
                <a:solidFill>
                  <a:srgbClr val="C00000"/>
                </a:solidFill>
                <a:latin typeface="Calibri" pitchFamily="34" charset="0"/>
              </a:rPr>
              <a:t>dva litry </a:t>
            </a:r>
            <a:r>
              <a:rPr lang="cs-CZ" sz="1600" dirty="0" smtClean="0">
                <a:latin typeface="Calibri" pitchFamily="34" charset="0"/>
              </a:rPr>
              <a:t>tekutin.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74638"/>
            <a:ext cx="5256584" cy="850106"/>
          </a:xfrm>
        </p:spPr>
        <p:txBody>
          <a:bodyPr>
            <a:normAutofit/>
          </a:bodyPr>
          <a:lstStyle/>
          <a:p>
            <a:r>
              <a:rPr lang="cs-CZ" sz="2500" b="1" u="sng" dirty="0">
                <a:latin typeface="Comic Sans MS" pitchFamily="66" charset="0"/>
                <a:ea typeface="+mn-ea"/>
                <a:cs typeface="Arial" charset="0"/>
              </a:rPr>
              <a:t>Použitý materiál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916832"/>
            <a:ext cx="80648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č.2 :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cmis.cz</a:t>
            </a:r>
            <a:r>
              <a:rPr lang="cs-CZ" dirty="0" smtClean="0">
                <a:hlinkClick r:id="rId2"/>
              </a:rPr>
              <a:t>/dum</a:t>
            </a:r>
            <a:r>
              <a:rPr lang="cs-CZ" dirty="0" smtClean="0"/>
              <a:t>; </a:t>
            </a:r>
            <a:r>
              <a:rPr lang="cs-CZ" dirty="0" smtClean="0">
                <a:hlinkClick r:id="rId3"/>
              </a:rPr>
              <a:t>http://humanbody.phillipmartin.info/science_excretory_system.gif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č.3 a 4 :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cmis.cz</a:t>
            </a:r>
            <a:r>
              <a:rPr lang="cs-CZ" dirty="0" smtClean="0">
                <a:hlinkClick r:id="rId2"/>
              </a:rPr>
              <a:t>/dum</a:t>
            </a:r>
            <a:r>
              <a:rPr lang="cs-CZ" dirty="0" smtClean="0"/>
              <a:t>; </a:t>
            </a:r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buzzle.com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articleImages</a:t>
            </a:r>
            <a:r>
              <a:rPr lang="cs-CZ" dirty="0" smtClean="0">
                <a:hlinkClick r:id="rId4"/>
              </a:rPr>
              <a:t>/357622-55417-30.jpg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č.5 :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cmis.cz</a:t>
            </a:r>
            <a:r>
              <a:rPr lang="cs-CZ" dirty="0" smtClean="0">
                <a:hlinkClick r:id="rId2"/>
              </a:rPr>
              <a:t>/dum</a:t>
            </a:r>
            <a:r>
              <a:rPr lang="cs-CZ" dirty="0" smtClean="0"/>
              <a:t>;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yalemedicalgroup.org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stw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/125842.jpg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836712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dirty="0" smtClean="0"/>
              <a:t>Soubor námětů, úkolů a zajímavostí k přírodovědnému učivu pro 5. ročník, </a:t>
            </a:r>
            <a:r>
              <a:rPr lang="cs-CZ" dirty="0" err="1" smtClean="0"/>
              <a:t>PaeDr.Hana</a:t>
            </a:r>
            <a:r>
              <a:rPr lang="cs-CZ" dirty="0" smtClean="0"/>
              <a:t> </a:t>
            </a:r>
            <a:r>
              <a:rPr lang="cs-CZ" dirty="0" err="1" smtClean="0"/>
              <a:t>Mühlhauserová</a:t>
            </a:r>
            <a:r>
              <a:rPr lang="cs-CZ" dirty="0" smtClean="0"/>
              <a:t>, 2004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686</Words>
  <Application>Microsoft Office PowerPoint</Application>
  <PresentationFormat>Předvádění na obrazovce (4:3)</PresentationFormat>
  <Paragraphs>110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Vylučovací soustava</vt:lpstr>
      <vt:lpstr> </vt:lpstr>
      <vt:lpstr>Prezentace aplikace PowerPoint</vt:lpstr>
      <vt:lpstr>Prezentace aplikace PowerPoint</vt:lpstr>
      <vt:lpstr>Prezentace aplikace PowerPoint</vt:lpstr>
      <vt:lpstr>Metodický list</vt:lpstr>
      <vt:lpstr>Použitý materiál</vt:lpstr>
    </vt:vector>
  </TitlesOfParts>
  <Company>Základní škola a mateřská škola Aš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Martínek Jiří</dc:creator>
  <cp:lastModifiedBy>User</cp:lastModifiedBy>
  <cp:revision>44</cp:revision>
  <dcterms:created xsi:type="dcterms:W3CDTF">2012-03-10T08:58:30Z</dcterms:created>
  <dcterms:modified xsi:type="dcterms:W3CDTF">2012-07-22T08:38:06Z</dcterms:modified>
</cp:coreProperties>
</file>