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5399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9536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6566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671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8539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0050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2960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7919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2732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6171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8438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3000">
              <a:srgbClr val="83A7C3"/>
            </a:gs>
            <a:gs pos="84000">
              <a:srgbClr val="FFFFFF"/>
            </a:gs>
            <a:gs pos="95000">
              <a:srgbClr val="9C6563"/>
            </a:gs>
            <a:gs pos="95000">
              <a:srgbClr val="80302D"/>
            </a:gs>
            <a:gs pos="90000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67F6D-5118-4472-9AE0-739A0EF73F45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FEDE31-0B4B-44C9-B058-5E5DE01449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4766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toonclipartfree.info/Cliparts_Free/Buero_Free/Clipart-Cartoon-Design-02.gif" TargetMode="External"/><Relationship Id="rId2" Type="http://schemas.openxmlformats.org/officeDocument/2006/relationships/hyperlink" Target="http://filosofie-zdravi.abecedazdravi.cz/zdravy-zivot-nemusi-bole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ivana.friva.net/clanky/image/200505201801_unav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3000">
              <a:srgbClr val="83A7C3"/>
            </a:gs>
            <a:gs pos="55000">
              <a:srgbClr val="FFFFFF"/>
            </a:gs>
            <a:gs pos="95000">
              <a:srgbClr val="9C6563"/>
            </a:gs>
            <a:gs pos="95000">
              <a:srgbClr val="80302D"/>
            </a:gs>
            <a:gs pos="69000">
              <a:srgbClr val="C0524E"/>
            </a:gs>
            <a:gs pos="78000">
              <a:srgbClr val="EBDAD4"/>
            </a:gs>
            <a:gs pos="89000">
              <a:srgbClr val="55261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429" y="47667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15616" y="5013176"/>
            <a:ext cx="6912768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</a:rPr>
              <a:t>Autor : </a:t>
            </a:r>
            <a:r>
              <a:rPr kumimoji="0" lang="cs-CZ" sz="24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</a:rPr>
              <a:t>Ing.Hana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</a:rPr>
              <a:t> Martínková, ZŠ a MŠ </a:t>
            </a:r>
            <a:r>
              <a:rPr kumimoji="0" lang="cs-CZ" sz="24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</a:rPr>
              <a:t>Hazlov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>
                  <a:tint val="75000"/>
                </a:sys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>
                    <a:tint val="75000"/>
                  </a:sysClr>
                </a:solidFill>
                <a:effectLst/>
                <a:uLnTx/>
                <a:uFillTx/>
              </a:rPr>
              <a:t>Období vytvoření : leden 2012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2492896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VY_32_INOVACE_08_Přírodověda_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5.ročník_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11_Zdravý život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3073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cartoonclipartfree.info/Cliparts_Free/Buero_Free/Clipart-Cartoon-Design-02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90719">
            <a:off x="2026662" y="4573002"/>
            <a:ext cx="1633781" cy="20590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1124744"/>
            <a:ext cx="842493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Uspěchaně, ve stresu, se stravovacími zlozvyky, občas také s alkoholem a bez dostatku spánku - tak žije v Česku mnoho lidí. Velká část z nich tvrdí, že nemá možnost se svým životním stylem nic zásadního udělat. Přitom stačí malé změny a cítili by se mnohem lépe.</a:t>
            </a:r>
            <a:br>
              <a:rPr lang="cs-CZ" b="1" dirty="0" smtClean="0"/>
            </a:br>
            <a:r>
              <a:rPr lang="cs-CZ" b="1" dirty="0" smtClean="0"/>
              <a:t>Petru Vašíčkovi je 45 let, na vysoké škole hrál volejbal, vážil 75 kilogramů a kdysi v menze si mohl dovolit tuplované porce. Mezitím ale zestárnul a jeho váha se vymkla kontrole. Lékař teď ustaraně pokyvuje nad hladinou jeho cholesterolu. Petr má malé děti, a jako vyšší manažer minimum času na sebe, natož na přemýšlení o tom, že by měl jinak jíst, více sportovat nebo třeba i odpočívat.</a:t>
            </a:r>
            <a:br>
              <a:rPr lang="cs-CZ" b="1" dirty="0" smtClean="0"/>
            </a:br>
            <a:r>
              <a:rPr lang="cs-CZ" b="1" dirty="0" smtClean="0"/>
              <a:t>Je jasné, že všechny rizikové faktory svého denního režimu hned tak změnit nemůže. S některými by se ale měl docela snadno vypořádávat dřív, než bude pozdě. Nadváha, zvláště ta v oblasti břicha, se prostě dříve či později projeví. Nejprve bude Petr potřebovat léky na cholesterol, brzy i na vysoký krevní tlak. A srdeční problémy na sebe nedají čekat.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32656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>
                <a:latin typeface="Comic Sans MS" pitchFamily="66" charset="0"/>
                <a:cs typeface="Arial" charset="0"/>
              </a:rPr>
              <a:t>Zdravý život nemusí bolet.</a:t>
            </a:r>
          </a:p>
        </p:txBody>
      </p:sp>
    </p:spTree>
    <p:extLst>
      <p:ext uri="{BB962C8B-B14F-4D97-AF65-F5344CB8AC3E}">
        <p14:creationId xmlns="" xmlns:p14="http://schemas.microsoft.com/office/powerpoint/2010/main" val="3052853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ivana.friva.net/clanky/image/200505201801_unava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68236">
            <a:off x="3417013" y="4467961"/>
            <a:ext cx="2099540" cy="20155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8244" y="404664"/>
            <a:ext cx="8064896" cy="46198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b="1" dirty="0" smtClean="0"/>
              <a:t>Podobně je na tom i třicetiletá slečna Anna Bláhová, povoláním účetní. Na rozdíl od Petra by si na sebe mohla udělat více času, měla by začít sportovat, ale zatím jí připadá, že nejlépe se relaxuje u kávy a cigarety. Na jejím zdraví se už negativně projevily psychické potíže související s dlouhodobou přepracovaností. Navíc trpí poruchami spánku, a tak se vlastně pořád cítí unavená. Přitom i ona se může s přijatelnou dávkou úsilí dostat z bludného kruhu. Musí si ale uvědomit, že většina problémů, které ji trápí, souvisí s nedostatkem smysluplného odpočinku, schopnosti relaxovat a přiměřeně se vyrovnávat s nároky na psychiku. </a:t>
            </a:r>
            <a:br>
              <a:rPr lang="cs-CZ" b="1" dirty="0" smtClean="0"/>
            </a:br>
            <a:r>
              <a:rPr lang="cs-CZ" b="1" dirty="0" smtClean="0"/>
              <a:t>Skoro každý zná ve svém okolí nějakého uspěchaného muže, který přibíral na váze jako Petr a vzal na milost zeleninu a manželčiny řeči o škodlivosti knedlíků až po prvním infarktu. 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15180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latin typeface="Comic Sans MS" pitchFamily="66" charset="0"/>
                <a:cs typeface="Arial" charset="0"/>
              </a:rPr>
              <a:t>Zkus se zamyslet nad tím, co znamená „být </a:t>
            </a:r>
            <a:r>
              <a:rPr lang="cs-CZ" sz="2400" b="1" u="sng" dirty="0" smtClean="0">
                <a:latin typeface="Comic Sans MS" pitchFamily="66" charset="0"/>
                <a:cs typeface="Arial" charset="0"/>
              </a:rPr>
              <a:t>zdravý“</a:t>
            </a:r>
            <a:endParaRPr lang="cs-CZ" sz="2400" b="1" u="sng" dirty="0">
              <a:latin typeface="Comic Sans MS" pitchFamily="66" charset="0"/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196752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Které vlivy nám mohu zdraví narušit 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21148" y="3330756"/>
            <a:ext cx="2941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Čím si lidé ničí zdraví sami ?</a:t>
            </a:r>
            <a:endParaRPr lang="cs-CZ" b="1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83568" y="1988840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220072" y="5301208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31840" y="5877272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35968" y="5329320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35968" y="4797152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5968" y="4273499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220072" y="4293096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20072" y="4797152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88024" y="1987381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83568" y="2564029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88024" y="2564029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33028" y="2852936"/>
            <a:ext cx="1880592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cap="rnd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znečištěné ovzduší</a:t>
            </a:r>
            <a:endParaRPr lang="cs-CZ" sz="1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43479" y="2856318"/>
            <a:ext cx="1880592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cap="rnd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/>
              <a:t>znečištěná</a:t>
            </a:r>
            <a:r>
              <a:rPr lang="cs-CZ" sz="1600" dirty="0" smtClean="0"/>
              <a:t> </a:t>
            </a:r>
            <a:r>
              <a:rPr lang="cs-CZ" sz="1600" b="1" dirty="0" smtClean="0"/>
              <a:t>voda</a:t>
            </a:r>
            <a:endParaRPr lang="cs-CZ" sz="1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55476" y="2852936"/>
            <a:ext cx="2606006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cap="rnd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špatné pracovní podmínky</a:t>
            </a:r>
            <a:endParaRPr lang="cs-CZ" sz="1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48264" y="2835787"/>
            <a:ext cx="1880592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cap="rnd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nekvalitní potraviny</a:t>
            </a:r>
            <a:endParaRPr lang="cs-CZ" sz="1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0485" y="5689434"/>
            <a:ext cx="940296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alkohol</a:t>
            </a:r>
            <a:endParaRPr lang="cs-CZ" sz="1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70461" y="6191944"/>
            <a:ext cx="740640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drogy</a:t>
            </a:r>
            <a:endParaRPr lang="cs-CZ" sz="1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13620" y="6188460"/>
            <a:ext cx="940296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kouření</a:t>
            </a:r>
            <a:endParaRPr lang="cs-CZ" sz="1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6197968"/>
            <a:ext cx="3080816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jednostranná strava s tuky a cukry</a:t>
            </a:r>
            <a:endParaRPr lang="cs-CZ" sz="1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00192" y="6205877"/>
            <a:ext cx="648072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stres</a:t>
            </a:r>
            <a:endParaRPr lang="cs-CZ" sz="1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87302" y="6207761"/>
            <a:ext cx="1450115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málo pohybu</a:t>
            </a:r>
            <a:endParaRPr lang="cs-CZ" sz="1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27107" y="5707995"/>
            <a:ext cx="1880592" cy="3385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nedostatek spánku</a:t>
            </a:r>
            <a:endParaRPr lang="cs-CZ" sz="1600" b="1" dirty="0"/>
          </a:p>
        </p:txBody>
      </p:sp>
    </p:spTree>
    <p:extLst>
      <p:ext uri="{BB962C8B-B14F-4D97-AF65-F5344CB8AC3E}">
        <p14:creationId xmlns="" xmlns:p14="http://schemas.microsoft.com/office/powerpoint/2010/main" val="3807836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K nevhodným způsobům chování napiš, jak bychom se měli chovat, abychom žili zdravě.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95027" y="155679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Přejídání, sladkosti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258" y="2116328"/>
            <a:ext cx="2439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Sezení u TV, u počítače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9177" y="27258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Časté ponocování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9176" y="3325634"/>
            <a:ext cx="2872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Užívání návykových látek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9177" y="3886489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Neustálý shon a stres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9176" y="447073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Nedostatek tekutin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9176" y="5030685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Špatná hygiena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676" y="5629657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Přecházení nemocí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9177" y="6059334"/>
            <a:ext cx="3272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Příliš teplé nebo nedostatečné oblékání</a:t>
            </a:r>
            <a:endParaRPr lang="cs-CZ" b="1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532077" y="1741458"/>
            <a:ext cx="536040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532076" y="2300994"/>
            <a:ext cx="536040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532077" y="2910466"/>
            <a:ext cx="536040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532075" y="3520767"/>
            <a:ext cx="536040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32074" y="4075277"/>
            <a:ext cx="536040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532073" y="4655404"/>
            <a:ext cx="536040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532077" y="5225818"/>
            <a:ext cx="536040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532072" y="5838438"/>
            <a:ext cx="5360403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532077" y="6525344"/>
            <a:ext cx="5360403" cy="0"/>
          </a:xfrm>
          <a:prstGeom prst="line">
            <a:avLst/>
          </a:prstGeom>
          <a:ln w="22225" cmpd="dbl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45220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Jaký je váš obvyklý denní režim?  Doplňte údaje</a:t>
            </a:r>
            <a:r>
              <a:rPr lang="cs-CZ" sz="2400" b="1" u="sng" dirty="0" smtClean="0">
                <a:latin typeface="Comic Sans MS" pitchFamily="66" charset="0"/>
                <a:cs typeface="Arial" charset="0"/>
              </a:rPr>
              <a:t>,</a:t>
            </a:r>
            <a:br>
              <a:rPr lang="cs-CZ" sz="2400" b="1" u="sng" dirty="0" smtClean="0">
                <a:latin typeface="Comic Sans MS" pitchFamily="66" charset="0"/>
                <a:cs typeface="Arial" charset="0"/>
              </a:rPr>
            </a:br>
            <a:r>
              <a:rPr lang="cs-CZ" sz="2400" b="1" dirty="0" smtClean="0">
                <a:latin typeface="Comic Sans MS" pitchFamily="66" charset="0"/>
                <a:cs typeface="Arial" charset="0"/>
              </a:rPr>
              <a:t> </a:t>
            </a:r>
            <a:r>
              <a:rPr lang="cs-CZ" sz="2400" b="1" u="sng" dirty="0">
                <a:latin typeface="Comic Sans MS" pitchFamily="66" charset="0"/>
                <a:cs typeface="Arial" charset="0"/>
              </a:rPr>
              <a:t>na kterých se shodne většina z vás.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Vstávám v</a:t>
            </a:r>
            <a:r>
              <a:rPr lang="cs-CZ" dirty="0" smtClean="0"/>
              <a:t> …………………………………, </a:t>
            </a:r>
            <a:r>
              <a:rPr lang="cs-CZ" b="1" dirty="0" smtClean="0"/>
              <a:t>potom</a:t>
            </a:r>
            <a:r>
              <a:rPr lang="cs-CZ" dirty="0" smtClean="0"/>
              <a:t> ……………………………………………………………........., </a:t>
            </a:r>
            <a:r>
              <a:rPr lang="cs-CZ" b="1" dirty="0" smtClean="0"/>
              <a:t>v</a:t>
            </a:r>
            <a:r>
              <a:rPr lang="cs-CZ" dirty="0" smtClean="0"/>
              <a:t> ……………………… </a:t>
            </a:r>
            <a:r>
              <a:rPr lang="cs-CZ" b="1" dirty="0" smtClean="0"/>
              <a:t>odcházím do školy.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Obědvám v</a:t>
            </a:r>
            <a:r>
              <a:rPr lang="cs-CZ" dirty="0" smtClean="0"/>
              <a:t>  …………………………………., </a:t>
            </a:r>
            <a:r>
              <a:rPr lang="cs-CZ" b="1" dirty="0" smtClean="0"/>
              <a:t>po vyučování  </a:t>
            </a:r>
            <a:r>
              <a:rPr lang="cs-CZ" dirty="0" smtClean="0"/>
              <a:t>………………………………………………………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Večeřím v</a:t>
            </a:r>
            <a:r>
              <a:rPr lang="cs-CZ" dirty="0" smtClean="0"/>
              <a:t>  ……………………………… , </a:t>
            </a:r>
            <a:r>
              <a:rPr lang="cs-CZ" b="1" dirty="0" smtClean="0"/>
              <a:t>pak</a:t>
            </a:r>
            <a:r>
              <a:rPr lang="cs-CZ" dirty="0" smtClean="0"/>
              <a:t> ……………………………………………………………………………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……………………………………………………………………………………………………………………………………...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Jdu spát v</a:t>
            </a:r>
            <a:r>
              <a:rPr lang="cs-CZ" dirty="0" smtClean="0"/>
              <a:t>  …………………………………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6237312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Podtrhněte, co neodpovídá zdravému životnímu stylu a prodiskutujte, proč.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6146" name="Picture 2" descr="C:\Users\martha\AppData\Local\Microsoft\Windows\Temporary Internet Files\Content.IE5\2DF831ZQ\MP9002020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97152"/>
            <a:ext cx="1872208" cy="12481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tha\AppData\Local\Microsoft\Windows\Temporary Internet Files\Content.IE5\ZS2ZTIG8\MC9003488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97152"/>
            <a:ext cx="1152128" cy="12169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tha\AppData\Local\Microsoft\Windows\Temporary Internet Files\Content.IE5\2DF831ZQ\MP9002892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97152"/>
            <a:ext cx="1828800" cy="1173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1185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7"/>
            <a:ext cx="7128792" cy="4942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60648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Honzík sedí u stolu a pravou rukou bude psát. Naznač, do kterého kolečka si má postavit lampu, aby dobře viděl. Řešení zdůvodni.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6070340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Lampa má správně být na levé straně stolu. Postaví-li si ji Honzík na pravou stranu, bude si při psaní svou rukou stínit.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1857" y="553924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ŘEŠENÍ :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1857" y="6000914"/>
            <a:ext cx="8112591" cy="71575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6506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Z následujících činností dětí vyber ty, které podle tvého názoru škodí zdraví. Ve čtvercové síti červeně vybarvěte políčka s čísly těchto vět.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1. Dlouhodobé opalování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564904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2. Plavání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140968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3. Kouření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768" y="3861048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4.Pravidelné cvičení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8114" y="4509120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5. Přejídání se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9451" y="1916575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6. Správné držení těla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9451" y="2564904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7. Nošení těžkých břemen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31916" y="3151371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8. Pravidelný pitný režim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53227" y="3855820"/>
            <a:ext cx="28803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5400"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9. Časté sledování televize</a:t>
            </a:r>
            <a:endParaRPr lang="cs-CZ" b="1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48159150"/>
              </p:ext>
            </p:extLst>
          </p:nvPr>
        </p:nvGraphicFramePr>
        <p:xfrm>
          <a:off x="3779912" y="2457073"/>
          <a:ext cx="1656183" cy="13374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2061"/>
                <a:gridCol w="552061"/>
                <a:gridCol w="552061"/>
              </a:tblGrid>
              <a:tr h="445832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</a:t>
                      </a:r>
                      <a:endParaRPr lang="cs-CZ" b="0" dirty="0"/>
                    </a:p>
                  </a:txBody>
                  <a:tcPr/>
                </a:tc>
              </a:tr>
              <a:tr h="445832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</a:t>
                      </a:r>
                      <a:endParaRPr lang="cs-CZ" b="0" dirty="0"/>
                    </a:p>
                  </a:txBody>
                  <a:tcPr/>
                </a:tc>
              </a:tr>
              <a:tr h="445832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9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</a:t>
                      </a:r>
                      <a:endParaRPr lang="cs-CZ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647564" y="5285899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Popište, co může označovat vyluštěný symbol na obchodě, v plánu obce.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42251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19418" y="404048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54324" y="42303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404646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14364" y="45091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73578" y="5877271"/>
            <a:ext cx="76688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Je-li symbol na obchodě, jde o lékárnu. V plánu obce znázorňuje nemocnici, zdravotní středisko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73578" y="5877271"/>
            <a:ext cx="7794866" cy="6463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803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31778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atin typeface="Comic Sans MS" pitchFamily="66" charset="0"/>
              </a:rPr>
              <a:t>Metodický list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9"/>
            <a:ext cx="8280920" cy="5186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2 a 3 </a:t>
            </a:r>
            <a:r>
              <a:rPr lang="cs-CZ" dirty="0" smtClean="0"/>
              <a:t>:  jsou určeny k přečtení příběhu, který by měl být úvodní motivací k procvičované látce.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4 </a:t>
            </a:r>
            <a:r>
              <a:rPr lang="cs-CZ" dirty="0" smtClean="0"/>
              <a:t>: žáci napíší vlivy, které negativně působí na naše zdraví a čím si ho ničíme sami. Na jedno kliknutí se zobrazí možné odpovědi na první otázku, na druhý klik pak na druhou.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5 </a:t>
            </a:r>
            <a:r>
              <a:rPr lang="cs-CZ" dirty="0" smtClean="0"/>
              <a:t>: žáci prodiskutují možnou odpověď na dané otázky. Do diskuse se nabízí i otázky doplňující, např. Co jsou to návykové látky; Co je stres, jak se mu bránit; Co si představuji pod pojmem hygiena člověka; Sladkosti jsou dobré na nervy, proč nejsou vhodné pro zdravý životní styl; atd.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6 </a:t>
            </a:r>
            <a:r>
              <a:rPr lang="cs-CZ" dirty="0" smtClean="0"/>
              <a:t>: opět je zde dán prostor žákům pro společné doplnění krátkého textu, žáci by si měli poté sami uvědomit, které činnosti odpovídají zdravému životnímu stylu a které nikoli.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7 </a:t>
            </a:r>
            <a:r>
              <a:rPr lang="cs-CZ" dirty="0" smtClean="0"/>
              <a:t>: žáci přemýšlejí, jak by měla vypadat pracovní plocha a jak by měla být správně osvětlená. Na kliknutí myší se zobrazí odpověď.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8 </a:t>
            </a:r>
            <a:r>
              <a:rPr lang="cs-CZ" dirty="0" smtClean="0"/>
              <a:t>: žáci sami  rozlišují, co je pro zdravý život dobré a co nikoli. Vybarví čísla tabulky podle zvolených slovních spojení, vyjde kříž. Odpověď na otázku se objeví po kliknutí myší.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0991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7624" y="260648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Použité materiály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980728"/>
            <a:ext cx="828092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Soubor námětů, úkolů a zajímavostí k přírodovědnému učivu pro 5. ročník, </a:t>
            </a:r>
            <a:r>
              <a:rPr lang="cs-CZ" dirty="0" err="1" smtClean="0"/>
              <a:t>PaeDr.Hana</a:t>
            </a:r>
            <a:r>
              <a:rPr lang="cs-CZ" dirty="0" smtClean="0"/>
              <a:t> </a:t>
            </a:r>
            <a:r>
              <a:rPr lang="cs-CZ" dirty="0" err="1" smtClean="0"/>
              <a:t>Mühlhauserová</a:t>
            </a:r>
            <a:r>
              <a:rPr lang="cs-CZ" dirty="0" smtClean="0"/>
              <a:t>, 2004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Přírodověda pro 5.ročník základní školy – pracovní sešit, Kvasničková, </a:t>
            </a:r>
            <a:r>
              <a:rPr lang="cs-CZ" dirty="0" err="1" smtClean="0"/>
              <a:t>Froněk</a:t>
            </a:r>
            <a:r>
              <a:rPr lang="cs-CZ" dirty="0" smtClean="0"/>
              <a:t>, Šolc, </a:t>
            </a:r>
            <a:r>
              <a:rPr lang="cs-CZ" dirty="0" err="1" smtClean="0"/>
              <a:t>nakl</a:t>
            </a:r>
            <a:r>
              <a:rPr lang="cs-CZ" dirty="0" smtClean="0"/>
              <a:t>. Fortuna, 2001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Článek na snímku č.2 a 3 : </a:t>
            </a:r>
            <a:r>
              <a:rPr lang="cs-CZ" dirty="0" smtClean="0">
                <a:hlinkClick r:id="rId2"/>
              </a:rPr>
              <a:t>http://filosofie-</a:t>
            </a:r>
            <a:r>
              <a:rPr lang="cs-CZ" dirty="0" err="1" smtClean="0">
                <a:hlinkClick r:id="rId2"/>
              </a:rPr>
              <a:t>zdravi.abecedazdravi.cz</a:t>
            </a:r>
            <a:r>
              <a:rPr lang="cs-CZ" dirty="0" smtClean="0">
                <a:hlinkClick r:id="rId2"/>
              </a:rPr>
              <a:t>/zdravy-</a:t>
            </a:r>
            <a:r>
              <a:rPr lang="cs-CZ" dirty="0" err="1" smtClean="0">
                <a:hlinkClick r:id="rId2"/>
              </a:rPr>
              <a:t>zivot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nemusi</a:t>
            </a:r>
            <a:r>
              <a:rPr lang="cs-CZ" dirty="0" smtClean="0">
                <a:hlinkClick r:id="rId2"/>
              </a:rPr>
              <a:t>-bolet</a:t>
            </a:r>
            <a:r>
              <a:rPr lang="cs-CZ" dirty="0" smtClean="0"/>
              <a:t> 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Obr. na snímku č. 2 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cartoonclipartfree.info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Cliparts</a:t>
            </a:r>
            <a:r>
              <a:rPr lang="cs-CZ" dirty="0" smtClean="0">
                <a:hlinkClick r:id="rId3"/>
              </a:rPr>
              <a:t>_Free/</a:t>
            </a:r>
            <a:r>
              <a:rPr lang="cs-CZ" dirty="0" err="1" smtClean="0">
                <a:hlinkClick r:id="rId3"/>
              </a:rPr>
              <a:t>Buero</a:t>
            </a:r>
            <a:r>
              <a:rPr lang="cs-CZ" dirty="0" smtClean="0">
                <a:hlinkClick r:id="rId3"/>
              </a:rPr>
              <a:t>_Free/</a:t>
            </a:r>
            <a:r>
              <a:rPr lang="cs-CZ" dirty="0" err="1" smtClean="0">
                <a:hlinkClick r:id="rId3"/>
              </a:rPr>
              <a:t>Clipart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Cartoon</a:t>
            </a:r>
            <a:r>
              <a:rPr lang="cs-CZ" dirty="0" smtClean="0">
                <a:hlinkClick r:id="rId3"/>
              </a:rPr>
              <a:t>-Design-02.gif</a:t>
            </a:r>
            <a:endParaRPr lang="cs-CZ" dirty="0" smtClean="0"/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Obr.na snímku č. 3 : </a:t>
            </a:r>
            <a:r>
              <a:rPr lang="cs-CZ" dirty="0" smtClean="0">
                <a:hlinkClick r:id="rId4"/>
              </a:rPr>
              <a:t>http://ivana.friva.net/clanky/image/200505201801_unava1.jpg</a:t>
            </a:r>
            <a:endParaRPr lang="cs-CZ" dirty="0" smtClean="0"/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/>
              <a:t>Obr.na snímku č. 6 :  kliparty z galerie PowerPoint 2010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 7 : </a:t>
            </a:r>
            <a:r>
              <a:rPr lang="cs-CZ" dirty="0" err="1" smtClean="0"/>
              <a:t>sken</a:t>
            </a:r>
            <a:r>
              <a:rPr lang="cs-CZ" dirty="0" smtClean="0"/>
              <a:t>, učebnice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7482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821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ZŠ Hazlov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Martínková</dc:creator>
  <cp:lastModifiedBy>Martínek Jiří</cp:lastModifiedBy>
  <cp:revision>28</cp:revision>
  <dcterms:created xsi:type="dcterms:W3CDTF">2012-03-23T09:48:28Z</dcterms:created>
  <dcterms:modified xsi:type="dcterms:W3CDTF">2012-07-21T16:43:01Z</dcterms:modified>
</cp:coreProperties>
</file>