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57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583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80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907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565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611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084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141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22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513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068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9992C3-407E-465A-900C-3D7182A5946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746938-00B0-404D-BC1B-168FBE777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127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nsulfation2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4857" y="2276872"/>
            <a:ext cx="7704856" cy="20162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600" b="1" dirty="0"/>
              <a:t>VY_32_INOVACE_08_Přírodověda</a:t>
            </a:r>
            <a:r>
              <a:rPr lang="cs-CZ" sz="3600" b="1" dirty="0" smtClean="0"/>
              <a:t>_</a:t>
            </a:r>
            <a:br>
              <a:rPr lang="cs-CZ" sz="3600" b="1" dirty="0" smtClean="0"/>
            </a:br>
            <a:r>
              <a:rPr lang="cs-CZ" sz="3600" b="1" dirty="0" smtClean="0"/>
              <a:t>5.ročník</a:t>
            </a:r>
            <a:r>
              <a:rPr lang="cs-CZ" sz="3600" b="1" dirty="0"/>
              <a:t>_</a:t>
            </a:r>
            <a:br>
              <a:rPr lang="cs-CZ" sz="3600" b="1" dirty="0"/>
            </a:br>
            <a:r>
              <a:rPr lang="cs-CZ" sz="3600" b="1" dirty="0" smtClean="0"/>
              <a:t>03_Soustava dýchací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97152"/>
            <a:ext cx="6400800" cy="841648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Autor : </a:t>
            </a:r>
            <a:r>
              <a:rPr lang="cs-CZ" sz="2400" dirty="0" err="1"/>
              <a:t>Ing.Hana</a:t>
            </a:r>
            <a:r>
              <a:rPr lang="cs-CZ" sz="2400" dirty="0"/>
              <a:t> Martínková, ZŠ a MŠ Hazlov</a:t>
            </a:r>
          </a:p>
          <a:p>
            <a:r>
              <a:rPr lang="cs-CZ" sz="2400" dirty="0"/>
              <a:t>Období vytvoření : leden 2012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429" y="47667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0812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09743" y="332656"/>
            <a:ext cx="31683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latin typeface="Comic Sans MS" pitchFamily="66" charset="0"/>
                <a:cs typeface="Arial" charset="0"/>
              </a:rPr>
              <a:t>Dýchací soustava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1052736"/>
            <a:ext cx="849694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latin typeface="Calibri" pitchFamily="34" charset="0"/>
                <a:cs typeface="Arial" charset="0"/>
              </a:rPr>
              <a:t>Kyslík </a:t>
            </a:r>
            <a:r>
              <a:rPr lang="cs-CZ" sz="2000" dirty="0">
                <a:latin typeface="Calibri" pitchFamily="34" charset="0"/>
                <a:cs typeface="Arial" charset="0"/>
              </a:rPr>
              <a:t>je nejdůležitější látkou, na které závisí náš život. Vstupuje do našeho těla, když vdechujeme a jeho vedlejší produkt, kysličník uhličitý, je vypouštěn při výdechu. Tuto zásadní výměnu plynů známe pod </a:t>
            </a:r>
            <a:r>
              <a:rPr lang="cs-CZ" sz="2000" dirty="0" smtClean="0">
                <a:latin typeface="Calibri" pitchFamily="34" charset="0"/>
                <a:cs typeface="Arial" charset="0"/>
              </a:rPr>
              <a:t>pojmem</a:t>
            </a:r>
            <a:br>
              <a:rPr lang="cs-CZ" sz="2000" dirty="0" smtClean="0">
                <a:latin typeface="Calibri" pitchFamily="34" charset="0"/>
                <a:cs typeface="Arial" charset="0"/>
              </a:rPr>
            </a:br>
            <a:r>
              <a:rPr lang="cs-CZ" sz="2000" b="1" dirty="0" smtClean="0">
                <a:latin typeface="Calibri" pitchFamily="34" charset="0"/>
                <a:cs typeface="Arial" charset="0"/>
              </a:rPr>
              <a:t> </a:t>
            </a:r>
            <a:r>
              <a:rPr lang="cs-CZ" sz="2000" b="1" dirty="0">
                <a:latin typeface="Calibri" pitchFamily="34" charset="0"/>
                <a:cs typeface="Arial" charset="0"/>
              </a:rPr>
              <a:t>DÝCHÁNÍ.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060575"/>
            <a:ext cx="3057525" cy="451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219" y="3933056"/>
            <a:ext cx="1493837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13"/>
          <p:cNvSpPr txBox="1">
            <a:spLocks noChangeArrowheads="1"/>
          </p:cNvSpPr>
          <p:nvPr/>
        </p:nvSpPr>
        <p:spPr bwMode="auto">
          <a:xfrm>
            <a:off x="468313" y="2997200"/>
            <a:ext cx="14398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průdušinka</a:t>
            </a:r>
          </a:p>
        </p:txBody>
      </p:sp>
      <p:cxnSp>
        <p:nvCxnSpPr>
          <p:cNvPr id="10" name="Přímá spojovací šipka 15"/>
          <p:cNvCxnSpPr/>
          <p:nvPr/>
        </p:nvCxnSpPr>
        <p:spPr>
          <a:xfrm flipH="1" flipV="1">
            <a:off x="1042985" y="3357563"/>
            <a:ext cx="576265" cy="201612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331" y="3589362"/>
            <a:ext cx="1493837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052" y="2686050"/>
            <a:ext cx="1597025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120" y="3731112"/>
            <a:ext cx="1590675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077" y="4164345"/>
            <a:ext cx="15240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5470964" y="2501384"/>
            <a:ext cx="1797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i="1" u="sng" dirty="0">
                <a:solidFill>
                  <a:schemeClr val="accent2">
                    <a:lumMod val="75000"/>
                  </a:schemeClr>
                </a:solidFill>
              </a:rPr>
              <a:t>NA  ZAMYŠLENÍ :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248472" y="2922562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Jak se liší vdechovaný vzduch od vydechovaného?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 předcházíme onemocněním dýchacích cest?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Popis kterých dvou důležitých částí se nám do obrázku  nevešel?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139125" y="5241742"/>
            <a:ext cx="9827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Řešení :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139125" y="561107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Vdechujeme </a:t>
            </a:r>
            <a:r>
              <a:rPr lang="cs-CZ" dirty="0" err="1" smtClean="0"/>
              <a:t>kyslík,vydechujeme</a:t>
            </a:r>
            <a:r>
              <a:rPr lang="cs-CZ" dirty="0" smtClean="0"/>
              <a:t> oxid uhličitý.</a:t>
            </a:r>
          </a:p>
          <a:p>
            <a:r>
              <a:rPr lang="cs-CZ" dirty="0" err="1" smtClean="0"/>
              <a:t>Otužování,pobyt</a:t>
            </a:r>
            <a:r>
              <a:rPr lang="cs-CZ" dirty="0" smtClean="0"/>
              <a:t> na čistém </a:t>
            </a:r>
            <a:r>
              <a:rPr lang="cs-CZ" dirty="0" err="1" smtClean="0"/>
              <a:t>vzduchu,očkování</a:t>
            </a:r>
            <a:r>
              <a:rPr lang="cs-CZ" dirty="0" smtClean="0"/>
              <a:t>,…</a:t>
            </a:r>
          </a:p>
          <a:p>
            <a:r>
              <a:rPr lang="cs-CZ" dirty="0" smtClean="0"/>
              <a:t>Nosohltan, hrtan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139125" y="5611074"/>
            <a:ext cx="4681347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0860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696744" cy="864096"/>
          </a:xfrm>
        </p:spPr>
        <p:txBody>
          <a:bodyPr>
            <a:normAutofit fontScale="90000"/>
          </a:bodyPr>
          <a:lstStyle/>
          <a:p>
            <a:r>
              <a:rPr lang="cs-CZ" sz="2800" b="1" u="sng" dirty="0" smtClean="0">
                <a:latin typeface="Comic Sans MS" pitchFamily="66" charset="0"/>
                <a:ea typeface="+mn-ea"/>
                <a:cs typeface="Arial" charset="0"/>
              </a:rPr>
              <a:t>A teď ty! Popiš části dýchací soustavy</a:t>
            </a:r>
            <a:endParaRPr lang="cs-CZ" sz="2800" b="1" u="sng" dirty="0">
              <a:latin typeface="Comic Sans MS" pitchFamily="66" charset="0"/>
              <a:ea typeface="+mn-ea"/>
              <a:cs typeface="Arial" charset="0"/>
            </a:endParaRPr>
          </a:p>
        </p:txBody>
      </p:sp>
      <p:pic>
        <p:nvPicPr>
          <p:cNvPr id="1026" name="Picture 2" descr="C:\Users\martha\Pictures\DUM_přírodověda_5\dýchání_1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612" y="879524"/>
            <a:ext cx="6696744" cy="413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12455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nosní dutina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42755"/>
            <a:ext cx="13716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955133"/>
            <a:ext cx="13716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173216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79290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ústní dutina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74596" y="1064512"/>
            <a:ext cx="12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nosohltan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74596" y="1423570"/>
            <a:ext cx="12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hrtan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74596" y="1811595"/>
            <a:ext cx="12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průdušnice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74596" y="2293152"/>
            <a:ext cx="12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průdušinky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0954" y="2944636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levá a pravá plíce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038946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větu : Dýcháním získáváme pro své tělo  ………………………………………………………. 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Vydechujeme …………………………………………………….. 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63788" y="616530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Kyslík, oxid uhličitý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43808" y="6165304"/>
            <a:ext cx="334837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4124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0" grpId="0"/>
      <p:bldP spid="11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628" y="1539930"/>
            <a:ext cx="3405820" cy="24564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066130"/>
          </a:xfrm>
        </p:spPr>
        <p:txBody>
          <a:bodyPr>
            <a:noAutofit/>
          </a:bodyPr>
          <a:lstStyle/>
          <a:p>
            <a:r>
              <a:rPr lang="cs-CZ" sz="1800" b="1" dirty="0">
                <a:latin typeface="Comic Sans MS" pitchFamily="66" charset="0"/>
                <a:ea typeface="+mn-ea"/>
                <a:cs typeface="Arial" charset="0"/>
              </a:rPr>
              <a:t>Při úrazu může dojít k zástavě dýchání. V tom případě musíme </a:t>
            </a:r>
            <a:r>
              <a:rPr lang="cs-CZ" sz="1800" b="1" dirty="0" smtClean="0">
                <a:latin typeface="Comic Sans MS" pitchFamily="66" charset="0"/>
                <a:ea typeface="+mn-ea"/>
                <a:cs typeface="Arial" charset="0"/>
              </a:rPr>
              <a:t>postiženému </a:t>
            </a:r>
            <a:r>
              <a:rPr lang="cs-CZ" sz="1800" b="1" dirty="0">
                <a:latin typeface="Comic Sans MS" pitchFamily="66" charset="0"/>
                <a:ea typeface="+mn-ea"/>
                <a:cs typeface="Arial" charset="0"/>
              </a:rPr>
              <a:t>poskytnout první pomoc – umělé dýchání</a:t>
            </a:r>
            <a:r>
              <a:rPr lang="cs-CZ" sz="1800" b="1" dirty="0" smtClean="0">
                <a:latin typeface="Comic Sans MS" pitchFamily="66" charset="0"/>
                <a:ea typeface="+mn-ea"/>
                <a:cs typeface="Arial" charset="0"/>
              </a:rPr>
              <a:t>. </a:t>
            </a:r>
            <a:r>
              <a:rPr lang="cs-CZ" sz="2500" b="1" dirty="0" smtClean="0">
                <a:latin typeface="Comic Sans MS" pitchFamily="66" charset="0"/>
                <a:ea typeface="+mn-ea"/>
                <a:cs typeface="Arial" charset="0"/>
              </a:rPr>
              <a:t/>
            </a:r>
            <a:br>
              <a:rPr lang="cs-CZ" sz="2500" b="1" dirty="0" smtClean="0">
                <a:latin typeface="Comic Sans MS" pitchFamily="66" charset="0"/>
                <a:ea typeface="+mn-ea"/>
                <a:cs typeface="Arial" charset="0"/>
              </a:rPr>
            </a:br>
            <a:r>
              <a:rPr lang="cs-CZ" sz="2500" b="1" dirty="0" smtClean="0">
                <a:latin typeface="Comic Sans MS" pitchFamily="66" charset="0"/>
                <a:ea typeface="+mn-ea"/>
                <a:cs typeface="Arial" charset="0"/>
              </a:rPr>
              <a:t>Očísluj jednotlivé </a:t>
            </a:r>
            <a:r>
              <a:rPr lang="cs-CZ" sz="2500" b="1" dirty="0" err="1" smtClean="0">
                <a:latin typeface="Comic Sans MS" pitchFamily="66" charset="0"/>
                <a:ea typeface="+mn-ea"/>
                <a:cs typeface="Arial" charset="0"/>
              </a:rPr>
              <a:t>úkony,jak</a:t>
            </a:r>
            <a:r>
              <a:rPr lang="cs-CZ" sz="2500" b="1" dirty="0" smtClean="0">
                <a:latin typeface="Comic Sans MS" pitchFamily="66" charset="0"/>
                <a:ea typeface="+mn-ea"/>
                <a:cs typeface="Arial" charset="0"/>
              </a:rPr>
              <a:t> po sobě následují.</a:t>
            </a:r>
            <a:endParaRPr lang="cs-CZ" sz="2500" b="1" dirty="0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8720" y="1539930"/>
            <a:ext cx="3096344" cy="369332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Zakloníme zraněnému hlavu.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8720" y="2010716"/>
            <a:ext cx="3067888" cy="369332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Zacpeme postiženému nos.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0264" y="2545763"/>
            <a:ext cx="3096344" cy="369332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Očistíme obličej zraněného.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0264" y="3026839"/>
            <a:ext cx="3096344" cy="369332"/>
          </a:xfrm>
          <a:prstGeom prst="rect">
            <a:avLst/>
          </a:prstGeom>
          <a:gradFill>
            <a:gsLst>
              <a:gs pos="0">
                <a:srgbClr val="5E9EFF"/>
              </a:gs>
              <a:gs pos="27000">
                <a:srgbClr val="85C2FF"/>
              </a:gs>
              <a:gs pos="6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Uvolníme dutinu ústní.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3787" y="3608272"/>
            <a:ext cx="3082821" cy="369332"/>
          </a:xfrm>
          <a:prstGeom prst="rect">
            <a:avLst/>
          </a:prstGeom>
          <a:gradFill>
            <a:gsLst>
              <a:gs pos="0">
                <a:srgbClr val="5E9EFF"/>
              </a:gs>
              <a:gs pos="27000">
                <a:srgbClr val="85C2FF"/>
              </a:gs>
              <a:gs pos="6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3 x rychle vdechneme do úst.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8720" y="4139222"/>
            <a:ext cx="3067888" cy="369332"/>
          </a:xfrm>
          <a:prstGeom prst="rect">
            <a:avLst/>
          </a:prstGeom>
          <a:gradFill>
            <a:gsLst>
              <a:gs pos="0">
                <a:srgbClr val="5E9EFF"/>
              </a:gs>
              <a:gs pos="27000">
                <a:srgbClr val="85C2FF"/>
              </a:gs>
              <a:gs pos="6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Zjistíme, že raněný nedýchá.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8720" y="4581128"/>
            <a:ext cx="7825988" cy="646331"/>
          </a:xfrm>
          <a:prstGeom prst="rect">
            <a:avLst/>
          </a:prstGeom>
          <a:gradFill>
            <a:gsLst>
              <a:gs pos="0">
                <a:srgbClr val="5E9EFF"/>
              </a:gs>
              <a:gs pos="27000">
                <a:srgbClr val="85C2FF"/>
              </a:gs>
              <a:gs pos="6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Pravidelně 12 x za minutu vdechujeme vzduch do úst </a:t>
            </a:r>
            <a:r>
              <a:rPr lang="cs-CZ" dirty="0" err="1" smtClean="0"/>
              <a:t>postiženého,dokud</a:t>
            </a:r>
            <a:r>
              <a:rPr lang="cs-CZ" dirty="0" smtClean="0"/>
              <a:t> nezačne dýchat.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8720" y="5386563"/>
            <a:ext cx="6457836" cy="369332"/>
          </a:xfrm>
          <a:prstGeom prst="rect">
            <a:avLst/>
          </a:prstGeom>
          <a:gradFill>
            <a:gsLst>
              <a:gs pos="0">
                <a:srgbClr val="5E9EFF"/>
              </a:gs>
              <a:gs pos="27000">
                <a:srgbClr val="85C2FF"/>
              </a:gs>
              <a:gs pos="6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Po rychlém vdechnutí sledujeme, jestli se raněnému zvedá hrudník.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37638" y="1539930"/>
            <a:ext cx="38629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638" y="2019460"/>
            <a:ext cx="401637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638" y="2506266"/>
            <a:ext cx="401637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638" y="3018346"/>
            <a:ext cx="401637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638" y="3611721"/>
            <a:ext cx="401637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638" y="4087006"/>
            <a:ext cx="401637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448" y="4715380"/>
            <a:ext cx="401637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361" y="5395942"/>
            <a:ext cx="401637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34855" y="6161820"/>
            <a:ext cx="2031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Správné řešení 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09585" y="6161820"/>
            <a:ext cx="2457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3, 5, 2, 4, 6, 1, 8, 7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31759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2500" b="1" u="sng" dirty="0">
                <a:latin typeface="Comic Sans MS" pitchFamily="66" charset="0"/>
                <a:ea typeface="+mn-ea"/>
                <a:cs typeface="Arial" charset="0"/>
              </a:rPr>
              <a:t>Zamysli se a napiš, co přináší kuřákům cigareta a co jim bere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484784"/>
            <a:ext cx="2232248" cy="36933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Cigareta dává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1484784"/>
            <a:ext cx="2016224" cy="36933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Cigareta bere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23528" y="2708920"/>
            <a:ext cx="835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44292"/>
            <a:ext cx="8358187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4005064"/>
            <a:ext cx="8358187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8358187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5013176"/>
            <a:ext cx="8784976" cy="1569660"/>
          </a:xfrm>
          <a:prstGeom prst="rect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pPr algn="just"/>
            <a:r>
              <a:rPr lang="cs-CZ" sz="1600" b="1" i="1" dirty="0" smtClean="0"/>
              <a:t>Víš, že : </a:t>
            </a:r>
            <a:r>
              <a:rPr lang="cs-CZ" sz="1600" dirty="0" smtClean="0"/>
              <a:t>Při nedostatku kyslíku – např. v horách, vzniká „horská nemoc“(nespavost, dušnost, </a:t>
            </a:r>
            <a:r>
              <a:rPr lang="cs-CZ" sz="1600" dirty="0" err="1" smtClean="0"/>
              <a:t>zmodrá-ní</a:t>
            </a:r>
            <a:r>
              <a:rPr lang="cs-CZ" sz="1600" dirty="0" smtClean="0"/>
              <a:t>).Ve výšce 6000metrů n.m. dochází ke ztrátě vědomí. Mozek vydrží bez kyslíku 5 minut. Plíce mají tak velkou plochu, že kdybychom je celé rozprostřeli, zabraly by tenisový kurt. Zvuk vzniká tím, že vzduch vycházející z plic (při vydechování) rozechvívá hlasivky. Dutina nosní a nosohltan jsou nejčastěji napadeny viry a bakteriemi. Vznikají zde nemoci jako rýma a angína, které se přenášejí </a:t>
            </a:r>
            <a:r>
              <a:rPr lang="cs-CZ" sz="1600" dirty="0" err="1" smtClean="0"/>
              <a:t>tzv.kapénkami</a:t>
            </a:r>
            <a:r>
              <a:rPr lang="cs-CZ" sz="1600" dirty="0" smtClean="0"/>
              <a:t>. Proto si při kašli a kýchání zakrýváme ústa.</a:t>
            </a:r>
            <a:endParaRPr lang="cs-CZ" sz="16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880" y="2060848"/>
            <a:ext cx="2010126" cy="2893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388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548680"/>
            <a:ext cx="33123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Metodický list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683568" y="1268760"/>
            <a:ext cx="7776864" cy="5078313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dirty="0"/>
              <a:t>Digitální učební materiál je určen 5.ročníku, Přírodověda, oblast Lidské tělo, část </a:t>
            </a:r>
            <a:r>
              <a:rPr lang="cs-CZ" dirty="0" smtClean="0"/>
              <a:t>Dýchací </a:t>
            </a:r>
            <a:r>
              <a:rPr lang="cs-CZ" dirty="0"/>
              <a:t>soustava. Je vhodný pro práci s interaktivní tabulí a popisovačem.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 smtClean="0"/>
              <a:t>Druhý </a:t>
            </a:r>
            <a:r>
              <a:rPr lang="cs-CZ" b="1" dirty="0" smtClean="0"/>
              <a:t>snímek </a:t>
            </a:r>
            <a:r>
              <a:rPr lang="cs-CZ" dirty="0" smtClean="0"/>
              <a:t>zobrazuje hlavní části dýchací soustavy a předkládá žákům několik otázek k zamyšlení.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/>
              <a:t>Třetí snímek </a:t>
            </a:r>
            <a:r>
              <a:rPr lang="cs-CZ" dirty="0" smtClean="0"/>
              <a:t>– žáci doplní písemně hlavní části </a:t>
            </a:r>
            <a:r>
              <a:rPr lang="cs-CZ" dirty="0" err="1" smtClean="0"/>
              <a:t>dých.soustavy</a:t>
            </a:r>
            <a:r>
              <a:rPr lang="cs-CZ" dirty="0" smtClean="0"/>
              <a:t>. Na první a druhý klik se zobrazí správné výsledky. Poté doplní věty. Kliknutím myší se opět zobrazí správné řešení.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/>
              <a:t>Čtvrtý snímek </a:t>
            </a:r>
            <a:r>
              <a:rPr lang="cs-CZ" dirty="0" smtClean="0"/>
              <a:t>– je zde zpřeházen postup při poskytnutí umělého dýchání, žáci do čtverců píší čísla, která odpovídají </a:t>
            </a:r>
            <a:r>
              <a:rPr lang="cs-CZ" dirty="0"/>
              <a:t>postupu</a:t>
            </a:r>
            <a:r>
              <a:rPr lang="cs-CZ" dirty="0" smtClean="0"/>
              <a:t> správnému. Kliknutím se opět zobrazí správné řešení.</a:t>
            </a:r>
            <a:endParaRPr lang="cs-CZ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/>
              <a:t>Pátý </a:t>
            </a:r>
            <a:r>
              <a:rPr lang="cs-CZ" b="1" dirty="0"/>
              <a:t>snímek </a:t>
            </a:r>
            <a:r>
              <a:rPr lang="cs-CZ" dirty="0"/>
              <a:t>je určen k </a:t>
            </a:r>
            <a:r>
              <a:rPr lang="cs-CZ" dirty="0" smtClean="0"/>
              <a:t>zamyšlení o „prospěšnosti“ kouření. Zde ponechávám prostor učiteli pro diskusi se žáky.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62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latin typeface="Comic Sans MS" pitchFamily="66" charset="0"/>
                <a:ea typeface="+mn-ea"/>
                <a:cs typeface="+mn-cs"/>
              </a:rPr>
              <a:t>Použité materiály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7"/>
            <a:ext cx="8424936" cy="3693319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Soubor námětů, úkolů a zajímavostí k přírodovědnému učivu pro 5. ročník, </a:t>
            </a:r>
            <a:r>
              <a:rPr lang="cs-CZ" dirty="0" err="1" smtClean="0"/>
              <a:t>PaeDr.Hana</a:t>
            </a:r>
            <a:r>
              <a:rPr lang="cs-CZ" dirty="0" smtClean="0"/>
              <a:t> </a:t>
            </a:r>
            <a:r>
              <a:rPr lang="cs-CZ" dirty="0" err="1" smtClean="0"/>
              <a:t>Mühlhauserová</a:t>
            </a:r>
            <a:r>
              <a:rPr lang="cs-CZ" dirty="0" smtClean="0"/>
              <a:t>, 2004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Přírodověda pro 5.ročník základní školy – pracovní sešit, Kvasničková, Froněk, Šolc, Fortuna 2001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Obr. na snímku č.2 </a:t>
            </a:r>
            <a:r>
              <a:rPr lang="cs-CZ" dirty="0"/>
              <a:t>: </a:t>
            </a:r>
            <a:r>
              <a:rPr lang="cs-CZ" b="1" dirty="0"/>
              <a:t>http://</a:t>
            </a:r>
            <a:r>
              <a:rPr lang="cs-CZ" b="1" dirty="0" smtClean="0"/>
              <a:t>www.google.cz</a:t>
            </a:r>
            <a:r>
              <a:rPr lang="cs-CZ" dirty="0"/>
              <a:t>; http://rysava.websnadno.cz/prirodoveda_5.roc/dychani.jpg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Obr. na snímku č.3 – </a:t>
            </a:r>
            <a:r>
              <a:rPr lang="cs-CZ" dirty="0" err="1" smtClean="0"/>
              <a:t>sken</a:t>
            </a:r>
            <a:r>
              <a:rPr lang="cs-CZ" dirty="0"/>
              <a:t>, Soubor námětů, úkolů a zajímavostí k přírodovědnému učivu pro 5. ročník, </a:t>
            </a:r>
            <a:r>
              <a:rPr lang="cs-CZ" dirty="0" err="1"/>
              <a:t>PaeDr.Hana</a:t>
            </a:r>
            <a:r>
              <a:rPr lang="cs-CZ" dirty="0"/>
              <a:t> </a:t>
            </a:r>
            <a:r>
              <a:rPr lang="cs-CZ" dirty="0" err="1"/>
              <a:t>Mühlhauserová</a:t>
            </a:r>
            <a:r>
              <a:rPr lang="cs-CZ" dirty="0"/>
              <a:t>, </a:t>
            </a:r>
            <a:r>
              <a:rPr lang="cs-CZ" dirty="0" smtClean="0"/>
              <a:t>2004,str. 46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39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889844"/>
            <a:ext cx="7992888" cy="2308324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pl-PL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pl-PL" dirty="0" smtClean="0"/>
              <a:t>Obr</a:t>
            </a:r>
            <a:r>
              <a:rPr lang="pl-PL" dirty="0"/>
              <a:t>. na snímku č.4 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cs.wikipedia.org/wiki/Soubor:Insulfation2.jpg</a:t>
            </a:r>
            <a:endParaRPr lang="pl-PL" dirty="0" smtClean="0"/>
          </a:p>
          <a:p>
            <a:endParaRPr lang="pl-PL" dirty="0"/>
          </a:p>
          <a:p>
            <a:pPr marL="285750" indent="-285750">
              <a:buFont typeface="Arial" pitchFamily="34" charset="0"/>
              <a:buChar char="•"/>
            </a:pPr>
            <a:r>
              <a:rPr lang="pl-PL" dirty="0"/>
              <a:t>Obr. na snímku č.5 : </a:t>
            </a:r>
            <a:r>
              <a:rPr lang="pl-PL" b="1" dirty="0"/>
              <a:t>http://</a:t>
            </a:r>
            <a:r>
              <a:rPr lang="pl-PL" b="1" dirty="0" smtClean="0"/>
              <a:t>www.cmis.cz/dum</a:t>
            </a:r>
            <a:r>
              <a:rPr lang="pl-PL" dirty="0" smtClean="0"/>
              <a:t> </a:t>
            </a:r>
            <a:r>
              <a:rPr lang="pl-PL" dirty="0"/>
              <a:t>- http://www.clipartreview.com/_images_300/A_Cigarette_Coughing_100115-230501-287009.jpg</a:t>
            </a:r>
            <a:endParaRPr lang="pl-PL" dirty="0" smtClean="0"/>
          </a:p>
          <a:p>
            <a:pPr marL="285750" indent="-285750">
              <a:buFont typeface="Arial" pitchFamily="34" charset="0"/>
              <a:buChar char="•"/>
            </a:pPr>
            <a:endParaRPr lang="pl-PL" dirty="0"/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35341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</TotalTime>
  <Words>583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VY_32_INOVACE_08_Přírodověda_ 5.ročník_ 03_Soustava dýchací</vt:lpstr>
      <vt:lpstr>Prezentace aplikace PowerPoint</vt:lpstr>
      <vt:lpstr>A teď ty! Popiš části dýchací soustavy</vt:lpstr>
      <vt:lpstr>Při úrazu může dojít k zástavě dýchání. V tom případě musíme postiženému poskytnout první pomoc – umělé dýchání.  Očísluj jednotlivé úkony,jak po sobě následují.</vt:lpstr>
      <vt:lpstr>Zamysli se a napiš, co přináší kuřákům cigareta a co jim bere</vt:lpstr>
      <vt:lpstr>Prezentace aplikace PowerPoint</vt:lpstr>
      <vt:lpstr>Použité materiály</vt:lpstr>
      <vt:lpstr>Prezentace aplikace PowerPoint</vt:lpstr>
    </vt:vector>
  </TitlesOfParts>
  <Company>ZŠ Hazlov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VY_32_INOVACE_08_Přírodověda_ 5.ročník_ 03_Soustava dýchací</dc:title>
  <dc:creator>Hana Martínková</dc:creator>
  <cp:lastModifiedBy>Hana Martínková</cp:lastModifiedBy>
  <cp:revision>29</cp:revision>
  <dcterms:created xsi:type="dcterms:W3CDTF">2012-02-07T14:24:26Z</dcterms:created>
  <dcterms:modified xsi:type="dcterms:W3CDTF">2012-03-28T11:05:30Z</dcterms:modified>
</cp:coreProperties>
</file>