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6F6A6-8798-4611-90E8-A27422C4D8FC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DC4E3-B50A-4759-99D9-42AD51AE4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cience.pppst.com/humanbody/banner_nervous_system.gif%20-%20obr.doktor" TargetMode="External"/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arthursclipart.org/humanbody/humanbody/nervous%20system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780928"/>
            <a:ext cx="7772400" cy="1470025"/>
          </a:xfrm>
        </p:spPr>
        <p:txBody>
          <a:bodyPr>
            <a:noAutofit/>
          </a:bodyPr>
          <a:lstStyle/>
          <a:p>
            <a:r>
              <a:rPr lang="cs-CZ" sz="3600" b="1" dirty="0"/>
              <a:t>VY_32_INOVACE_08_Přírodověda_</a:t>
            </a:r>
            <a:br>
              <a:rPr lang="cs-CZ" sz="3600" b="1" dirty="0"/>
            </a:br>
            <a:r>
              <a:rPr lang="cs-CZ" sz="3600" b="1" dirty="0"/>
              <a:t>5.ročník_</a:t>
            </a:r>
            <a:br>
              <a:rPr lang="cs-CZ" sz="3600" b="1" dirty="0"/>
            </a:br>
            <a:r>
              <a:rPr lang="cs-CZ" sz="3600" b="1" dirty="0" smtClean="0"/>
              <a:t>08_Nervová soustava</a:t>
            </a:r>
            <a:endParaRPr lang="cs-CZ" sz="3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5085184"/>
            <a:ext cx="8568952" cy="1054968"/>
          </a:xfrm>
        </p:spPr>
        <p:txBody>
          <a:bodyPr/>
          <a:lstStyle/>
          <a:p>
            <a:r>
              <a:rPr lang="cs-CZ" sz="2400" dirty="0"/>
              <a:t>Autor : </a:t>
            </a:r>
            <a:r>
              <a:rPr lang="cs-CZ" sz="2400" dirty="0" err="1"/>
              <a:t>Ing.Hana</a:t>
            </a:r>
            <a:r>
              <a:rPr lang="cs-CZ" sz="2400" dirty="0"/>
              <a:t> Martínková, ZŠ a MŠ </a:t>
            </a:r>
            <a:r>
              <a:rPr lang="cs-CZ" sz="2400" dirty="0" err="1"/>
              <a:t>Hazlov</a:t>
            </a:r>
            <a:endParaRPr lang="cs-CZ" sz="2400" dirty="0"/>
          </a:p>
          <a:p>
            <a:r>
              <a:rPr lang="cs-CZ" sz="2400" dirty="0"/>
              <a:t>Období vytvoření : leden 2012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476672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43808" y="332656"/>
            <a:ext cx="320953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u="sng" dirty="0">
                <a:latin typeface="Comic Sans MS" pitchFamily="66" charset="0"/>
                <a:cs typeface="Arial" charset="0"/>
              </a:rPr>
              <a:t>Nervová soustava</a:t>
            </a:r>
          </a:p>
        </p:txBody>
      </p:sp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95288" y="836613"/>
            <a:ext cx="82804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/>
              <a:t>řídí </a:t>
            </a:r>
            <a:r>
              <a:rPr lang="cs-CZ" dirty="0"/>
              <a:t>vše, co probíhá v lidském těle. Řídící centrálou této soustavy je </a:t>
            </a:r>
            <a:r>
              <a:rPr lang="cs-CZ" b="1" i="1" dirty="0"/>
              <a:t>mozek</a:t>
            </a:r>
            <a:r>
              <a:rPr lang="cs-CZ" dirty="0"/>
              <a:t> a </a:t>
            </a:r>
            <a:r>
              <a:rPr lang="cs-CZ" b="1" i="1" dirty="0"/>
              <a:t>mícha</a:t>
            </a:r>
            <a:r>
              <a:rPr lang="cs-CZ" dirty="0"/>
              <a:t>. Na rozdíl od ostatních živočichů člověk dokáže myslet, dorozumívat pomocí řeči a vědomě pracovat.</a:t>
            </a:r>
          </a:p>
        </p:txBody>
      </p:sp>
      <p:pic>
        <p:nvPicPr>
          <p:cNvPr id="5" name="Obrázek 8" descr="mozek_2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557338"/>
            <a:ext cx="3779838" cy="273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9" descr="mozek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4292600"/>
            <a:ext cx="2592387" cy="240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572000" y="1700213"/>
            <a:ext cx="28797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NA  ZAMYŠLENÍ 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427538" y="2133600"/>
            <a:ext cx="4465637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dirty="0"/>
              <a:t>Proč jsou pro naše tělo nebezpečné úrazy mozku a míchy?</a:t>
            </a:r>
          </a:p>
          <a:p>
            <a:pPr>
              <a:buFont typeface="Wingdings" pitchFamily="2" charset="2"/>
              <a:buChar char="v"/>
            </a:pPr>
            <a:r>
              <a:rPr lang="cs-CZ" sz="2000" dirty="0"/>
              <a:t>Zkus popsat, co se stane, když : </a:t>
            </a:r>
            <a:br>
              <a:rPr lang="cs-CZ" sz="2000" dirty="0"/>
            </a:br>
            <a:r>
              <a:rPr lang="cs-CZ" sz="2000" b="1" dirty="0"/>
              <a:t>na semaforu svítí červená</a:t>
            </a:r>
            <a:r>
              <a:rPr lang="cs-CZ" sz="2000" dirty="0"/>
              <a:t>, </a:t>
            </a:r>
            <a:r>
              <a:rPr lang="cs-CZ" sz="2000" b="1" dirty="0"/>
              <a:t>cítíš vůni oběda</a:t>
            </a:r>
            <a:r>
              <a:rPr lang="cs-CZ" sz="2000" dirty="0"/>
              <a:t>, </a:t>
            </a:r>
            <a:r>
              <a:rPr lang="cs-CZ" sz="2000" b="1" dirty="0"/>
              <a:t>cítíš, že je venku chladné počasí</a:t>
            </a:r>
            <a:r>
              <a:rPr lang="cs-CZ" sz="2000" dirty="0"/>
              <a:t>, </a:t>
            </a:r>
            <a:r>
              <a:rPr lang="cs-CZ" sz="2000" b="1" dirty="0"/>
              <a:t>vyvolá tě paní učitelka</a:t>
            </a:r>
            <a:r>
              <a:rPr lang="cs-CZ" sz="2000" dirty="0"/>
              <a:t>.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4076700"/>
            <a:ext cx="28813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ŘEŠENÍ: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00563" y="4437063"/>
            <a:ext cx="464343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Mozek a mícha řídí náš nervový systém, který se v každém okamžiku podílí na jakékoli naší činnosti.Jejich poškozením může dojít k selhání životně důležitých funkcí.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500563" y="5661025"/>
            <a:ext cx="46434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Oči vidí červenou na semaforu, nervy tuto informaci převedou do mozku, ten dá příkaz tělu – zůstaň stát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4499992" y="4509120"/>
            <a:ext cx="46440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499992" y="5661248"/>
            <a:ext cx="464400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cience.pppst.com/humanbody/banner_nervous_syste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0"/>
            <a:ext cx="2626926" cy="1196752"/>
          </a:xfrm>
          <a:prstGeom prst="rect">
            <a:avLst/>
          </a:prstGeom>
          <a:noFill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3456384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79512" y="188640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latin typeface="Comic Sans MS" pitchFamily="66" charset="0"/>
                <a:cs typeface="Arial" charset="0"/>
              </a:rPr>
              <a:t>Dokážeš popsat jednotlivé části nervové soustavy?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07704" y="1988840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mozek</a:t>
            </a: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299695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mícha</a:t>
            </a:r>
            <a:endParaRPr lang="cs-CZ" sz="1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077072"/>
            <a:ext cx="9361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>
                <a:solidFill>
                  <a:srgbClr val="0070C0"/>
                </a:solidFill>
              </a:rPr>
              <a:t>nervy</a:t>
            </a:r>
            <a:endParaRPr lang="cs-CZ" sz="16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1556792"/>
            <a:ext cx="44644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Nervové impulsy putují míchou rychlostí 400km/h, na kole jezdíme rychlostí 20 km/h, pěšky jdeme 5 km/</a:t>
            </a:r>
            <a:r>
              <a:rPr lang="cs-CZ" dirty="0" err="1" smtClean="0"/>
              <a:t>h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b="1" dirty="0" smtClean="0"/>
              <a:t>Kolikrát rychlejší  jsou nervové impulsy než jízda na kole či pěší chůze?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Je rychlost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Pendolina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vyšší než je rychlost nervového impulsu?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717032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400 : 20 = </a:t>
            </a:r>
            <a:r>
              <a:rPr lang="cs-CZ" dirty="0" err="1" smtClean="0"/>
              <a:t>20</a:t>
            </a:r>
            <a:endParaRPr lang="cs-CZ" dirty="0" smtClean="0"/>
          </a:p>
          <a:p>
            <a:r>
              <a:rPr lang="cs-CZ" dirty="0" smtClean="0"/>
              <a:t>400 :   5 = 80</a:t>
            </a:r>
          </a:p>
          <a:p>
            <a:r>
              <a:rPr lang="cs-CZ" dirty="0" smtClean="0"/>
              <a:t>Nervové impulsy jsou </a:t>
            </a:r>
            <a:r>
              <a:rPr lang="cs-CZ" b="1" dirty="0" smtClean="0">
                <a:solidFill>
                  <a:srgbClr val="C00000"/>
                </a:solidFill>
              </a:rPr>
              <a:t>20x rychlejší </a:t>
            </a:r>
            <a:r>
              <a:rPr lang="cs-CZ" dirty="0" smtClean="0"/>
              <a:t>než je jízda na kole a </a:t>
            </a:r>
            <a:r>
              <a:rPr lang="cs-CZ" b="1" dirty="0" smtClean="0">
                <a:solidFill>
                  <a:srgbClr val="C00000"/>
                </a:solidFill>
              </a:rPr>
              <a:t>80x rychlejší </a:t>
            </a:r>
            <a:r>
              <a:rPr lang="cs-CZ" dirty="0" smtClean="0"/>
              <a:t>než pěší chůze.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5013176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Není. Rychlost tohoto vlaku je </a:t>
            </a:r>
            <a:r>
              <a:rPr lang="cs-CZ" b="1" dirty="0" smtClean="0">
                <a:solidFill>
                  <a:srgbClr val="C00000"/>
                </a:solidFill>
              </a:rPr>
              <a:t>160km/h</a:t>
            </a:r>
            <a:r>
              <a:rPr lang="cs-CZ" dirty="0" smtClean="0"/>
              <a:t>, takže rychlost nervového impulsu je  (400 : 160 = 2,5) </a:t>
            </a:r>
            <a:r>
              <a:rPr lang="cs-CZ" b="1" dirty="0" smtClean="0">
                <a:solidFill>
                  <a:srgbClr val="C00000"/>
                </a:solidFill>
              </a:rPr>
              <a:t>2,5x vyšší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499992" y="3573016"/>
            <a:ext cx="4392488" cy="14401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499992" y="5085184"/>
            <a:ext cx="446449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1268760"/>
            <a:ext cx="280831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cap="small" dirty="0" smtClean="0">
                <a:solidFill>
                  <a:srgbClr val="472B95"/>
                </a:solidFill>
                <a:latin typeface="Comic Sans MS" pitchFamily="66" charset="0"/>
              </a:rPr>
              <a:t>Trochu matematiky :</a:t>
            </a:r>
            <a:endParaRPr lang="cs-CZ" b="1" cap="small" dirty="0">
              <a:solidFill>
                <a:srgbClr val="472B95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9" dur="1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0" dur="400" decel="5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1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2" dur="400" decel="100000" autoRev="1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332656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Comic Sans MS" pitchFamily="66" charset="0"/>
                <a:cs typeface="Arial" charset="0"/>
              </a:rPr>
              <a:t>A počítáním i pokračujeme.</a:t>
            </a:r>
            <a:endParaRPr lang="cs-CZ" sz="2400" b="1" u="sng" dirty="0">
              <a:latin typeface="Comic Sans MS" pitchFamily="66" charset="0"/>
              <a:cs typeface="Arial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96752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Kromě mozku je hlavní částí nervového systému …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1916832"/>
          <a:ext cx="6096000" cy="370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47664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19 536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598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67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256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4208" y="24928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44 928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9592" y="321297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5 829 : 87 =          </a:t>
            </a:r>
            <a:r>
              <a:rPr lang="cs-CZ" sz="2400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</a:t>
            </a:r>
            <a:r>
              <a:rPr lang="cs-CZ" b="1" dirty="0" smtClean="0"/>
              <a:t>16 384  :  64 =</a:t>
            </a:r>
            <a:r>
              <a:rPr lang="cs-CZ" b="1" dirty="0" smtClean="0">
                <a:solidFill>
                  <a:srgbClr val="FF0000"/>
                </a:solidFill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</a:rPr>
              <a:t>H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</a:t>
            </a:r>
            <a:r>
              <a:rPr lang="cs-CZ" b="1" dirty="0" smtClean="0"/>
              <a:t>96 * 468 =</a:t>
            </a:r>
            <a:r>
              <a:rPr lang="cs-CZ" b="1" dirty="0" smtClean="0">
                <a:solidFill>
                  <a:srgbClr val="FF0000"/>
                </a:solidFill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45 448 : 76 =</a:t>
            </a:r>
            <a:r>
              <a:rPr lang="cs-CZ" b="1" dirty="0" smtClean="0">
                <a:solidFill>
                  <a:srgbClr val="FF0000"/>
                </a:solidFill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                    </a:t>
            </a:r>
            <a:r>
              <a:rPr lang="cs-CZ" b="1" dirty="0" smtClean="0"/>
              <a:t>444 *  44 =       </a:t>
            </a:r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   </a:t>
            </a:r>
          </a:p>
        </p:txBody>
      </p:sp>
      <p:pic>
        <p:nvPicPr>
          <p:cNvPr id="1026" name="Picture 2" descr="C:\Documents and Settings\MARTJI\Local Settings\Temporary Internet Files\Content.IE5\VFX27WQ6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437112"/>
            <a:ext cx="1584176" cy="201311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63688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15816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Í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C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latin typeface="Comic Sans MS" pitchFamily="66" charset="0"/>
                <a:cs typeface="Arial" charset="0"/>
              </a:rPr>
              <a:t>Vyber z nabídky správné údaje a napiš je k pojmu mozek nebo nervy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12776"/>
            <a:ext cx="1512168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chemeClr val="bg1"/>
                </a:solidFill>
              </a:rPr>
              <a:t>Mozek</a:t>
            </a:r>
            <a:endParaRPr lang="cs-CZ" sz="2400" b="1" cap="small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1412776"/>
            <a:ext cx="1512168" cy="461665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solidFill>
                  <a:schemeClr val="bg1"/>
                </a:solidFill>
              </a:rPr>
              <a:t>Nervy</a:t>
            </a:r>
            <a:endParaRPr lang="cs-CZ" sz="2400" b="1" cap="small" dirty="0">
              <a:solidFill>
                <a:schemeClr val="bg1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39552" y="2348880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716016" y="2348880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9552" y="2852936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4716016" y="2852936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39552" y="3356992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16016" y="3356992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39552" y="3861048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16016" y="3861048"/>
            <a:ext cx="3312368" cy="0"/>
          </a:xfrm>
          <a:prstGeom prst="line">
            <a:avLst/>
          </a:prstGeom>
          <a:ln w="22225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683568" y="4797152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spojují mozek a míchu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3568" y="5373216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pamatuje si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83568" y="6021288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myslí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5949280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vedou příkazy do těla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72200" y="5373216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kontrolní centrum těla</a:t>
            </a:r>
            <a:endParaRPr lang="cs-CZ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63888" y="5373216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 jimi protkáno tělo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372200" y="4797152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 v lebce</a:t>
            </a:r>
            <a:endParaRPr lang="cs-CZ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563888" y="4797152"/>
            <a:ext cx="237626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vysílá tělu příkazy</a:t>
            </a:r>
            <a:endParaRPr lang="cs-CZ" b="1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-0.02963 C 0.00347 -0.03843 0.00712 -0.05301 0.01302 -0.05972 C 0.01458 -0.06134 0.01614 -0.06296 0.01788 -0.06412 C 0.021 -0.06597 0.0276 -0.06829 0.0276 -0.06829 C 0.04583 -0.08426 0.06597 -0.08218 0.08732 -0.08542 C 0.13837 -0.09329 0.18941 -0.09838 0.24045 -0.10486 C 0.31128 -0.12778 0.43559 -0.11574 0.48246 -0.11574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685 C -0.01111 -0.03357 -0.01702 -0.04167 -0.02396 -0.04815 C -0.03299 -0.06551 -0.02084 -0.04352 -0.03195 -0.0581 C -0.03316 -0.05995 -0.03368 -0.06227 -0.0349 -0.06412 C -0.04028 -0.07292 -0.04879 -0.07824 -0.0566 -0.08079 C -0.09584 -0.10671 -0.14115 -0.10023 -0.18403 -0.10116 C -0.19288 -0.10417 -0.20174 -0.10764 -0.21042 -0.11158 C -0.21285 -0.1125 -0.2184 -0.11736 -0.22118 -0.11783 C -0.24879 -0.1213 -0.3007 -0.11968 -0.31893 -0.11968 " pathEditMode="relative" rAng="0" ptsTypes="ffffffffA">
                                      <p:cBhvr>
                                        <p:cTn id="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0" y="-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5 -0.02755 C 0.00035 -0.06343 -0.01268 -0.11227 0.01267 -0.13519 C 0.01684 -0.14398 0.0151 -0.14352 0.02552 -0.14375 C 0.07222 -0.14445 0.1191 -0.14375 0.1658 -0.14375 " pathEditMode="relative" ptsTypes="fffA">
                                      <p:cBhvr>
                                        <p:cTn id="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254 C 0.00312 -0.01412 -0.00365 -0.01135 -0.01546 -0.01459 C -0.03629 -0.02061 -0.05695 -0.025 -0.0783 -0.02755 C -0.08473 -0.02824 -0.09132 -0.0294 -0.09775 -0.02963 C -0.12153 -0.03079 -0.14497 -0.03102 -0.16858 -0.03172 C -0.23039 -0.04051 -0.14983 -0.02963 -0.3106 -0.03611 C -0.32084 -0.03658 -0.33108 -0.03843 -0.34115 -0.04028 C -0.34549 -0.04098 -0.34983 -0.04236 -0.35417 -0.0426 C -0.38421 -0.04399 -0.41441 -0.04399 -0.44445 -0.04468 C -0.48178 -0.05417 -0.45105 -0.04931 -0.53473 -0.04676 C -0.54271 -0.04607 -0.56441 -0.04537 -0.57518 -0.0426 C -0.59132 -0.03866 -0.60504 -0.02963 -0.62188 -0.02963 " pathEditMode="relative" ptsTypes="fffffffffffA">
                                      <p:cBhvr>
                                        <p:cTn id="1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2986 C -0.0158 -0.03704 -0.03368 -0.04005 -0.05087 -0.0426 C -0.12518 -0.07801 -0.19601 -0.05255 -0.26546 -0.02755 C -0.26875 -0.02477 -0.27153 -0.02061 -0.27518 -0.01898 C -0.28004 -0.0169 -0.28525 -0.01621 -0.28959 -0.0125 C -0.29636 -0.00672 -0.29254 -0.00903 -0.30087 -0.00602 C -0.30764 3.33333E-6 -0.31476 0.0081 -0.32188 0.01319 C -0.32605 0.0162 -0.33473 0.02176 -0.33473 0.02176 C -0.34254 0.03727 -0.3316 0.01852 -0.34775 0.03264 C -0.35434 0.03842 -0.35955 0.04444 -0.36702 0.04768 C -0.37448 0.0625 -0.36563 0.04791 -0.37518 0.05625 C -0.3875 0.06713 -0.37344 0.05972 -0.38473 0.06481 C -0.3915 0.07083 -0.39671 0.07662 -0.40417 0.07986 C -0.41007 0.08518 -0.41389 0.09074 -0.42032 0.0949 C -0.42952 0.10717 -0.42032 0.09629 -0.4316 0.10578 C -0.43716 0.11041 -0.4441 0.11574 -0.44931 0.12083 C -0.45122 0.12268 -0.45209 0.12592 -0.45417 0.12731 C -0.46216 0.1331 -0.47605 0.13634 -0.48473 0.13796 C -0.5165 0.15162 -0.48299 0.13796 -0.57344 0.14236 C -0.57969 0.14259 -0.58664 0.14699 -0.59289 0.14861 C -0.59983 0.15046 -0.6158 0.14907 -0.62032 0.15509 " pathEditMode="relative" ptsTypes="ffffffffffffffffffffA">
                                      <p:cBhvr>
                                        <p:cTn id="2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44444E-6 C -0.00417 -0.01551 -0.00261 -0.03148 -0.0066 -0.04722 C -0.00764 -0.05162 -0.00729 -0.05694 -0.00972 -0.06019 C -0.01129 -0.06227 -0.0132 -0.06435 -0.01459 -0.06667 C -0.0158 -0.06875 -0.01649 -0.0713 -0.01788 -0.07315 C -0.0224 -0.07986 -0.02847 -0.08495 -0.03229 -0.09236 C -0.03715 -0.10185 -0.04167 -0.11042 -0.05 -0.11389 C -0.06129 -0.12894 -0.05521 -0.12546 -0.06615 -0.12894 C -0.07691 -0.14329 -0.09375 -0.1412 -0.10816 -0.14398 C -0.11563 -0.14329 -0.12327 -0.14282 -0.13073 -0.1419 C -0.13924 -0.14074 -0.13872 -0.14329 -0.13872 -0.1375 " pathEditMode="relative" ptsTypes="ffffffffffA">
                                      <p:cBhvr>
                                        <p:cTn id="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88640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Comic Sans MS" pitchFamily="66" charset="0"/>
                <a:cs typeface="Arial" charset="0"/>
              </a:rPr>
              <a:t>Víte, že 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692696"/>
            <a:ext cx="86409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/>
              <a:t>Veškeré dění, které probíhá v lidském těle, řídí  </a:t>
            </a:r>
            <a:r>
              <a:rPr lang="cs-CZ" sz="2000" b="1" dirty="0" smtClean="0"/>
              <a:t>_ _ _ _ _ _ _   _ _ _ _ _ _ _ _. </a:t>
            </a:r>
            <a:r>
              <a:rPr lang="cs-CZ" b="1" dirty="0" smtClean="0"/>
              <a:t>Řídící centrálou nervové soustavy jsou  </a:t>
            </a:r>
            <a:r>
              <a:rPr lang="cs-CZ" sz="2000" b="1" dirty="0" smtClean="0"/>
              <a:t>_ _ _ _ _   _   _ _ _ _ _ </a:t>
            </a:r>
            <a:r>
              <a:rPr lang="cs-CZ" b="1" dirty="0" smtClean="0"/>
              <a:t>. Mozek se skládá z miliard nervových buněk. Jeho povrch tvoří šedá  </a:t>
            </a:r>
            <a:r>
              <a:rPr lang="cs-CZ" sz="2000" b="1" dirty="0" smtClean="0"/>
              <a:t>_ _ _ _   _ _ _ _ _ _ _  </a:t>
            </a:r>
            <a:r>
              <a:rPr lang="cs-CZ" b="1" dirty="0" smtClean="0"/>
              <a:t>s mnoha záhyby. Činnosti mozku jsou ovládané vůlí – mozek o nich   </a:t>
            </a:r>
            <a:r>
              <a:rPr lang="cs-CZ" sz="2000" b="1" dirty="0" smtClean="0"/>
              <a:t>_ _ _ _ _ _   </a:t>
            </a:r>
            <a:r>
              <a:rPr lang="cs-CZ" b="1" dirty="0" smtClean="0"/>
              <a:t>rozhoduje, neovládané vůlí – stahy srdce, které řídí mozek sám bez naší vůle. Mícha je dlouhý  </a:t>
            </a:r>
            <a:r>
              <a:rPr lang="cs-CZ" sz="2000" b="1" dirty="0" smtClean="0"/>
              <a:t>_ _ _ _ _ _ _ _  </a:t>
            </a:r>
            <a:r>
              <a:rPr lang="cs-CZ" b="1" dirty="0" smtClean="0"/>
              <a:t>nervové tkáně procházející páteří. Míchou probíhají nervové impulsy z celého těla. </a:t>
            </a:r>
            <a:br>
              <a:rPr lang="cs-CZ" b="1" dirty="0" smtClean="0"/>
            </a:br>
            <a:r>
              <a:rPr lang="cs-CZ" b="1" dirty="0" smtClean="0"/>
              <a:t>Nervová soustava je nejlépe vyvinutá u člověka. Na rozdíl od ostatních živočichů člověk dokáže myslet,  </a:t>
            </a:r>
            <a:r>
              <a:rPr lang="cs-CZ" sz="2000" b="1" dirty="0" smtClean="0"/>
              <a:t>_ _ _ _ _ _ _ _ _ _ _   _ _   </a:t>
            </a:r>
            <a:r>
              <a:rPr lang="cs-CZ" b="1" dirty="0" smtClean="0"/>
              <a:t>pomocí řeči a uvědoměle pracovat.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4509120"/>
            <a:ext cx="1844159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b="1" dirty="0" smtClean="0"/>
              <a:t>nervová soustava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948264" y="5229200"/>
            <a:ext cx="1872208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mozek a mícha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5877272"/>
            <a:ext cx="1561197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b="1" dirty="0" smtClean="0"/>
              <a:t>kůra mozková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16216" y="5949280"/>
            <a:ext cx="1224136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vědomě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5229200"/>
            <a:ext cx="1296144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provazec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444208" y="4437112"/>
            <a:ext cx="1698863" cy="36933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 wrap="none">
            <a:spAutoFit/>
          </a:bodyPr>
          <a:lstStyle/>
          <a:p>
            <a:r>
              <a:rPr lang="cs-CZ" b="1" dirty="0" smtClean="0"/>
              <a:t>dorozumívat se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195736" y="4509120"/>
            <a:ext cx="4536504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MOZEK 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orgán,kterým si myslíme,</a:t>
            </a:r>
          </a:p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 myslíme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profimedia.sk/fotografie/mozog-kresby/profimedia-00422758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5877272"/>
            <a:ext cx="1080120" cy="71884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820931" y="523419"/>
            <a:ext cx="26642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nervová soustava</a:t>
            </a:r>
            <a:endParaRPr lang="cs-CZ" sz="1600" b="1" dirty="0">
              <a:solidFill>
                <a:srgbClr val="FF0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6228184" y="1484784"/>
            <a:ext cx="2664296" cy="338554"/>
            <a:chOff x="6228184" y="1484784"/>
            <a:chExt cx="2664296" cy="338554"/>
          </a:xfrm>
        </p:grpSpPr>
        <p:sp>
          <p:nvSpPr>
            <p:cNvPr id="15" name="TextovéPole 14"/>
            <p:cNvSpPr txBox="1"/>
            <p:nvPr/>
          </p:nvSpPr>
          <p:spPr>
            <a:xfrm>
              <a:off x="6228184" y="1484784"/>
              <a:ext cx="266429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kůra mozková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Šipka doleva 15"/>
            <p:cNvSpPr/>
            <p:nvPr/>
          </p:nvSpPr>
          <p:spPr>
            <a:xfrm rot="20969917">
              <a:off x="6453714" y="1666966"/>
              <a:ext cx="432048" cy="144016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724128" y="1052736"/>
            <a:ext cx="2664296" cy="338554"/>
            <a:chOff x="5724128" y="1052736"/>
            <a:chExt cx="2664296" cy="338554"/>
          </a:xfrm>
        </p:grpSpPr>
        <p:sp>
          <p:nvSpPr>
            <p:cNvPr id="13" name="TextovéPole 12"/>
            <p:cNvSpPr txBox="1"/>
            <p:nvPr/>
          </p:nvSpPr>
          <p:spPr>
            <a:xfrm>
              <a:off x="5724128" y="1052736"/>
              <a:ext cx="2664296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b="1" dirty="0" smtClean="0">
                  <a:solidFill>
                    <a:srgbClr val="FF0000"/>
                  </a:solidFill>
                </a:rPr>
                <a:t>mozek a mícha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Šipka doleva 16"/>
            <p:cNvSpPr/>
            <p:nvPr/>
          </p:nvSpPr>
          <p:spPr>
            <a:xfrm rot="20940224">
              <a:off x="5949921" y="1236635"/>
              <a:ext cx="432048" cy="144016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491880" y="1988840"/>
            <a:ext cx="1517451" cy="338554"/>
            <a:chOff x="3491880" y="1988840"/>
            <a:chExt cx="1517451" cy="338554"/>
          </a:xfrm>
        </p:grpSpPr>
        <p:sp>
          <p:nvSpPr>
            <p:cNvPr id="14" name="Šipka doleva 13"/>
            <p:cNvSpPr/>
            <p:nvPr/>
          </p:nvSpPr>
          <p:spPr>
            <a:xfrm rot="11088993">
              <a:off x="4577283" y="2150741"/>
              <a:ext cx="432048" cy="144016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91880" y="1988840"/>
              <a:ext cx="108012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>
                  <a:solidFill>
                    <a:srgbClr val="FF0000"/>
                  </a:solidFill>
                </a:rPr>
                <a:t>vědomě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5744357" y="2392695"/>
            <a:ext cx="1525003" cy="338554"/>
            <a:chOff x="5744357" y="2392695"/>
            <a:chExt cx="1525003" cy="338554"/>
          </a:xfrm>
        </p:grpSpPr>
        <p:sp>
          <p:nvSpPr>
            <p:cNvPr id="22" name="TextovéPole 21"/>
            <p:cNvSpPr txBox="1"/>
            <p:nvPr/>
          </p:nvSpPr>
          <p:spPr>
            <a:xfrm>
              <a:off x="5744357" y="2392695"/>
              <a:ext cx="1525003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600" b="1" dirty="0" smtClean="0">
                  <a:solidFill>
                    <a:srgbClr val="FF0000"/>
                  </a:solidFill>
                </a:rPr>
                <a:t>provazec</a:t>
              </a:r>
              <a:endParaRPr lang="cs-CZ" sz="1600" b="1" dirty="0">
                <a:solidFill>
                  <a:srgbClr val="FF0000"/>
                </a:solidFill>
              </a:endParaRPr>
            </a:p>
          </p:txBody>
        </p:sp>
        <p:sp>
          <p:nvSpPr>
            <p:cNvPr id="24" name="Šipka doprava 23"/>
            <p:cNvSpPr/>
            <p:nvPr/>
          </p:nvSpPr>
          <p:spPr>
            <a:xfrm rot="714724">
              <a:off x="6746563" y="2536477"/>
              <a:ext cx="435714" cy="128863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195736" y="4221088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dorozumívat se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Metodický list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548680"/>
            <a:ext cx="864096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Digitální učební materiál je určen 5.ročníku, Přírodověda, oblast Lidské tělo, část Nervová soustava. Je vhodný pro práci s interaktivní tabulí a popisovačem.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č.2:  žáci si připomenou části nervové soustavy, prohlédnou si obrázky mozku  s jeho popisem, ústně zodpoví otázky k zamyšlení; </a:t>
            </a:r>
            <a:r>
              <a:rPr lang="cs-CZ" smtClean="0"/>
              <a:t>kliknutím </a:t>
            </a:r>
            <a:r>
              <a:rPr lang="cs-CZ" smtClean="0"/>
              <a:t>myší </a:t>
            </a:r>
            <a:r>
              <a:rPr lang="cs-CZ" dirty="0" smtClean="0"/>
              <a:t>se zobrazí správné odpovědi.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č.3:  žáci písemně popíší nervovou soustavu, na příkladu si procvičí matematické dovednosti (mezipředmětový vztah); postupným klikáním myší zobrazíte správné odpovědi.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č.4:  opět mezipředmětový vztah přírodověda- matematika, žáci spočítají příklady, podle výsledků dosadí do tabulky správná písmena (5 829 : 87 </a:t>
            </a:r>
            <a:r>
              <a:rPr lang="cs-CZ" b="1" dirty="0" smtClean="0"/>
              <a:t>=  </a:t>
            </a:r>
            <a:r>
              <a:rPr lang="cs-CZ" dirty="0" smtClean="0"/>
              <a:t>67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/>
              <a:t>,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16 384  :  64 = 256  </a:t>
            </a:r>
            <a:r>
              <a:rPr lang="cs-CZ" b="1" dirty="0" smtClean="0">
                <a:solidFill>
                  <a:srgbClr val="FF0000"/>
                </a:solidFill>
              </a:rPr>
              <a:t>H</a:t>
            </a:r>
            <a:r>
              <a:rPr lang="cs-CZ" b="1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96 * 468 =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44 928  </a:t>
            </a:r>
            <a:r>
              <a:rPr lang="cs-CZ" b="1" dirty="0" smtClean="0">
                <a:solidFill>
                  <a:srgbClr val="FF0000"/>
                </a:solidFill>
              </a:rPr>
              <a:t>A</a:t>
            </a:r>
            <a:r>
              <a:rPr lang="cs-CZ" b="1" dirty="0" smtClean="0"/>
              <a:t>, </a:t>
            </a:r>
            <a:r>
              <a:rPr lang="cs-CZ" dirty="0" smtClean="0"/>
              <a:t>45 448 : 76 =  598  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b="1" dirty="0" smtClean="0"/>
              <a:t>, </a:t>
            </a:r>
            <a:r>
              <a:rPr lang="cs-CZ" dirty="0" smtClean="0"/>
              <a:t>444 *  44 = 19 536   </a:t>
            </a:r>
            <a:r>
              <a:rPr lang="cs-CZ" b="1" dirty="0" smtClean="0">
                <a:solidFill>
                  <a:srgbClr val="FF0000"/>
                </a:solidFill>
              </a:rPr>
              <a:t>M </a:t>
            </a:r>
            <a:r>
              <a:rPr lang="cs-CZ" b="1" dirty="0" smtClean="0"/>
              <a:t>).</a:t>
            </a:r>
          </a:p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č.5:  žáci písemně přiřadí dané výrazy pod správné slovo ( mozek = vysílá tělu příkazy, je v lebce, pamatuje si, myslí, kontrolní centrum těla; nervy = spojují mozek a míchu, je jimi protkáno tělo, vedou příkazy do těla); klikem se výrazy seřadí do správných sloupců.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Snímek č.6:  žáci doplní ať ústně, či písemně výrazy do článku; klikem se zobrazí správný text.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712" y="18864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Použitý materiál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836712"/>
            <a:ext cx="70567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Soubor námětů, úkolů a zajímavostí k přírodovědnému učivu pro 5. ročník, </a:t>
            </a:r>
            <a:r>
              <a:rPr lang="cs-CZ" dirty="0" err="1" smtClean="0"/>
              <a:t>PaeDr.Hana</a:t>
            </a:r>
            <a:r>
              <a:rPr lang="cs-CZ" dirty="0" smtClean="0"/>
              <a:t> </a:t>
            </a:r>
            <a:r>
              <a:rPr lang="cs-CZ" dirty="0" err="1" smtClean="0"/>
              <a:t>Mühlhauserová</a:t>
            </a:r>
            <a:r>
              <a:rPr lang="cs-CZ" dirty="0" smtClean="0"/>
              <a:t>, 2004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Přírodověda 5, učebnice pro 5.ročník základní školy Člověk a jeho svět, </a:t>
            </a:r>
            <a:r>
              <a:rPr lang="cs-CZ" dirty="0" err="1" smtClean="0"/>
              <a:t>nakl</a:t>
            </a:r>
            <a:r>
              <a:rPr lang="cs-CZ" dirty="0" smtClean="0"/>
              <a:t>. Nová škola 2010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348880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č.2 :  Svět poznání, Lidské tělo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č.3 : 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</a:t>
            </a:r>
            <a:r>
              <a:rPr lang="cs-CZ" dirty="0" smtClean="0">
                <a:hlinkClick r:id="rId3"/>
              </a:rPr>
              <a:t> http://science.</a:t>
            </a:r>
            <a:r>
              <a:rPr lang="cs-CZ" dirty="0" err="1" smtClean="0">
                <a:hlinkClick r:id="rId3"/>
              </a:rPr>
              <a:t>pppst.com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humanbody</a:t>
            </a:r>
            <a:r>
              <a:rPr lang="cs-CZ" dirty="0" smtClean="0">
                <a:hlinkClick r:id="rId3"/>
              </a:rPr>
              <a:t>/banner_</a:t>
            </a:r>
            <a:r>
              <a:rPr lang="cs-CZ" dirty="0" err="1" smtClean="0">
                <a:hlinkClick r:id="rId3"/>
              </a:rPr>
              <a:t>nervous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system.gif</a:t>
            </a:r>
            <a:r>
              <a:rPr lang="cs-CZ" dirty="0" smtClean="0">
                <a:hlinkClick r:id="rId3"/>
              </a:rPr>
              <a:t> - obr.doktor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                                   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</a:t>
            </a:r>
            <a:r>
              <a:rPr lang="cs-CZ" dirty="0" smtClean="0">
                <a:hlinkClick r:id="rId4"/>
              </a:rPr>
              <a:t> http://www.</a:t>
            </a:r>
            <a:r>
              <a:rPr lang="cs-CZ" dirty="0" err="1" smtClean="0">
                <a:hlinkClick r:id="rId4"/>
              </a:rPr>
              <a:t>arthursclipart.org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humanbody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humanbody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nervous</a:t>
            </a:r>
            <a:r>
              <a:rPr lang="cs-CZ" dirty="0" smtClean="0">
                <a:hlinkClick r:id="rId4"/>
              </a:rPr>
              <a:t>%20system.gif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č.4 : galerie klipartů PowerPoint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Obr.na snímku č.6 :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cmis.cz</a:t>
            </a:r>
            <a:r>
              <a:rPr lang="cs-CZ" dirty="0" smtClean="0">
                <a:hlinkClick r:id="rId2"/>
              </a:rPr>
              <a:t>/dum</a:t>
            </a:r>
            <a:r>
              <a:rPr lang="cs-CZ" dirty="0" smtClean="0"/>
              <a:t>; http://www.</a:t>
            </a:r>
            <a:r>
              <a:rPr lang="cs-CZ" dirty="0" err="1" smtClean="0"/>
              <a:t>profimedia.sk</a:t>
            </a:r>
            <a:r>
              <a:rPr lang="cs-CZ" dirty="0" smtClean="0"/>
              <a:t>/fotografie/</a:t>
            </a:r>
            <a:r>
              <a:rPr lang="cs-CZ" dirty="0" err="1" smtClean="0"/>
              <a:t>mozog</a:t>
            </a:r>
            <a:r>
              <a:rPr lang="cs-CZ" dirty="0" smtClean="0"/>
              <a:t>-kresby/</a:t>
            </a:r>
            <a:r>
              <a:rPr lang="cs-CZ" dirty="0" err="1" smtClean="0"/>
              <a:t>profimedia</a:t>
            </a:r>
            <a:r>
              <a:rPr lang="cs-CZ" dirty="0" smtClean="0"/>
              <a:t>-0042275855.jpg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760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VY_32_INOVACE_08_Přírodověda_ 5.ročník_ 08_Nervová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a mateřská škola Aš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VY_32_INOVACE_08_Přírodověda_ 5.ročník_ 08_Nervová soustava</dc:title>
  <dc:creator>Martínek Jiří</dc:creator>
  <cp:lastModifiedBy>User</cp:lastModifiedBy>
  <cp:revision>32</cp:revision>
  <dcterms:created xsi:type="dcterms:W3CDTF">2012-03-11T18:48:10Z</dcterms:created>
  <dcterms:modified xsi:type="dcterms:W3CDTF">2012-07-22T09:31:32Z</dcterms:modified>
</cp:coreProperties>
</file>