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5" r:id="rId2"/>
    <p:sldId id="286" r:id="rId3"/>
    <p:sldId id="266" r:id="rId4"/>
    <p:sldId id="283" r:id="rId5"/>
    <p:sldId id="279" r:id="rId6"/>
    <p:sldId id="275" r:id="rId7"/>
    <p:sldId id="281" r:id="rId8"/>
    <p:sldId id="258" r:id="rId9"/>
    <p:sldId id="280" r:id="rId10"/>
    <p:sldId id="259" r:id="rId11"/>
    <p:sldId id="260" r:id="rId12"/>
    <p:sldId id="276" r:id="rId13"/>
    <p:sldId id="277" r:id="rId14"/>
    <p:sldId id="278" r:id="rId15"/>
    <p:sldId id="274" r:id="rId16"/>
    <p:sldId id="285" r:id="rId17"/>
    <p:sldId id="269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5B49FC-5082-4532-93D7-EFC9B220154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DB6C4-CE48-4D65-B7FE-C3A124A0A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DB6C4-CE48-4D65-B7FE-C3A124A0AAE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VY_32_INOVACE_09_PŘÍRODOPIS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Trávicí soustava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p. Bojarský\AppData\Local\Microsoft\Windows\Temporary Internet Files\Content.IE5\7AAO5DI3\MC900438737[3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Trávicí soustava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Má tyto funkce: </a:t>
            </a:r>
          </a:p>
          <a:p>
            <a:pPr>
              <a:buNone/>
            </a:pPr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 příjem potravy</a:t>
            </a:r>
          </a:p>
          <a:p>
            <a:pPr>
              <a:buFont typeface="Wingdings" pitchFamily="2" charset="2"/>
              <a:buChar char="q"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 trávení</a:t>
            </a:r>
          </a:p>
          <a:p>
            <a:pPr>
              <a:buFont typeface="Wingdings" pitchFamily="2" charset="2"/>
              <a:buChar char="q"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 vstřebávání látek do vnitřního prostředí </a:t>
            </a:r>
          </a:p>
          <a:p>
            <a:pPr>
              <a:buNone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  organismu</a:t>
            </a:r>
          </a:p>
          <a:p>
            <a:pPr>
              <a:buFont typeface="Wingdings" pitchFamily="2" charset="2"/>
              <a:buChar char="q"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odstranění nestravitelných zbytků v podobě  </a:t>
            </a:r>
          </a:p>
          <a:p>
            <a:pPr>
              <a:buNone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  stolice</a:t>
            </a:r>
          </a:p>
          <a:p>
            <a:pPr>
              <a:buNone/>
            </a:pPr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46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26142.JPG"/>
          <p:cNvPicPr>
            <a:picLocks noChangeAspect="1"/>
          </p:cNvPicPr>
          <p:nvPr/>
        </p:nvPicPr>
        <p:blipFill>
          <a:blip r:embed="rId2" cstate="print"/>
          <a:srcRect l="23625" r="25188"/>
          <a:stretch>
            <a:fillRect/>
          </a:stretch>
        </p:blipFill>
        <p:spPr>
          <a:xfrm>
            <a:off x="7020272" y="332656"/>
            <a:ext cx="1846347" cy="360707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rázek 4" descr="023.jpg"/>
          <p:cNvPicPr>
            <a:picLocks noChangeAspect="1"/>
          </p:cNvPicPr>
          <p:nvPr/>
        </p:nvPicPr>
        <p:blipFill>
          <a:blip r:embed="rId2" cstate="print"/>
          <a:srcRect t="5592" r="40151" b="24318"/>
          <a:stretch>
            <a:fillRect/>
          </a:stretch>
        </p:blipFill>
        <p:spPr>
          <a:xfrm>
            <a:off x="1691680" y="1340768"/>
            <a:ext cx="4104456" cy="4464496"/>
          </a:xfrm>
          <a:prstGeom prst="rect">
            <a:avLst/>
          </a:prstGeom>
        </p:spPr>
      </p:pic>
      <p:pic>
        <p:nvPicPr>
          <p:cNvPr id="3" name="Obrázek 2" descr="MB900433822.JPG"/>
          <p:cNvPicPr>
            <a:picLocks noChangeAspect="1"/>
          </p:cNvPicPr>
          <p:nvPr/>
        </p:nvPicPr>
        <p:blipFill>
          <a:blip r:embed="rId3" cstate="print"/>
          <a:srcRect l="14563" t="10626" r="14563" b="14563"/>
          <a:stretch>
            <a:fillRect/>
          </a:stretch>
        </p:blipFill>
        <p:spPr>
          <a:xfrm>
            <a:off x="5076056" y="4869160"/>
            <a:ext cx="1296144" cy="1368152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4716016" y="620688"/>
            <a:ext cx="4680520" cy="1800200"/>
          </a:xfrm>
          <a:prstGeom prst="cloudCallout">
            <a:avLst>
              <a:gd name="adj1" fmla="val -51450"/>
              <a:gd name="adj2" fmla="val 117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vypadáme uvnitř?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2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761"/>
          <a:stretch>
            <a:fillRect/>
          </a:stretch>
        </p:blipFill>
        <p:spPr>
          <a:xfrm>
            <a:off x="1188000" y="415437"/>
            <a:ext cx="6858000" cy="600267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Dutina ústní a slinné žlázy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Trávení je  rozmělňování potravy.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v dutině ústní – zde je potrava zpracována mechanicky pomocí zubů a jazyka.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dutiny ústní vytékají sliny ze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slinných žláz.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Sliny obsahují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ptyalin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enzym štěpící cukry.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Potrava dále postupuje do hltanu.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B9004243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46531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99"/>
          <a:stretch>
            <a:fillRect/>
          </a:stretch>
        </p:blipFill>
        <p:spPr>
          <a:xfrm>
            <a:off x="1188000" y="402638"/>
            <a:ext cx="7113300" cy="622834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Jícen a žaludek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Z hltanu sousto postupuje do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jícnu.   </a:t>
            </a:r>
          </a:p>
          <a:p>
            <a:pPr>
              <a:buNone/>
            </a:pP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Jícen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je 25 cm dlouhá trubice, která peristaltickými vlnami posunuje potravu do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žaludku.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Žaludek je svalový vak, kde je trávenina promíchána s trávicími šťávami – kyselinou chlorovodíkovou, pepsin.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Po zpracování je trávenina posunuta do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tenkého střeva.</a:t>
            </a:r>
          </a:p>
          <a:p>
            <a:pPr>
              <a:buNone/>
            </a:pP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2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327"/>
          <a:stretch>
            <a:fillRect/>
          </a:stretch>
        </p:blipFill>
        <p:spPr>
          <a:xfrm>
            <a:off x="1188000" y="407440"/>
            <a:ext cx="6858000" cy="599588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Tenké střevo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Tenké střevo se skládá ze tří částí : </a:t>
            </a:r>
            <a:r>
              <a:rPr lang="cs-CZ" sz="11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dvanáctníku, lačníku a kyčelníku.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Je dlouhé 4 – 5 m, je složeno do kliček.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Vnitřní stěna tenkého střeva je pokryta </a:t>
            </a:r>
            <a:r>
              <a:rPr lang="cs-CZ" sz="11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klky. 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V celém tenkém střevě probíhá trávení a vstřebávání.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Většina vstřebávaných látek je dále zpracována v játrech.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Do dvanáctníku ústí dva vývody – </a:t>
            </a:r>
            <a:r>
              <a:rPr lang="cs-CZ" sz="11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 jater a ze slinivky břišní.</a:t>
            </a: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dirty="0" smtClean="0"/>
              <a:t>  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p. Bojarský\AppData\Local\Microsoft\Windows\Temporary Internet Files\Content.IE5\1VUYVV6U\MP9004252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463602" y="0"/>
            <a:ext cx="1680398" cy="264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Játra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Jsou největší žlázou v těle, jejich hmotnost je 1,5 kg.</a:t>
            </a: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Jsou uložena v pravém podžebří.</a:t>
            </a: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Vylučují žluč – žlutozelenou tekutinu.</a:t>
            </a: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Žluč napomáhá štěpení tuků.</a:t>
            </a: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  <p:pic>
        <p:nvPicPr>
          <p:cNvPr id="3075" name="Picture 3" descr="C:\Users\p. Bojarský\AppData\Local\Microsoft\Windows\Temporary Internet Files\Content.IE5\ZINTVM2P\MC9000281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1" y="3357562"/>
            <a:ext cx="2898772" cy="27080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Slinivka břišní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asi 18 cm dlouhá žláza.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Tvoří se zde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pankreatická šťáva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napomáhá štěpení tuků, cukrů, bílkovin.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Část slinivky břišní tvoří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hormony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které jsou vylučovány do krve.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Slinivka je orgán nezbytný pro život.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p. Bojarský\AppData\Local\Microsoft\Windows\Temporary Internet Files\Content.IE5\5P7DQ0AY\MC9000713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4500570"/>
            <a:ext cx="2067208" cy="134293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Tlusté střevo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Tenké střevo přechází v tlusté.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slepým střevem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červovitým výběžkem, kde jsou mízní uzliny.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Další části tlustého střeva jsou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vzestupný, příčný a sestupný tračník a esovitá klička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tlustém střevě se vstřebávají hlavně vitamíny a voda.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Zbytky potravy vstupují do konečníku a řitním otvorem opouštějí tělo.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p. Bojarský\AppData\Local\Microsoft\Windows\Temporary Internet Files\Content.IE5\7AAO5DI3\MP9003858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0"/>
            <a:ext cx="1571636" cy="22002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 trávicí soustavy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zdraví člověka je důležité složení přijímané potravy.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Zánět červovitého výběžku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Parazitární onemocnění – roupi, škrkavky, tasemnice.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Průjmová onemocnění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rotaviry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nevhodné složení jídelníčku.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Zácpa – vinou nedostatku vlákniny, nedostatek pohybu.</a:t>
            </a:r>
          </a:p>
          <a:p>
            <a:endParaRPr lang="cs-CZ" dirty="0"/>
          </a:p>
        </p:txBody>
      </p:sp>
      <p:pic>
        <p:nvPicPr>
          <p:cNvPr id="6146" name="Picture 2" descr="C:\Users\p. Bojarský\AppData\Local\Microsoft\Windows\Temporary Internet Files\Content.IE5\ZINTVM2P\MP9004392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000240"/>
            <a:ext cx="1785950" cy="1156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Vysvětlete rozdíly mezi tenkým a tlustým střevem.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Jaký význam mají játra a slinivka břišní pro trávení potravy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Vyhledejte na internetu některé nemoci trávicí soustavy a jejich příčiny.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Najděte na internetu rozdíly mezi trávicí soustavou býložravců a masožravců.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p. Bojarský\AppData\Local\Microsoft\Windows\Temporary Internet Files\Content.IE5\1VUYVV6U\MP900422722[1].jpg"/>
          <p:cNvPicPr>
            <a:picLocks noChangeAspect="1" noChangeArrowheads="1"/>
          </p:cNvPicPr>
          <p:nvPr/>
        </p:nvPicPr>
        <p:blipFill>
          <a:blip r:embed="rId2" cstate="print"/>
          <a:srcRect l="37704" t="8197" r="8197" b="19672"/>
          <a:stretch>
            <a:fillRect/>
          </a:stretch>
        </p:blipFill>
        <p:spPr bwMode="auto">
          <a:xfrm>
            <a:off x="6286512" y="4476733"/>
            <a:ext cx="1785950" cy="23812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1. prezentace str. 10 a 13 </a:t>
            </a:r>
          </a:p>
          <a:p>
            <a:r>
              <a:rPr lang="cs-CZ" dirty="0" smtClean="0"/>
              <a:t>2. prezentace str. 11 a 12 – vylučují trávicí enzymy – žluč a pankreatickou šťávu pro trávení různých složek potravy</a:t>
            </a:r>
            <a:endParaRPr lang="cs-CZ" dirty="0"/>
          </a:p>
        </p:txBody>
      </p:sp>
      <p:pic>
        <p:nvPicPr>
          <p:cNvPr id="7170" name="Picture 2" descr="C:\Users\p. Bojarský\AppData\Local\Microsoft\Windows\Temporary Internet Files\Content.IE5\5P7DQ0AY\MC9003835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4357694"/>
            <a:ext cx="837590" cy="831190"/>
          </a:xfrm>
          <a:prstGeom prst="rect">
            <a:avLst/>
          </a:prstGeom>
          <a:noFill/>
        </p:spPr>
      </p:pic>
      <p:pic>
        <p:nvPicPr>
          <p:cNvPr id="7171" name="Picture 3" descr="C:\Users\p. Bojarský\AppData\Local\Microsoft\Windows\Temporary Internet Files\Content.IE5\7AAO5DI3\MC900391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286256"/>
            <a:ext cx="622706" cy="94183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Cíl hodiny: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seznámení s trávicím systémem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vysvětlení funkce a význam trávicích enzymů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důležitost vyvážené stravy pro zdraví člověka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- práce s prezentací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- Znalosti lze využít v dalších předmětech: výchově ke zdraví, první pomoci, chemii.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0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0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</TotalTime>
  <Words>662</Words>
  <Application>Microsoft Office PowerPoint</Application>
  <PresentationFormat>Předvádění na obrazovce (4:3)</PresentationFormat>
  <Paragraphs>112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Trávicí soustava</vt:lpstr>
      <vt:lpstr>Snímek 4</vt:lpstr>
      <vt:lpstr>Snímek 5</vt:lpstr>
      <vt:lpstr>Dutina ústní a slinné žlázy</vt:lpstr>
      <vt:lpstr>Snímek 7</vt:lpstr>
      <vt:lpstr>Jícen a žaludek</vt:lpstr>
      <vt:lpstr>Snímek 9</vt:lpstr>
      <vt:lpstr>Tenké střevo</vt:lpstr>
      <vt:lpstr>Játra</vt:lpstr>
      <vt:lpstr>Slinivka břišní</vt:lpstr>
      <vt:lpstr>Tlusté střevo</vt:lpstr>
      <vt:lpstr>Onemocnění trávicí soustavy</vt:lpstr>
      <vt:lpstr>Otázky</vt:lpstr>
      <vt:lpstr>Odpovědi</vt:lpstr>
      <vt:lpstr>ANOTACE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Uživatel</cp:lastModifiedBy>
  <cp:revision>56</cp:revision>
  <dcterms:created xsi:type="dcterms:W3CDTF">2011-12-12T09:29:43Z</dcterms:created>
  <dcterms:modified xsi:type="dcterms:W3CDTF">2012-03-05T16:33:06Z</dcterms:modified>
</cp:coreProperties>
</file>