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89756-AB4C-4F08-B2B9-CC0825E7EC6C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AAE3-41AD-4E16-89BC-11A0A5805E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8576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89756-AB4C-4F08-B2B9-CC0825E7EC6C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AAE3-41AD-4E16-89BC-11A0A5805E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7268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89756-AB4C-4F08-B2B9-CC0825E7EC6C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AAE3-41AD-4E16-89BC-11A0A5805E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4336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89756-AB4C-4F08-B2B9-CC0825E7EC6C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AAE3-41AD-4E16-89BC-11A0A5805E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8424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89756-AB4C-4F08-B2B9-CC0825E7EC6C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AAE3-41AD-4E16-89BC-11A0A5805E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7396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89756-AB4C-4F08-B2B9-CC0825E7EC6C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AAE3-41AD-4E16-89BC-11A0A5805E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3476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89756-AB4C-4F08-B2B9-CC0825E7EC6C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AAE3-41AD-4E16-89BC-11A0A5805E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6722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89756-AB4C-4F08-B2B9-CC0825E7EC6C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AAE3-41AD-4E16-89BC-11A0A5805E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8245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89756-AB4C-4F08-B2B9-CC0825E7EC6C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AAE3-41AD-4E16-89BC-11A0A5805E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210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89756-AB4C-4F08-B2B9-CC0825E7EC6C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AAE3-41AD-4E16-89BC-11A0A5805E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0394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89756-AB4C-4F08-B2B9-CC0825E7EC6C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AAE3-41AD-4E16-89BC-11A0A5805E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8912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">
              <a:srgbClr val="FBEAC7"/>
            </a:gs>
            <a:gs pos="80000">
              <a:srgbClr val="FEE7F2"/>
            </a:gs>
            <a:gs pos="36000">
              <a:schemeClr val="accent6">
                <a:lumMod val="20000"/>
                <a:lumOff val="80000"/>
              </a:schemeClr>
            </a:gs>
            <a:gs pos="61000">
              <a:srgbClr val="FBA97D"/>
            </a:gs>
            <a:gs pos="82001">
              <a:srgbClr val="FBD49C"/>
            </a:gs>
            <a:gs pos="88000">
              <a:srgbClr val="FEE7F2">
                <a:lumMod val="74000"/>
                <a:lumOff val="26000"/>
              </a:srgb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089756-AB4C-4F08-B2B9-CC0825E7EC6C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0AAE3-41AD-4E16-89BC-11A0A5805E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3674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amaro5.com/forums/attachment.php?attachmentid=37101&amp;d=1247114603" TargetMode="External"/><Relationship Id="rId3" Type="http://schemas.openxmlformats.org/officeDocument/2006/relationships/hyperlink" Target="http://graphics.samsclub.com/images/optical-eye-diagram1.jpg" TargetMode="External"/><Relationship Id="rId7" Type="http://schemas.openxmlformats.org/officeDocument/2006/relationships/hyperlink" Target="http://buzzbo.com/cle/files/2011/09/smiley_with_thumbs_up.gif" TargetMode="External"/><Relationship Id="rId2" Type="http://schemas.openxmlformats.org/officeDocument/2006/relationships/hyperlink" Target="http://www.cmis.cz/du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collapseboard.com/wp-content/uploads/2012/03/How-taste-is-formed.jpg" TargetMode="External"/><Relationship Id="rId5" Type="http://schemas.openxmlformats.org/officeDocument/2006/relationships/hyperlink" Target="http://www.scientificpsychic.com/workbook/ear2en.jpg" TargetMode="External"/><Relationship Id="rId4" Type="http://schemas.openxmlformats.org/officeDocument/2006/relationships/hyperlink" Target="http://lidske-smysly.wbs.cz/cich/nos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91085" y="2636912"/>
            <a:ext cx="7772400" cy="1730623"/>
          </a:xfrm>
        </p:spPr>
        <p:txBody>
          <a:bodyPr>
            <a:noAutofit/>
          </a:bodyPr>
          <a:lstStyle/>
          <a:p>
            <a:r>
              <a:rPr lang="cs-CZ" sz="3600" b="1" dirty="0"/>
              <a:t>VY_32_INOVACE_08_Přírodověda_</a:t>
            </a:r>
            <a:br>
              <a:rPr lang="cs-CZ" sz="3600" b="1" dirty="0"/>
            </a:br>
            <a:r>
              <a:rPr lang="cs-CZ" sz="3600" b="1" dirty="0"/>
              <a:t>5.ročník_</a:t>
            </a:r>
            <a:br>
              <a:rPr lang="cs-CZ" sz="3600" b="1" dirty="0"/>
            </a:br>
            <a:r>
              <a:rPr lang="cs-CZ" sz="3600" b="1" dirty="0" smtClean="0"/>
              <a:t>09_Smyslová </a:t>
            </a:r>
            <a:r>
              <a:rPr lang="cs-CZ" sz="3600" b="1" dirty="0"/>
              <a:t>soustava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36429" y="5301208"/>
            <a:ext cx="6400800" cy="982960"/>
          </a:xfrm>
        </p:spPr>
        <p:txBody>
          <a:bodyPr/>
          <a:lstStyle/>
          <a:p>
            <a:r>
              <a:rPr lang="cs-CZ" sz="2400" dirty="0"/>
              <a:t>Autor : </a:t>
            </a:r>
            <a:r>
              <a:rPr lang="cs-CZ" sz="2400" dirty="0" err="1"/>
              <a:t>Ing.Hana</a:t>
            </a:r>
            <a:r>
              <a:rPr lang="cs-CZ" sz="2400" dirty="0"/>
              <a:t> Martínková, ZŠ a MŠ Hazlov</a:t>
            </a:r>
          </a:p>
          <a:p>
            <a:r>
              <a:rPr lang="cs-CZ" sz="2400" dirty="0"/>
              <a:t>Období vytvoření : leden 2012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6429" y="476672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5761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51720" y="260648"/>
            <a:ext cx="5400600" cy="778098"/>
          </a:xfrm>
        </p:spPr>
        <p:txBody>
          <a:bodyPr>
            <a:normAutofit fontScale="90000"/>
          </a:bodyPr>
          <a:lstStyle/>
          <a:p>
            <a:pPr fontAlgn="base">
              <a:spcAft>
                <a:spcPct val="0"/>
              </a:spcAft>
            </a:pPr>
            <a:r>
              <a:rPr lang="cs-CZ" sz="2800" b="1" u="sng" dirty="0" smtClean="0">
                <a:latin typeface="Comic Sans MS" pitchFamily="66" charset="0"/>
                <a:ea typeface="+mn-ea"/>
                <a:cs typeface="Arial" charset="0"/>
              </a:rPr>
              <a:t>Smyslová </a:t>
            </a:r>
            <a:r>
              <a:rPr lang="cs-CZ" sz="2800" b="1" u="sng" dirty="0">
                <a:latin typeface="Comic Sans MS" pitchFamily="66" charset="0"/>
                <a:ea typeface="+mn-ea"/>
                <a:cs typeface="Arial" charset="0"/>
              </a:rPr>
              <a:t>soustava</a:t>
            </a:r>
            <a:br>
              <a:rPr lang="cs-CZ" sz="2800" b="1" u="sng" dirty="0">
                <a:latin typeface="Comic Sans MS" pitchFamily="66" charset="0"/>
                <a:ea typeface="+mn-ea"/>
                <a:cs typeface="Arial" charset="0"/>
              </a:rPr>
            </a:br>
            <a:endParaRPr lang="cs-CZ" sz="2800" b="1" u="sng" dirty="0">
              <a:latin typeface="Comic Sans MS" pitchFamily="66" charset="0"/>
              <a:ea typeface="+mn-ea"/>
              <a:cs typeface="Arial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764704"/>
            <a:ext cx="8188325" cy="1042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8" descr="smysly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687447"/>
            <a:ext cx="2232025" cy="486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572000" y="1700213"/>
            <a:ext cx="287972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75000"/>
                  </a:srgbClr>
                </a:solidFill>
                <a:effectLst/>
                <a:uLnTx/>
                <a:uFillTx/>
                <a:latin typeface="Calibri"/>
                <a:cs typeface="+mn-cs"/>
              </a:rPr>
              <a:t>NA  ZAMYŠLENÍ :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4427538" y="2133600"/>
            <a:ext cx="4465637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r>
              <a:rPr kumimoji="0" lang="cs-CZ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Proč  chráníme svoje smyslové orgány před poškozením?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r>
              <a:rPr kumimoji="0" lang="cs-CZ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Jakým způsobem pečuješ o své smyslové orgány ty sám?</a:t>
            </a:r>
            <a:endParaRPr kumimoji="0" lang="cs-CZ" sz="20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572000" y="3429000"/>
            <a:ext cx="28797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1" i="0" u="none" strike="noStrike" kern="0" cap="none" spc="0" normalizeH="0" baseline="0" noProof="0" dirty="0">
                <a:ln>
                  <a:noFill/>
                </a:ln>
                <a:solidFill>
                  <a:srgbClr val="C0504D">
                    <a:lumMod val="75000"/>
                  </a:srgbClr>
                </a:solidFill>
                <a:effectLst/>
                <a:uLnTx/>
                <a:uFillTx/>
                <a:latin typeface="Calibri"/>
                <a:cs typeface="+mn-cs"/>
              </a:rPr>
              <a:t>ŘEŠENÍ: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4500563" y="3860800"/>
            <a:ext cx="46434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r>
              <a:rPr kumimoji="0" lang="cs-CZ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Smyslové orgány nám umožňují prostřednictvím smyslů vnímat a poznávat okolní prostředí.</a:t>
            </a:r>
          </a:p>
        </p:txBody>
      </p:sp>
      <p:pic>
        <p:nvPicPr>
          <p:cNvPr id="9" name="Picture 3" descr="C:\Documents and Settings\MARTJI\Local Settings\Temporary Internet Files\Content.IE5\SPVZI1Z9\MC90043798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06192">
            <a:off x="5629275" y="4976813"/>
            <a:ext cx="1905000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aoblený obdélník 2"/>
          <p:cNvSpPr/>
          <p:nvPr/>
        </p:nvSpPr>
        <p:spPr>
          <a:xfrm>
            <a:off x="4500563" y="3890963"/>
            <a:ext cx="4299322" cy="97819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5708112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4742" y="76207"/>
            <a:ext cx="8229600" cy="634082"/>
          </a:xfrm>
        </p:spPr>
        <p:txBody>
          <a:bodyPr>
            <a:normAutofit/>
          </a:bodyPr>
          <a:lstStyle/>
          <a:p>
            <a:r>
              <a:rPr lang="cs-CZ" sz="2400" b="1" u="sng" dirty="0">
                <a:latin typeface="Comic Sans MS" pitchFamily="66" charset="0"/>
                <a:ea typeface="+mn-ea"/>
                <a:cs typeface="Arial" charset="0"/>
              </a:rPr>
              <a:t>Zkus popsat části jednotlivých smyslových orgánů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637" y="1016342"/>
            <a:ext cx="3168352" cy="2687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637" y="3662573"/>
            <a:ext cx="3509954" cy="2539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Přímá spojnice se šipkou 3"/>
          <p:cNvCxnSpPr/>
          <p:nvPr/>
        </p:nvCxnSpPr>
        <p:spPr>
          <a:xfrm flipV="1">
            <a:off x="467544" y="5085184"/>
            <a:ext cx="504056" cy="432048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>
            <a:stCxn id="2052" idx="1"/>
          </p:cNvCxnSpPr>
          <p:nvPr/>
        </p:nvCxnSpPr>
        <p:spPr>
          <a:xfrm>
            <a:off x="558637" y="4932286"/>
            <a:ext cx="1219579" cy="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289803" y="5517232"/>
            <a:ext cx="398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9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051992" y="1061120"/>
            <a:ext cx="398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1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96074" y="4730071"/>
            <a:ext cx="398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8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24302" y="4293096"/>
            <a:ext cx="398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7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65065" y="2816478"/>
            <a:ext cx="455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4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87763" y="2345554"/>
            <a:ext cx="398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5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67394" y="1743225"/>
            <a:ext cx="398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6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097996" y="1457628"/>
            <a:ext cx="398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3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627784" y="1073637"/>
            <a:ext cx="398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2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209350" y="863876"/>
            <a:ext cx="445929" cy="377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1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203050" y="1307141"/>
            <a:ext cx="445929" cy="377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2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4209350" y="1782616"/>
            <a:ext cx="445929" cy="377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3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236645" y="2173405"/>
            <a:ext cx="445929" cy="377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4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4236646" y="2581048"/>
            <a:ext cx="445929" cy="377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5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236646" y="2996952"/>
            <a:ext cx="445929" cy="377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6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4236646" y="3456165"/>
            <a:ext cx="445929" cy="377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7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4236646" y="3915379"/>
            <a:ext cx="445929" cy="377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8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4236646" y="4308896"/>
            <a:ext cx="445929" cy="377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9</a:t>
            </a:r>
            <a:r>
              <a:rPr lang="cs-CZ" dirty="0" smtClean="0"/>
              <a:t>.</a:t>
            </a:r>
            <a:endParaRPr lang="cs-CZ" dirty="0"/>
          </a:p>
        </p:txBody>
      </p:sp>
      <p:cxnSp>
        <p:nvCxnSpPr>
          <p:cNvPr id="22" name="Přímá spojnice 21"/>
          <p:cNvCxnSpPr/>
          <p:nvPr/>
        </p:nvCxnSpPr>
        <p:spPr>
          <a:xfrm>
            <a:off x="4626488" y="1089141"/>
            <a:ext cx="4093185" cy="20902"/>
          </a:xfrm>
          <a:prstGeom prst="line">
            <a:avLst/>
          </a:prstGeom>
          <a:ln w="2222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4682575" y="2073032"/>
            <a:ext cx="4093185" cy="20902"/>
          </a:xfrm>
          <a:prstGeom prst="line">
            <a:avLst/>
          </a:prstGeom>
          <a:ln w="2222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>
            <a:off x="4678739" y="2519769"/>
            <a:ext cx="4093185" cy="20902"/>
          </a:xfrm>
          <a:prstGeom prst="line">
            <a:avLst/>
          </a:prstGeom>
          <a:ln w="2222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4678739" y="2935613"/>
            <a:ext cx="4093185" cy="20902"/>
          </a:xfrm>
          <a:prstGeom prst="line">
            <a:avLst/>
          </a:prstGeom>
          <a:ln w="2222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4648979" y="3331759"/>
            <a:ext cx="4093185" cy="20902"/>
          </a:xfrm>
          <a:prstGeom prst="line">
            <a:avLst/>
          </a:prstGeom>
          <a:ln w="2222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4682575" y="3740028"/>
            <a:ext cx="4093185" cy="20902"/>
          </a:xfrm>
          <a:prstGeom prst="line">
            <a:avLst/>
          </a:prstGeom>
          <a:ln w="2222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4643512" y="4197319"/>
            <a:ext cx="4093185" cy="20902"/>
          </a:xfrm>
          <a:prstGeom prst="line">
            <a:avLst/>
          </a:prstGeom>
          <a:ln w="2222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>
            <a:off x="4626488" y="4641526"/>
            <a:ext cx="4093185" cy="20902"/>
          </a:xfrm>
          <a:prstGeom prst="line">
            <a:avLst/>
          </a:prstGeom>
          <a:ln w="2222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4623754" y="1620321"/>
            <a:ext cx="4093185" cy="20902"/>
          </a:xfrm>
          <a:prstGeom prst="line">
            <a:avLst/>
          </a:prstGeom>
          <a:ln w="2222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3233246" y="5709812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duhovka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4198079" y="618445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sítnice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5940152" y="6207867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oční čočka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7490194" y="6047028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zornice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6584838" y="5363206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rohovka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1887483" y="6163045"/>
            <a:ext cx="1480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zrakový nerv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7164288" y="4900518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nosohltan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4459610" y="4998595"/>
            <a:ext cx="15746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dutina nosní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4824830" y="5683529"/>
            <a:ext cx="1545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čichové nervy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048" name="TextovéPole 2047"/>
          <p:cNvSpPr txBox="1"/>
          <p:nvPr/>
        </p:nvSpPr>
        <p:spPr>
          <a:xfrm>
            <a:off x="7058146" y="6207867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8432657" y="6023201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4.</a:t>
            </a:r>
            <a:endParaRPr lang="cs-CZ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7569213" y="536320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5.</a:t>
            </a:r>
            <a:endParaRPr lang="cs-CZ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8282282" y="4914737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8.</a:t>
            </a:r>
            <a:endParaRPr lang="cs-CZ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6336196" y="567769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7.</a:t>
            </a:r>
            <a:endParaRPr lang="cs-CZ" dirty="0"/>
          </a:p>
        </p:txBody>
      </p:sp>
      <p:sp>
        <p:nvSpPr>
          <p:cNvPr id="57" name="TextovéPole 56"/>
          <p:cNvSpPr txBox="1"/>
          <p:nvPr/>
        </p:nvSpPr>
        <p:spPr>
          <a:xfrm>
            <a:off x="5940152" y="493228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9.</a:t>
            </a:r>
            <a:endParaRPr lang="cs-CZ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5144496" y="618445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2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4250527" y="5696643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6.</a:t>
            </a:r>
            <a:endParaRPr lang="cs-CZ" dirty="0"/>
          </a:p>
        </p:txBody>
      </p:sp>
      <p:sp>
        <p:nvSpPr>
          <p:cNvPr id="61" name="TextovéPole 60"/>
          <p:cNvSpPr txBox="1"/>
          <p:nvPr/>
        </p:nvSpPr>
        <p:spPr>
          <a:xfrm>
            <a:off x="3280294" y="612799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685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06" y="674315"/>
            <a:ext cx="3354217" cy="2619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http://www.collapseboard.com/wp-content/uploads/2012/03/How-taste-is-forme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8" y="3611538"/>
            <a:ext cx="2978837" cy="2711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83568" y="54868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1.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979712" y="51641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2.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625004" y="134076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3.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044247" y="272606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7.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492745" y="1309515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5.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082895" y="152543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6.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268013" y="292494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7.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727684" y="274027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8.</a:t>
            </a:r>
            <a:endParaRPr lang="cs-CZ" b="1" dirty="0">
              <a:solidFill>
                <a:schemeClr val="tx2"/>
              </a:solidFill>
            </a:endParaRPr>
          </a:p>
        </p:txBody>
      </p:sp>
      <p:cxnSp>
        <p:nvCxnSpPr>
          <p:cNvPr id="13" name="Přímá spojnice se šipkou 12"/>
          <p:cNvCxnSpPr/>
          <p:nvPr/>
        </p:nvCxnSpPr>
        <p:spPr>
          <a:xfrm flipH="1" flipV="1">
            <a:off x="1979713" y="4365104"/>
            <a:ext cx="792356" cy="72008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 flipV="1">
            <a:off x="1877033" y="4869160"/>
            <a:ext cx="895036" cy="98351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H="1" flipV="1">
            <a:off x="1979714" y="5229200"/>
            <a:ext cx="648070" cy="72008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H="1" flipV="1">
            <a:off x="1877034" y="5589240"/>
            <a:ext cx="615711" cy="72008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H="1" flipV="1">
            <a:off x="1727685" y="5877272"/>
            <a:ext cx="648071" cy="144016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2744773" y="425244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9.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2748745" y="4782845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10.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2627784" y="511654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11.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2519772" y="550794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12.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2323321" y="588885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13.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043585" y="257895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1.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4030331" y="666675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2.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4041335" y="1124849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3.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4017077" y="152543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4.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4030331" y="1931447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5.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4043585" y="235672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6.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2924200" y="666675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4.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4050481" y="309539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8.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4060428" y="342687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9.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4056728" y="379620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10.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4047985" y="4244473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11.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4060428" y="458235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12.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4060428" y="4967511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13.</a:t>
            </a:r>
            <a:endParaRPr lang="cs-CZ" b="1" dirty="0">
              <a:solidFill>
                <a:schemeClr val="tx2"/>
              </a:solidFill>
            </a:endParaRPr>
          </a:p>
        </p:txBody>
      </p:sp>
      <p:cxnSp>
        <p:nvCxnSpPr>
          <p:cNvPr id="54" name="Přímá spojnice 53"/>
          <p:cNvCxnSpPr/>
          <p:nvPr/>
        </p:nvCxnSpPr>
        <p:spPr>
          <a:xfrm>
            <a:off x="4532184" y="1370011"/>
            <a:ext cx="4347089" cy="31253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4513719" y="521649"/>
            <a:ext cx="4347089" cy="31253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56"/>
          <p:cNvCxnSpPr/>
          <p:nvPr/>
        </p:nvCxnSpPr>
        <p:spPr>
          <a:xfrm>
            <a:off x="4513718" y="922234"/>
            <a:ext cx="4347089" cy="31253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57"/>
          <p:cNvCxnSpPr/>
          <p:nvPr/>
        </p:nvCxnSpPr>
        <p:spPr>
          <a:xfrm>
            <a:off x="4510985" y="1829987"/>
            <a:ext cx="4347089" cy="31253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>
            <a:off x="4524383" y="2238273"/>
            <a:ext cx="4347089" cy="31253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>
            <a:off x="4510682" y="2663554"/>
            <a:ext cx="4347089" cy="31253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>
            <a:off x="4521133" y="3026279"/>
            <a:ext cx="4347089" cy="31253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>
            <a:off x="4504179" y="3395619"/>
            <a:ext cx="4347089" cy="31253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nice 62"/>
          <p:cNvCxnSpPr/>
          <p:nvPr/>
        </p:nvCxnSpPr>
        <p:spPr>
          <a:xfrm>
            <a:off x="4521132" y="3764951"/>
            <a:ext cx="4347089" cy="31253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>
            <a:off x="4512414" y="4165536"/>
            <a:ext cx="4347089" cy="31253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>
            <a:off x="4566949" y="4853533"/>
            <a:ext cx="4347089" cy="31253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4544009" y="4551099"/>
            <a:ext cx="4347089" cy="31253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>
            <a:off x="4566949" y="5249577"/>
            <a:ext cx="4347089" cy="31253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ovéPole 54"/>
          <p:cNvSpPr txBox="1"/>
          <p:nvPr/>
        </p:nvSpPr>
        <p:spPr>
          <a:xfrm rot="3546754">
            <a:off x="3000638" y="4633665"/>
            <a:ext cx="1136228" cy="338554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chemeClr val="tx2">
                    <a:lumMod val="50000"/>
                  </a:schemeClr>
                </a:solidFill>
              </a:rPr>
              <a:t>vnější ucho</a:t>
            </a:r>
            <a:endParaRPr lang="cs-CZ" sz="1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3727499" y="5625244"/>
            <a:ext cx="1136228" cy="338554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chemeClr val="tx2">
                    <a:lumMod val="50000"/>
                  </a:schemeClr>
                </a:solidFill>
              </a:rPr>
              <a:t>hořká chuť</a:t>
            </a:r>
            <a:endParaRPr lang="cs-CZ" sz="1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0" name="TextovéPole 69"/>
          <p:cNvSpPr txBox="1"/>
          <p:nvPr/>
        </p:nvSpPr>
        <p:spPr>
          <a:xfrm>
            <a:off x="5351874" y="5661248"/>
            <a:ext cx="1136228" cy="338554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chemeClr val="tx2">
                    <a:lumMod val="50000"/>
                  </a:schemeClr>
                </a:solidFill>
              </a:rPr>
              <a:t>sluchovod</a:t>
            </a:r>
            <a:endParaRPr lang="cs-CZ" sz="1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1" name="TextovéPole 70"/>
          <p:cNvSpPr txBox="1"/>
          <p:nvPr/>
        </p:nvSpPr>
        <p:spPr>
          <a:xfrm>
            <a:off x="7148388" y="5625244"/>
            <a:ext cx="1888107" cy="338554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 smtClean="0">
                <a:solidFill>
                  <a:schemeClr val="tx2">
                    <a:lumMod val="50000"/>
                  </a:schemeClr>
                </a:solidFill>
              </a:rPr>
              <a:t>Eustachova trubice</a:t>
            </a:r>
            <a:endParaRPr lang="cs-CZ" sz="1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2" name="TextovéPole 71"/>
          <p:cNvSpPr txBox="1"/>
          <p:nvPr/>
        </p:nvSpPr>
        <p:spPr>
          <a:xfrm>
            <a:off x="2320065" y="188002"/>
            <a:ext cx="1136228" cy="338554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 smtClean="0">
                <a:solidFill>
                  <a:schemeClr val="tx2">
                    <a:lumMod val="50000"/>
                  </a:schemeClr>
                </a:solidFill>
              </a:rPr>
              <a:t>hlemýžď</a:t>
            </a:r>
            <a:endParaRPr lang="cs-CZ" sz="1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3" name="TextovéPole 72"/>
          <p:cNvSpPr txBox="1"/>
          <p:nvPr/>
        </p:nvSpPr>
        <p:spPr>
          <a:xfrm>
            <a:off x="2964023" y="6258186"/>
            <a:ext cx="1668200" cy="338554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chemeClr val="tx2">
                    <a:lumMod val="50000"/>
                  </a:schemeClr>
                </a:solidFill>
              </a:rPr>
              <a:t>chuťové pohárky</a:t>
            </a:r>
            <a:endParaRPr lang="cs-CZ" sz="1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4" name="TextovéPole 73"/>
          <p:cNvSpPr txBox="1"/>
          <p:nvPr/>
        </p:nvSpPr>
        <p:spPr>
          <a:xfrm>
            <a:off x="5542531" y="6306332"/>
            <a:ext cx="1136228" cy="338554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chemeClr val="tx2">
                    <a:lumMod val="50000"/>
                  </a:schemeClr>
                </a:solidFill>
              </a:rPr>
              <a:t>bubínek</a:t>
            </a:r>
            <a:endParaRPr lang="cs-CZ" sz="1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7148388" y="6159955"/>
            <a:ext cx="1136228" cy="338554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chemeClr val="tx2">
                    <a:lumMod val="50000"/>
                  </a:schemeClr>
                </a:solidFill>
              </a:rPr>
              <a:t>slaná chuť</a:t>
            </a:r>
            <a:endParaRPr lang="cs-CZ" sz="1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6" name="TextovéPole 75"/>
          <p:cNvSpPr txBox="1"/>
          <p:nvPr/>
        </p:nvSpPr>
        <p:spPr>
          <a:xfrm>
            <a:off x="172027" y="3395619"/>
            <a:ext cx="1303627" cy="338554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chemeClr val="tx2">
                    <a:lumMod val="50000"/>
                  </a:schemeClr>
                </a:solidFill>
              </a:rPr>
              <a:t>sladká chuť</a:t>
            </a:r>
            <a:endParaRPr lang="cs-CZ" sz="1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2520041" y="3474891"/>
            <a:ext cx="1278082" cy="338554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chemeClr val="tx2">
                    <a:lumMod val="50000"/>
                  </a:schemeClr>
                </a:solidFill>
              </a:rPr>
              <a:t>vnitřní ucho</a:t>
            </a:r>
            <a:endParaRPr lang="cs-CZ" sz="1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739530" y="6323485"/>
            <a:ext cx="1261120" cy="338554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chemeClr val="tx2">
                    <a:lumMod val="50000"/>
                  </a:schemeClr>
                </a:solidFill>
              </a:rPr>
              <a:t>střední ucho</a:t>
            </a:r>
            <a:endParaRPr lang="cs-CZ" sz="1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9" name="TextovéPole 78"/>
          <p:cNvSpPr txBox="1"/>
          <p:nvPr/>
        </p:nvSpPr>
        <p:spPr>
          <a:xfrm rot="17192918">
            <a:off x="-154490" y="4715509"/>
            <a:ext cx="1303395" cy="338554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chemeClr val="tx2">
                    <a:lumMod val="50000"/>
                  </a:schemeClr>
                </a:solidFill>
              </a:rPr>
              <a:t>kyselá chuť</a:t>
            </a:r>
            <a:endParaRPr lang="cs-CZ" sz="1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0" name="TextovéPole 79"/>
          <p:cNvSpPr txBox="1"/>
          <p:nvPr/>
        </p:nvSpPr>
        <p:spPr>
          <a:xfrm rot="18974216">
            <a:off x="-40734" y="457949"/>
            <a:ext cx="1136228" cy="338554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chemeClr val="tx2">
                    <a:lumMod val="50000"/>
                  </a:schemeClr>
                </a:solidFill>
              </a:rPr>
              <a:t>vnější ucho</a:t>
            </a:r>
            <a:endParaRPr lang="cs-CZ" sz="1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8" name="TextovéPole 67"/>
          <p:cNvSpPr txBox="1"/>
          <p:nvPr/>
        </p:nvSpPr>
        <p:spPr>
          <a:xfrm>
            <a:off x="915616" y="193339"/>
            <a:ext cx="437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5.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3360743" y="192204"/>
            <a:ext cx="437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6.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1406314" y="328371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13.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3418654" y="3195205"/>
            <a:ext cx="437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4.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85" name="TextovéPole 84"/>
          <p:cNvSpPr txBox="1"/>
          <p:nvPr/>
        </p:nvSpPr>
        <p:spPr>
          <a:xfrm>
            <a:off x="487443" y="5129398"/>
            <a:ext cx="587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11.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86" name="TextovéPole 85"/>
          <p:cNvSpPr txBox="1"/>
          <p:nvPr/>
        </p:nvSpPr>
        <p:spPr>
          <a:xfrm>
            <a:off x="3508809" y="4350202"/>
            <a:ext cx="437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87" name="TextovéPole 86"/>
          <p:cNvSpPr txBox="1"/>
          <p:nvPr/>
        </p:nvSpPr>
        <p:spPr>
          <a:xfrm>
            <a:off x="1910370" y="6297279"/>
            <a:ext cx="437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2.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4564484" y="6336341"/>
            <a:ext cx="431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9.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4651664" y="5711513"/>
            <a:ext cx="505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10.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90" name="TextovéPole 89"/>
          <p:cNvSpPr txBox="1"/>
          <p:nvPr/>
        </p:nvSpPr>
        <p:spPr>
          <a:xfrm>
            <a:off x="6415801" y="5692606"/>
            <a:ext cx="437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8.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91" name="TextovéPole 90"/>
          <p:cNvSpPr txBox="1"/>
          <p:nvPr/>
        </p:nvSpPr>
        <p:spPr>
          <a:xfrm>
            <a:off x="6521803" y="6396710"/>
            <a:ext cx="437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3.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92" name="TextovéPole 91"/>
          <p:cNvSpPr txBox="1"/>
          <p:nvPr/>
        </p:nvSpPr>
        <p:spPr>
          <a:xfrm>
            <a:off x="8695348" y="5830251"/>
            <a:ext cx="437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7.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93" name="TextovéPole 92"/>
          <p:cNvSpPr txBox="1"/>
          <p:nvPr/>
        </p:nvSpPr>
        <p:spPr>
          <a:xfrm>
            <a:off x="8162404" y="6273574"/>
            <a:ext cx="532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12.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378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4768" y="56880"/>
            <a:ext cx="8229600" cy="634082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u="sng" dirty="0" err="1" smtClean="0">
                <a:latin typeface="Comic Sans MS" pitchFamily="66" charset="0"/>
                <a:ea typeface="+mn-ea"/>
                <a:cs typeface="Arial" charset="0"/>
              </a:rPr>
              <a:t>Kviz.Ověř</a:t>
            </a:r>
            <a:r>
              <a:rPr lang="cs-CZ" sz="2400" b="1" u="sng" dirty="0" smtClean="0">
                <a:latin typeface="Comic Sans MS" pitchFamily="66" charset="0"/>
                <a:ea typeface="+mn-ea"/>
                <a:cs typeface="Arial" charset="0"/>
              </a:rPr>
              <a:t> si své </a:t>
            </a:r>
            <a:r>
              <a:rPr lang="cs-CZ" sz="2400" b="1" u="sng" dirty="0" err="1" smtClean="0">
                <a:latin typeface="Comic Sans MS" pitchFamily="66" charset="0"/>
                <a:ea typeface="+mn-ea"/>
                <a:cs typeface="Arial" charset="0"/>
              </a:rPr>
              <a:t>znalosti.Zakroužkuj</a:t>
            </a:r>
            <a:r>
              <a:rPr lang="cs-CZ" sz="2400" b="1" u="sng" dirty="0" smtClean="0">
                <a:latin typeface="Comic Sans MS" pitchFamily="66" charset="0"/>
                <a:ea typeface="+mn-ea"/>
                <a:cs typeface="Arial" charset="0"/>
              </a:rPr>
              <a:t> správnou odpověď </a:t>
            </a:r>
            <a:r>
              <a:rPr lang="cs-CZ" sz="2400" b="1" u="sng" dirty="0" err="1" smtClean="0">
                <a:latin typeface="Comic Sans MS" pitchFamily="66" charset="0"/>
                <a:ea typeface="+mn-ea"/>
                <a:cs typeface="Arial" charset="0"/>
              </a:rPr>
              <a:t>a,b,c</a:t>
            </a:r>
            <a:r>
              <a:rPr lang="cs-CZ" sz="2400" b="1" u="sng" dirty="0" smtClean="0">
                <a:latin typeface="Comic Sans MS" pitchFamily="66" charset="0"/>
                <a:ea typeface="+mn-ea"/>
                <a:cs typeface="Arial" charset="0"/>
              </a:rPr>
              <a:t>.</a:t>
            </a:r>
            <a:endParaRPr lang="cs-CZ" sz="2400" b="1" u="sng" dirty="0">
              <a:latin typeface="Comic Sans MS" pitchFamily="66" charset="0"/>
              <a:ea typeface="+mn-ea"/>
              <a:cs typeface="Arial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8315626"/>
              </p:ext>
            </p:extLst>
          </p:nvPr>
        </p:nvGraphicFramePr>
        <p:xfrm>
          <a:off x="265065" y="836712"/>
          <a:ext cx="8568953" cy="4196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58863"/>
                <a:gridCol w="1656184"/>
                <a:gridCol w="1728192"/>
                <a:gridCol w="1525714"/>
              </a:tblGrid>
              <a:tr h="419668"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Vlákna, která vedou zprávy do mozku</a:t>
                      </a:r>
                      <a:endParaRPr lang="cs-CZ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a) nervy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b) žíly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c) svaly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19668"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Svazek nervů procházející páteří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a) tepna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b) mícha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c) chrupavka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19668"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Částí nervové soustavy  je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a) hlava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b) mozek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c) tepna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19668"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Řídící centrum celého těla je uloženo v 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a) míše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b) kostře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c) mozku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19668"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Nejvíce podnětů vnímáme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a) sluchem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b) zrakem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c) čichem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19668"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Vady oka se nazývají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a) krátkozrakost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b) slepota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c) šilhavost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19668"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Slepce na ulici poznáte podle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a) bílé hole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b) pásky na očích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c) velkého psa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19668"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Slepí lidé čtou pomocí písma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a) číselného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b) klínového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c) </a:t>
                      </a:r>
                      <a:r>
                        <a:rPr lang="cs-CZ" sz="16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Brayllova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19668"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Hluchoněmí lide se dorozumívají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a) posunky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b) znakovou řečí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c) skřeky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19668"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Sluch může nejvíc poškodit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a) smích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b) pláč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c) hluk</a:t>
                      </a:r>
                      <a:endParaRPr lang="cs-CZ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251520" y="5229200"/>
            <a:ext cx="8568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u="sng" dirty="0">
                <a:latin typeface="Comic Sans MS" pitchFamily="66" charset="0"/>
                <a:cs typeface="Arial" charset="0"/>
              </a:rPr>
              <a:t>Nabízím ti čtyři možná řešení, jedno z nich je správně – klikni myší</a:t>
            </a: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5060979" y="5679852"/>
            <a:ext cx="3201154" cy="369332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1a,2 b,3b,4c,5b,6a,7a,8c,9b,10c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8" name="TextovéPole 7">
            <a:hlinkClick r:id="rId3" action="ppaction://hlinksldjump"/>
          </p:cNvPr>
          <p:cNvSpPr txBox="1"/>
          <p:nvPr/>
        </p:nvSpPr>
        <p:spPr>
          <a:xfrm>
            <a:off x="434742" y="5665907"/>
            <a:ext cx="3201154" cy="369332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1c,2 b,3b,4a,5b,6b,7a,8c,9a,10c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9" name="TextovéPole 8">
            <a:hlinkClick r:id="rId3" action="ppaction://hlinksldjump"/>
          </p:cNvPr>
          <p:cNvSpPr txBox="1"/>
          <p:nvPr/>
        </p:nvSpPr>
        <p:spPr>
          <a:xfrm>
            <a:off x="433188" y="6173997"/>
            <a:ext cx="3201154" cy="369332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1a,2 a,3b,4c,5c,6a,7a,8b,9b,10c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0" name="TextovéPole 9">
            <a:hlinkClick r:id="rId3" action="ppaction://hlinksldjump"/>
          </p:cNvPr>
          <p:cNvSpPr txBox="1"/>
          <p:nvPr/>
        </p:nvSpPr>
        <p:spPr>
          <a:xfrm>
            <a:off x="5076056" y="6140947"/>
            <a:ext cx="3201154" cy="369332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1a,2 b,3b,4c,5a,6a,7c,8c,9b,10c</a:t>
            </a:r>
            <a:endParaRPr lang="cs-CZ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5577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47256" y="188640"/>
            <a:ext cx="6696744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latin typeface="Comic Sans MS" pitchFamily="66" charset="0"/>
              </a:rPr>
              <a:t>VÝBORNĚ !!!  </a:t>
            </a:r>
            <a:br>
              <a:rPr lang="cs-CZ" sz="4800" b="1" dirty="0" smtClean="0">
                <a:latin typeface="Comic Sans MS" pitchFamily="66" charset="0"/>
              </a:rPr>
            </a:br>
            <a:r>
              <a:rPr lang="cs-CZ" sz="4800" b="1" dirty="0" smtClean="0">
                <a:latin typeface="Comic Sans MS" pitchFamily="66" charset="0"/>
              </a:rPr>
              <a:t>VŠECHNY ODPOVĚDI JSI ZVOLIL </a:t>
            </a:r>
            <a:r>
              <a:rPr lang="cs-CZ" sz="6000" b="1" dirty="0" smtClean="0">
                <a:solidFill>
                  <a:srgbClr val="7030A0"/>
                </a:solidFill>
                <a:latin typeface="Comic Sans MS" pitchFamily="66" charset="0"/>
              </a:rPr>
              <a:t>SPRÁVNĚ</a:t>
            </a:r>
            <a:r>
              <a:rPr lang="cs-CZ" sz="4800" b="1" dirty="0" smtClean="0">
                <a:latin typeface="Comic Sans MS" pitchFamily="66" charset="0"/>
              </a:rPr>
              <a:t>.</a:t>
            </a:r>
            <a:endParaRPr lang="cs-CZ" sz="4800" b="1" dirty="0">
              <a:latin typeface="Comic Sans MS" pitchFamily="66" charset="0"/>
            </a:endParaRPr>
          </a:p>
        </p:txBody>
      </p:sp>
      <p:pic>
        <p:nvPicPr>
          <p:cNvPr id="1026" name="Picture 2" descr="http://buzzbo.com/cle/files/2011/09/smiley_with_thumbs_up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32537">
            <a:off x="116445" y="3268677"/>
            <a:ext cx="5263777" cy="3201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292080" y="5877272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Pokračuj k </a:t>
            </a:r>
            <a:r>
              <a:rPr lang="cs-CZ" b="1" dirty="0" smtClean="0">
                <a:hlinkClick r:id="rId3" action="ppaction://hlinksldjump"/>
              </a:rPr>
              <a:t>dalšímu úkolu</a:t>
            </a:r>
            <a:r>
              <a:rPr lang="cs-CZ" b="1" dirty="0" smtClean="0"/>
              <a:t>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043405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908720"/>
            <a:ext cx="84249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latin typeface="Comic Sans MS" pitchFamily="66" charset="0"/>
              </a:rPr>
              <a:t>CHYBIČKA SE VLOUDILA. </a:t>
            </a:r>
            <a:br>
              <a:rPr lang="cs-CZ" sz="4800" b="1" dirty="0" smtClean="0">
                <a:latin typeface="Comic Sans MS" pitchFamily="66" charset="0"/>
              </a:rPr>
            </a:br>
            <a:r>
              <a:rPr lang="cs-CZ" sz="4800" b="1" dirty="0" smtClean="0">
                <a:latin typeface="Comic Sans MS" pitchFamily="66" charset="0"/>
              </a:rPr>
              <a:t>Klikni na obrázek a zkus to ještě jednou.</a:t>
            </a:r>
            <a:endParaRPr lang="cs-CZ" sz="4800" b="1" dirty="0">
              <a:latin typeface="Comic Sans MS" pitchFamily="66" charset="0"/>
            </a:endParaRPr>
          </a:p>
        </p:txBody>
      </p:sp>
      <p:pic>
        <p:nvPicPr>
          <p:cNvPr id="2050" name="Picture 2" descr="http://www.camaro5.com/forums/attachment.php?attachmentid=37101&amp;d=124711460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15213">
            <a:off x="2870079" y="3535481"/>
            <a:ext cx="2687196" cy="2739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9004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7505673"/>
              </p:ext>
            </p:extLst>
          </p:nvPr>
        </p:nvGraphicFramePr>
        <p:xfrm>
          <a:off x="100421" y="980728"/>
          <a:ext cx="4103712" cy="4732020"/>
        </p:xfrm>
        <a:graphic>
          <a:graphicData uri="http://schemas.openxmlformats.org/drawingml/2006/table">
            <a:tbl>
              <a:tblPr firstRow="1" firstCol="1" bandRow="1"/>
              <a:tblGrid>
                <a:gridCol w="341976"/>
                <a:gridCol w="341976"/>
                <a:gridCol w="341976"/>
                <a:gridCol w="341976"/>
                <a:gridCol w="341976"/>
                <a:gridCol w="341976"/>
                <a:gridCol w="341976"/>
                <a:gridCol w="341976"/>
                <a:gridCol w="341976"/>
                <a:gridCol w="341976"/>
                <a:gridCol w="341976"/>
                <a:gridCol w="341976"/>
              </a:tblGrid>
              <a:tr h="2713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13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13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b</a:t>
                      </a:r>
                      <a:endParaRPr lang="cs-CZ" sz="18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13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13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B</a:t>
                      </a:r>
                      <a:endParaRPr lang="cs-CZ" sz="1800" b="1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13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13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131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13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r>
                        <a:rPr lang="cs-CZ" sz="1800" b="1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  <a:endParaRPr lang="cs-CZ" sz="18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13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13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ú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13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kern="120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á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13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13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13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j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276600" y="2243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03648" y="332656"/>
            <a:ext cx="58326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200" b="1" u="sng" dirty="0">
                <a:latin typeface="Comic Sans MS" pitchFamily="66" charset="0"/>
                <a:cs typeface="Arial" charset="0"/>
              </a:rPr>
              <a:t>Na závěr křížovka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716016" y="908720"/>
            <a:ext cx="4427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ve vnitřním uchu je uloženo centrum ….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716017" y="2204864"/>
            <a:ext cx="4427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jak se nazývá slepecké písmo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702910" y="1534726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červené</a:t>
            </a: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, zelené, modré ….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4716016" y="1844824"/>
            <a:ext cx="4427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světlo dopadá na  … oka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723641" y="1249362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pomocí kterého smyslu slepci čtou své písmo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716016" y="2564904"/>
            <a:ext cx="44279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vnější </a:t>
            </a: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ucho zachycuje zvuky ušním …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4716017" y="2852936"/>
            <a:ext cx="44279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povrchová část oka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252735" y="3140968"/>
            <a:ext cx="48912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prostředí, kde žijeme by mělo být co nejméně …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020338" y="3789040"/>
            <a:ext cx="512366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asi 85%  … přichází do mozku prostřednictvím zraku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276600" y="4149080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ve vnitřním uchu je uloženo centrum sluchu a … rovnováhy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716016" y="4797152"/>
            <a:ext cx="29470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sídlem chuti jsou chuťové …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987845" y="5085184"/>
            <a:ext cx="51561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čichové buňky nám umožňují rozeznávat pachy a …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716016" y="5373216"/>
            <a:ext cx="17908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… je sídlem chuti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3264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4420748"/>
              </p:ext>
            </p:extLst>
          </p:nvPr>
        </p:nvGraphicFramePr>
        <p:xfrm>
          <a:off x="1907704" y="980730"/>
          <a:ext cx="4968552" cy="5112570"/>
        </p:xfrm>
        <a:graphic>
          <a:graphicData uri="http://schemas.openxmlformats.org/drawingml/2006/table">
            <a:tbl>
              <a:tblPr firstRow="1" firstCol="1" bandRow="1"/>
              <a:tblGrid>
                <a:gridCol w="414046"/>
                <a:gridCol w="414046"/>
                <a:gridCol w="414046"/>
                <a:gridCol w="414046"/>
                <a:gridCol w="414046"/>
                <a:gridCol w="414046"/>
                <a:gridCol w="414046"/>
                <a:gridCol w="414046"/>
                <a:gridCol w="414046"/>
                <a:gridCol w="414046"/>
                <a:gridCol w="414046"/>
                <a:gridCol w="414046"/>
              </a:tblGrid>
              <a:tr h="3408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c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08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u</a:t>
                      </a:r>
                      <a:endParaRPr lang="cs-CZ" sz="18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08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b</a:t>
                      </a:r>
                      <a:endParaRPr lang="cs-CZ" sz="18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8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í</a:t>
                      </a:r>
                      <a:endParaRPr lang="cs-CZ" sz="18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c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8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B</a:t>
                      </a:r>
                      <a:endParaRPr lang="cs-CZ" sz="18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08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c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08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08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č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é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08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08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f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c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í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08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ú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j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í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08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á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08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á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08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ů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ě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08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j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z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361276" y="261228"/>
            <a:ext cx="64807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u="sng" dirty="0">
                <a:latin typeface="Comic Sans MS" pitchFamily="66" charset="0"/>
                <a:cs typeface="Arial" charset="0"/>
              </a:rPr>
              <a:t>Řešení křížovky, </a:t>
            </a:r>
            <a:r>
              <a:rPr lang="cs-CZ" sz="2200" b="1" u="sng" dirty="0" smtClean="0">
                <a:latin typeface="Comic Sans MS" pitchFamily="66" charset="0"/>
                <a:cs typeface="Arial" charset="0"/>
              </a:rPr>
              <a:t>tajenka = smyslové orgány</a:t>
            </a:r>
            <a:endParaRPr lang="cs-CZ" sz="2200" b="1" u="sng" dirty="0">
              <a:latin typeface="Comic Sans MS" pitchFamily="66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4569697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0" y="260648"/>
            <a:ext cx="61926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200" b="1" u="sng" dirty="0" smtClean="0">
                <a:latin typeface="Comic Sans MS" pitchFamily="66" charset="0"/>
                <a:cs typeface="Arial" charset="0"/>
              </a:rPr>
              <a:t>Metodický list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95536" y="908720"/>
            <a:ext cx="842493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Tento digitální učební materiál je určen pro předmět Přírodověda, 5.ročník, oblast Lidské tělo.</a:t>
            </a:r>
          </a:p>
          <a:p>
            <a:r>
              <a:rPr lang="cs-CZ" dirty="0" smtClean="0"/>
              <a:t>Opakuje a procvičuje základní znalosti o smyslových orgánech.</a:t>
            </a:r>
          </a:p>
          <a:p>
            <a:r>
              <a:rPr lang="cs-CZ" dirty="0" smtClean="0"/>
              <a:t>Je vhodný pro práci s interaktivní tabulí a popisovačem.</a:t>
            </a:r>
          </a:p>
          <a:p>
            <a:endParaRPr lang="cs-CZ" dirty="0" smtClean="0"/>
          </a:p>
          <a:p>
            <a:r>
              <a:rPr lang="cs-CZ" dirty="0" smtClean="0"/>
              <a:t>Snímek č.2 :  žáci si nejprve podle obrázku připomenou a zopakují smyslové orgány, jejich jednotlivé části; </a:t>
            </a:r>
            <a:r>
              <a:rPr lang="cs-CZ" smtClean="0"/>
              <a:t>kliknutím </a:t>
            </a:r>
            <a:r>
              <a:rPr lang="cs-CZ" smtClean="0"/>
              <a:t>myší </a:t>
            </a:r>
            <a:r>
              <a:rPr lang="cs-CZ" dirty="0" smtClean="0"/>
              <a:t>se zobrazí otázky k zamyšlení , dalším klikem se objeví správná odpověď na první otázku, druhá je určena k diskusi.</a:t>
            </a:r>
          </a:p>
          <a:p>
            <a:endParaRPr lang="cs-CZ" dirty="0" smtClean="0"/>
          </a:p>
          <a:p>
            <a:r>
              <a:rPr lang="cs-CZ" dirty="0" smtClean="0"/>
              <a:t>Snímek č.3 a 4:  zde si žáci procvičí jednotlivé části oka, ucha, nosu a jazyka s nápovědou; záleží na učiteli, zdali si prověří znalosti ústně nebo žáci napíší své odpovědi na tabuli; klikem myši se opět zobrazí správné odpovědi.</a:t>
            </a:r>
          </a:p>
          <a:p>
            <a:endParaRPr lang="cs-CZ" dirty="0" smtClean="0"/>
          </a:p>
          <a:p>
            <a:r>
              <a:rPr lang="cs-CZ" dirty="0" smtClean="0"/>
              <a:t>Snímek č.5 :  žáci hledají správné odpovědi na otázky v kvízu, jsou jim nabídnuty čtyři možné kombinace odpovědí, jedna z nich je správná; po kliknutí na zvolenou odpověď se ukáže, je-li správná či nikoli.</a:t>
            </a:r>
          </a:p>
          <a:p>
            <a:endParaRPr lang="cs-CZ" dirty="0" smtClean="0"/>
          </a:p>
          <a:p>
            <a:r>
              <a:rPr lang="cs-CZ" dirty="0" smtClean="0"/>
              <a:t>Snímek č.8 :  žáci podle nápovědy doplňují křížovku, její řešení je na snímku č.9.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988840"/>
            <a:ext cx="806489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Obr.na snímku č.2 :  a)Přírodověda 5, učebnice pro 5.ročník základní školy Člověk a jeho svět, nakl. Nová škola 2012, str. 62</a:t>
            </a:r>
          </a:p>
          <a:p>
            <a:r>
              <a:rPr lang="cs-CZ" dirty="0"/>
              <a:t>	</a:t>
            </a:r>
            <a:r>
              <a:rPr lang="cs-CZ" dirty="0" smtClean="0"/>
              <a:t>	  b)galerie klipartů PowerPoint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Obr.na snímku č.3 : </a:t>
            </a:r>
            <a:r>
              <a:rPr lang="cs-CZ" dirty="0" smtClean="0">
                <a:hlinkClick r:id="rId2"/>
              </a:rPr>
              <a:t>www.</a:t>
            </a:r>
            <a:r>
              <a:rPr lang="cs-CZ" dirty="0" err="1" smtClean="0">
                <a:hlinkClick r:id="rId2"/>
              </a:rPr>
              <a:t>cmis.cz</a:t>
            </a:r>
            <a:r>
              <a:rPr lang="cs-CZ" dirty="0" smtClean="0">
                <a:hlinkClick r:id="rId2"/>
              </a:rPr>
              <a:t>/dum</a:t>
            </a:r>
            <a:r>
              <a:rPr lang="cs-CZ" dirty="0" smtClean="0"/>
              <a:t>; </a:t>
            </a:r>
            <a:r>
              <a:rPr lang="cs-CZ" dirty="0" smtClean="0">
                <a:hlinkClick r:id="rId3"/>
              </a:rPr>
              <a:t>http://graphics.samsclub.com/images/optical-eye-diagram1.jpg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http://lidske-smysly.wbs.cz/cich/nos.jpg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Obr.na snímku č.4 : </a:t>
            </a:r>
            <a:r>
              <a:rPr lang="cs-CZ" dirty="0" smtClean="0">
                <a:hlinkClick r:id="rId2"/>
              </a:rPr>
              <a:t>www.</a:t>
            </a:r>
            <a:r>
              <a:rPr lang="cs-CZ" dirty="0" err="1" smtClean="0">
                <a:hlinkClick r:id="rId2"/>
              </a:rPr>
              <a:t>cmis.cz</a:t>
            </a:r>
            <a:r>
              <a:rPr lang="cs-CZ" dirty="0" smtClean="0">
                <a:hlinkClick r:id="rId2"/>
              </a:rPr>
              <a:t>/dum</a:t>
            </a:r>
            <a:r>
              <a:rPr lang="cs-CZ" dirty="0" smtClean="0"/>
              <a:t>; </a:t>
            </a:r>
            <a:r>
              <a:rPr lang="cs-CZ" dirty="0" smtClean="0">
                <a:hlinkClick r:id="rId5"/>
              </a:rPr>
              <a:t>http://www.</a:t>
            </a:r>
            <a:r>
              <a:rPr lang="cs-CZ" dirty="0" err="1" smtClean="0">
                <a:hlinkClick r:id="rId5"/>
              </a:rPr>
              <a:t>scientificpsychic.com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workbook</a:t>
            </a:r>
            <a:r>
              <a:rPr lang="cs-CZ" dirty="0" smtClean="0">
                <a:hlinkClick r:id="rId5"/>
              </a:rPr>
              <a:t>/ear2en.jpg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http://www.</a:t>
            </a:r>
            <a:r>
              <a:rPr lang="cs-CZ" dirty="0" err="1" smtClean="0">
                <a:hlinkClick r:id="rId6"/>
              </a:rPr>
              <a:t>collapseboard.com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wp</a:t>
            </a:r>
            <a:r>
              <a:rPr lang="cs-CZ" dirty="0" smtClean="0">
                <a:hlinkClick r:id="rId6"/>
              </a:rPr>
              <a:t>-</a:t>
            </a:r>
            <a:r>
              <a:rPr lang="cs-CZ" dirty="0" err="1" smtClean="0">
                <a:hlinkClick r:id="rId6"/>
              </a:rPr>
              <a:t>content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uploads</a:t>
            </a:r>
            <a:r>
              <a:rPr lang="cs-CZ" dirty="0" smtClean="0">
                <a:hlinkClick r:id="rId6"/>
              </a:rPr>
              <a:t>/2012/03/</a:t>
            </a:r>
            <a:r>
              <a:rPr lang="cs-CZ" dirty="0" err="1" smtClean="0">
                <a:hlinkClick r:id="rId6"/>
              </a:rPr>
              <a:t>How</a:t>
            </a:r>
            <a:r>
              <a:rPr lang="cs-CZ" dirty="0" smtClean="0">
                <a:hlinkClick r:id="rId6"/>
              </a:rPr>
              <a:t>-taste-</a:t>
            </a:r>
            <a:r>
              <a:rPr lang="cs-CZ" dirty="0" err="1" smtClean="0">
                <a:hlinkClick r:id="rId6"/>
              </a:rPr>
              <a:t>is</a:t>
            </a:r>
            <a:r>
              <a:rPr lang="cs-CZ" dirty="0" smtClean="0">
                <a:hlinkClick r:id="rId6"/>
              </a:rPr>
              <a:t>-</a:t>
            </a:r>
            <a:r>
              <a:rPr lang="cs-CZ" dirty="0" err="1" smtClean="0">
                <a:hlinkClick r:id="rId6"/>
              </a:rPr>
              <a:t>formed.jpg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Obr.na snímku č.6 : </a:t>
            </a:r>
            <a:r>
              <a:rPr lang="cs-CZ" dirty="0" smtClean="0">
                <a:hlinkClick r:id="rId2"/>
              </a:rPr>
              <a:t>www.</a:t>
            </a:r>
            <a:r>
              <a:rPr lang="cs-CZ" dirty="0" err="1" smtClean="0">
                <a:hlinkClick r:id="rId2"/>
              </a:rPr>
              <a:t>cmis.cz</a:t>
            </a:r>
            <a:r>
              <a:rPr lang="cs-CZ" dirty="0" smtClean="0">
                <a:hlinkClick r:id="rId2"/>
              </a:rPr>
              <a:t>/dum</a:t>
            </a:r>
            <a:r>
              <a:rPr lang="cs-CZ" dirty="0" smtClean="0"/>
              <a:t>; </a:t>
            </a:r>
            <a:r>
              <a:rPr lang="cs-CZ" dirty="0" smtClean="0">
                <a:hlinkClick r:id="rId7"/>
              </a:rPr>
              <a:t>http://buzzbo.com/cle/files/2011/09/smiley_with_thumbs_up.gif</a:t>
            </a:r>
            <a:r>
              <a:rPr lang="cs-CZ" dirty="0" smtClean="0"/>
              <a:t> 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Obr.na snímku č.7 : </a:t>
            </a:r>
            <a:r>
              <a:rPr lang="cs-CZ" dirty="0" smtClean="0">
                <a:hlinkClick r:id="rId2"/>
              </a:rPr>
              <a:t>www.</a:t>
            </a:r>
            <a:r>
              <a:rPr lang="cs-CZ" dirty="0" err="1" smtClean="0">
                <a:hlinkClick r:id="rId2"/>
              </a:rPr>
              <a:t>cmis.cz</a:t>
            </a:r>
            <a:r>
              <a:rPr lang="cs-CZ" dirty="0" smtClean="0">
                <a:hlinkClick r:id="rId2"/>
              </a:rPr>
              <a:t>/dum</a:t>
            </a:r>
            <a:r>
              <a:rPr lang="cs-CZ" dirty="0" smtClean="0"/>
              <a:t>; </a:t>
            </a:r>
            <a:r>
              <a:rPr lang="cs-CZ" dirty="0" smtClean="0">
                <a:hlinkClick r:id="rId8"/>
              </a:rPr>
              <a:t>http://www.camaro5.com/</a:t>
            </a:r>
            <a:r>
              <a:rPr lang="cs-CZ" dirty="0" err="1" smtClean="0">
                <a:hlinkClick r:id="rId8"/>
              </a:rPr>
              <a:t>forums</a:t>
            </a:r>
            <a:r>
              <a:rPr lang="cs-CZ" dirty="0" smtClean="0">
                <a:hlinkClick r:id="rId8"/>
              </a:rPr>
              <a:t>/</a:t>
            </a:r>
            <a:r>
              <a:rPr lang="cs-CZ" dirty="0" err="1" smtClean="0">
                <a:hlinkClick r:id="rId8"/>
              </a:rPr>
              <a:t>attachment.php</a:t>
            </a:r>
            <a:r>
              <a:rPr lang="cs-CZ" dirty="0" smtClean="0">
                <a:hlinkClick r:id="rId8"/>
              </a:rPr>
              <a:t>?</a:t>
            </a:r>
            <a:r>
              <a:rPr lang="cs-CZ" dirty="0" err="1" smtClean="0">
                <a:hlinkClick r:id="rId8"/>
              </a:rPr>
              <a:t>attachmentid</a:t>
            </a:r>
            <a:r>
              <a:rPr lang="cs-CZ" dirty="0" smtClean="0">
                <a:hlinkClick r:id="rId8"/>
              </a:rPr>
              <a:t>=37101&amp;d=1247114603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1600" y="260648"/>
            <a:ext cx="66967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200" b="1" u="sng" dirty="0" smtClean="0">
                <a:latin typeface="Comic Sans MS" pitchFamily="66" charset="0"/>
                <a:cs typeface="Arial" charset="0"/>
              </a:rPr>
              <a:t>Použitý materiál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11560" y="836712"/>
            <a:ext cx="77048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Přírodověda 5; učebnice pro  5.ročník základní školy Člověk a jeho svět; </a:t>
            </a:r>
            <a:r>
              <a:rPr lang="cs-CZ" dirty="0" err="1" smtClean="0"/>
              <a:t>Matyášek</a:t>
            </a:r>
            <a:r>
              <a:rPr lang="cs-CZ" dirty="0" smtClean="0"/>
              <a:t>, Štiková, Trna, </a:t>
            </a:r>
            <a:r>
              <a:rPr lang="cs-CZ" dirty="0" err="1" smtClean="0"/>
              <a:t>nakl</a:t>
            </a:r>
            <a:r>
              <a:rPr lang="cs-CZ" dirty="0" smtClean="0"/>
              <a:t>. Nová škola 2010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Soubor námětů úkolů a zajímavostí k přírodovědnému učivu pro 5.ročník; </a:t>
            </a:r>
            <a:r>
              <a:rPr lang="cs-CZ" dirty="0" err="1" smtClean="0"/>
              <a:t>Mühlhauserová</a:t>
            </a:r>
            <a:r>
              <a:rPr lang="cs-CZ" dirty="0" smtClean="0"/>
              <a:t>, 2004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9851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544</TotalTime>
  <Words>858</Words>
  <Application>Microsoft Office PowerPoint</Application>
  <PresentationFormat>Předvádění na obrazovce (4:3)</PresentationFormat>
  <Paragraphs>474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VY_32_INOVACE_08_Přírodověda_ 5.ročník_ 09_Smyslová soustava</vt:lpstr>
      <vt:lpstr>Smyslová soustava </vt:lpstr>
      <vt:lpstr>Zkus popsat části jednotlivých smyslových orgánů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Hazlov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VY_32_INOVACE_08_Přírodověda_ 5.ročník_ 09_Smyslová soustava</dc:title>
  <dc:creator>Hana Martínková</dc:creator>
  <cp:lastModifiedBy>User</cp:lastModifiedBy>
  <cp:revision>51</cp:revision>
  <dcterms:created xsi:type="dcterms:W3CDTF">2012-03-13T09:30:48Z</dcterms:created>
  <dcterms:modified xsi:type="dcterms:W3CDTF">2012-07-22T09:29:58Z</dcterms:modified>
</cp:coreProperties>
</file>