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60" r:id="rId5"/>
    <p:sldId id="261" r:id="rId6"/>
    <p:sldId id="262" r:id="rId7"/>
    <p:sldId id="263" r:id="rId8"/>
    <p:sldId id="264" r:id="rId9"/>
    <p:sldId id="266" r:id="rId10"/>
    <p:sldId id="265" r:id="rId11"/>
    <p:sldId id="268" r:id="rId12"/>
    <p:sldId id="269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="" xmlns:p14="http://schemas.microsoft.com/office/powerpoint/2010/main">
        <p14:section name="Výchozí oddíl" id="{93A6D1EC-2533-4F64-8D19-AC497601601B}">
          <p14:sldIdLst>
            <p14:sldId id="259"/>
            <p14:sldId id="256"/>
            <p14:sldId id="257"/>
          </p14:sldIdLst>
        </p14:section>
        <p14:section name="Oddíl bez názvu" id="{EB93805B-EEE4-4B47-8C78-4F3EDCB1A124}">
          <p14:sldIdLst>
            <p14:sldId id="260"/>
            <p14:sldId id="261"/>
            <p14:sldId id="262"/>
            <p14:sldId id="263"/>
            <p14:sldId id="264"/>
            <p14:sldId id="265"/>
            <p14:sldId id="266"/>
            <p14:sldId id="268"/>
            <p14:sldId id="269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12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EC409-65A9-44AE-87FD-87DA3BC062F1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B5F99-1406-4BB4-B393-5657C6776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575442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EC409-65A9-44AE-87FD-87DA3BC062F1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B5F99-1406-4BB4-B393-5657C6776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254774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EC409-65A9-44AE-87FD-87DA3BC062F1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B5F99-1406-4BB4-B393-5657C6776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05481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EC409-65A9-44AE-87FD-87DA3BC062F1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B5F99-1406-4BB4-B393-5657C6776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683758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EC409-65A9-44AE-87FD-87DA3BC062F1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B5F99-1406-4BB4-B393-5657C6776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39877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EC409-65A9-44AE-87FD-87DA3BC062F1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B5F99-1406-4BB4-B393-5657C6776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91885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EC409-65A9-44AE-87FD-87DA3BC062F1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B5F99-1406-4BB4-B393-5657C6776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406283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EC409-65A9-44AE-87FD-87DA3BC062F1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B5F99-1406-4BB4-B393-5657C6776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909472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EC409-65A9-44AE-87FD-87DA3BC062F1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B5F99-1406-4BB4-B393-5657C6776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89082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EC409-65A9-44AE-87FD-87DA3BC062F1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B5F99-1406-4BB4-B393-5657C6776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6313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EC409-65A9-44AE-87FD-87DA3BC062F1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B5F99-1406-4BB4-B393-5657C6776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996482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79000">
              <a:srgbClr val="9CB86E"/>
            </a:gs>
            <a:gs pos="100000">
              <a:srgbClr val="156B13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4EC409-65A9-44AE-87FD-87DA3BC062F1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BB5F99-1406-4BB4-B393-5657C6776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2162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9.jpeg"/><Relationship Id="rId7" Type="http://schemas.openxmlformats.org/officeDocument/2006/relationships/image" Target="../media/image12.jpeg"/><Relationship Id="rId12" Type="http://schemas.openxmlformats.org/officeDocument/2006/relationships/image" Target="../media/image17.jpeg"/><Relationship Id="rId2" Type="http://schemas.openxmlformats.org/officeDocument/2006/relationships/hyperlink" Target="http://blog.hotelclub.com/10-must-try-exotic-fruits/star-fruit/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11" Type="http://schemas.openxmlformats.org/officeDocument/2006/relationships/image" Target="../media/image16.jpeg"/><Relationship Id="rId5" Type="http://schemas.openxmlformats.org/officeDocument/2006/relationships/image" Target="../media/image10.jpeg"/><Relationship Id="rId10" Type="http://schemas.openxmlformats.org/officeDocument/2006/relationships/image" Target="../media/image15.gif"/><Relationship Id="rId4" Type="http://schemas.openxmlformats.org/officeDocument/2006/relationships/hyperlink" Target="http://blog.hotelclub.com/10-must-try-exotic-fruits/lychee/" TargetMode="External"/><Relationship Id="rId9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atlanka.cz/vyukove-materialy/zemepis/prirodni_oblasti_zeme.html" TargetMode="External"/><Relationship Id="rId2" Type="http://schemas.openxmlformats.org/officeDocument/2006/relationships/hyperlink" Target="http://www.clker.com/cliparts/b/1/u/x/o/4/world-md.pn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3.bp.blogspot.com/_ThB1Yrk4bDc/S9B7lFVEoLI/AAAAAAAAAA4/XhSBWLR1c-U/s320/earth.jpg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lumheatcool.com.au/wp-content/uploads/2011/04/Large-Plums-Plum-" TargetMode="External"/><Relationship Id="rId3" Type="http://schemas.openxmlformats.org/officeDocument/2006/relationships/hyperlink" Target="http://blog.hotelclub.com/wp-content/uploads/2008/05/04_lychee.jpg" TargetMode="External"/><Relationship Id="rId7" Type="http://schemas.openxmlformats.org/officeDocument/2006/relationships/hyperlink" Target="http://upload.wikimedia.org/wikipedia/commons/thumb/c/cf/Pears.jpg/220px-Pears.jpg" TargetMode="External"/><Relationship Id="rId2" Type="http://schemas.openxmlformats.org/officeDocument/2006/relationships/hyperlink" Target="http://blog.hotelclub.com/wp-content/uploads/2008/05/07_kumquat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4.bp.blogspot.com/_MrT1yX4NzdE/TT54fusFA0I/AAAAAAAAADA/3jwXmNJ8IEI/s1600/apples.jpg" TargetMode="External"/><Relationship Id="rId11" Type="http://schemas.openxmlformats.org/officeDocument/2006/relationships/hyperlink" Target="http://wmpoweruser.com/wp-content/uploads/2011/05/mango.jpg?e83a2c" TargetMode="External"/><Relationship Id="rId5" Type="http://schemas.openxmlformats.org/officeDocument/2006/relationships/hyperlink" Target="http://fruitsbenefits.com/wp-content/uploads/2011/07/Pineapple.jpg" TargetMode="External"/><Relationship Id="rId10" Type="http://schemas.openxmlformats.org/officeDocument/2006/relationships/hyperlink" Target="http://glpludek.cz/ups/imgs/jak-na-banan-anketa.jpg" TargetMode="External"/><Relationship Id="rId4" Type="http://schemas.openxmlformats.org/officeDocument/2006/relationships/hyperlink" Target="http://blog.hotelclub.com/wp-content/uploads/2008/05/05_starfruit.jpg" TargetMode="External"/><Relationship Id="rId9" Type="http://schemas.openxmlformats.org/officeDocument/2006/relationships/hyperlink" Target="http://mirda22.atlasweb.cz/tresne9ac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22000"/>
            <a:lum/>
          </a:blip>
          <a:srcRect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32656"/>
            <a:ext cx="6084887" cy="1487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5536" y="2348880"/>
            <a:ext cx="835292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VY_32_INOVACE_08_Přírodověda_</a:t>
            </a:r>
            <a:br>
              <a:rPr kumimoji="0" lang="cs-CZ" sz="3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3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5.ročník_</a:t>
            </a:r>
            <a:br>
              <a:rPr kumimoji="0" lang="cs-CZ" sz="3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14_Základní oblasti Země</a:t>
            </a:r>
            <a:endParaRPr kumimoji="0" lang="cs-CZ" sz="3600" b="1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15616" y="4869160"/>
            <a:ext cx="6912768" cy="9048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Autor : </a:t>
            </a: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Jiří Martínek, </a:t>
            </a:r>
            <a:r>
              <a:rPr kumimoji="0" lang="cs-CZ" sz="2400" b="1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ZŠ a MŠ </a:t>
            </a:r>
            <a:r>
              <a:rPr kumimoji="0" lang="cs-CZ" sz="2400" b="1" i="0" u="none" strike="noStrike" kern="0" cap="none" spc="0" normalizeH="0" baseline="0" noProof="0" dirty="0" err="1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Hazlov</a:t>
            </a:r>
            <a:endParaRPr kumimoji="0" lang="cs-CZ" sz="2400" b="1" i="0" u="none" strike="noStrike" kern="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Období vytvoření : </a:t>
            </a: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prosinec 2011</a:t>
            </a:r>
            <a:endParaRPr kumimoji="0" lang="cs-CZ" sz="2400" b="1" i="0" u="none" strike="noStrike" kern="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5019438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4949" y="4149080"/>
            <a:ext cx="3418602" cy="2592288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467544" y="764704"/>
            <a:ext cx="8208912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000" b="1" dirty="0" smtClean="0"/>
              <a:t>Dodnes má zásadní vliv na všechny celky přísun slunečního záření. Jeho velikost je dána </a:t>
            </a:r>
            <a:r>
              <a:rPr lang="cs-CZ" sz="2000" b="1" i="1" dirty="0" smtClean="0">
                <a:hlinkClick r:id="" action="ppaction://hlinkfile"/>
              </a:rPr>
              <a:t>úhlem dopadu slunečních paprsků</a:t>
            </a:r>
            <a:r>
              <a:rPr lang="cs-CZ" sz="2000" b="1" i="1" dirty="0" smtClean="0"/>
              <a:t> </a:t>
            </a:r>
            <a:r>
              <a:rPr lang="cs-CZ" sz="2000" b="1" dirty="0" smtClean="0"/>
              <a:t>na zemský povrch. Tak jak se od rovníku k pólům množství dopadajícího slunečního záření snižuje, mění se i vzhled krajiny. Tuto změnu je pak možné pozorovat i při změně nadmořské výšky- vytvoření </a:t>
            </a:r>
            <a:r>
              <a:rPr lang="cs-CZ" sz="2000" b="1" i="1" dirty="0" smtClean="0">
                <a:hlinkClick r:id="" action="ppaction://hlinkfile"/>
              </a:rPr>
              <a:t>výškové stupňovitosti v krajině</a:t>
            </a:r>
            <a:r>
              <a:rPr lang="cs-CZ" sz="2000" b="1" i="1" dirty="0" smtClean="0"/>
              <a:t>.</a:t>
            </a:r>
            <a:r>
              <a:rPr lang="cs-CZ" sz="2000" b="1" dirty="0" smtClean="0"/>
              <a:t> Rozšíření rostlin je tak určováno především klimatickými faktory jako je teplota, množství a chod srážek, povětrnostní faktory, doba slunečního svitu. Vedle těch se pak čím dál více uplatňuje činnost člověka</a:t>
            </a:r>
            <a:r>
              <a:rPr lang="cs-CZ" sz="2000" b="1" i="1" dirty="0" smtClean="0"/>
              <a:t>.</a:t>
            </a:r>
            <a:r>
              <a:rPr lang="cs-CZ" sz="2000" b="1" dirty="0" smtClean="0"/>
              <a:t> Můžeme se tak setkat s </a:t>
            </a:r>
            <a:r>
              <a:rPr lang="cs-CZ" sz="2000" b="1" i="1" dirty="0" smtClean="0">
                <a:hlinkClick r:id="" action="ppaction://hlinkfile"/>
              </a:rPr>
              <a:t>krajinou přírodní</a:t>
            </a:r>
            <a:r>
              <a:rPr lang="cs-CZ" sz="2000" b="1" dirty="0" smtClean="0"/>
              <a:t>, tedy oblastmi bez výrazného zásahu lidské činnosti, kterou tvoří jednotlivé </a:t>
            </a:r>
            <a:r>
              <a:rPr lang="cs-CZ" sz="2000" b="1" i="1" dirty="0" smtClean="0">
                <a:hlinkClick r:id="" action="ppaction://hlinkfile"/>
              </a:rPr>
              <a:t>ekosystémy</a:t>
            </a:r>
            <a:r>
              <a:rPr lang="cs-CZ" sz="2000" b="1" i="1" dirty="0" smtClean="0"/>
              <a:t>,</a:t>
            </a:r>
            <a:r>
              <a:rPr lang="cs-CZ" sz="2000" b="1" dirty="0" smtClean="0"/>
              <a:t> tak s </a:t>
            </a:r>
            <a:r>
              <a:rPr lang="cs-CZ" sz="2000" b="1" i="1" dirty="0" smtClean="0">
                <a:hlinkClick r:id="" action="ppaction://hlinkfile"/>
              </a:rPr>
              <a:t>krajinou kulturní</a:t>
            </a:r>
            <a:r>
              <a:rPr lang="cs-CZ" sz="2000" b="1" i="1" dirty="0" smtClean="0"/>
              <a:t>, </a:t>
            </a:r>
            <a:r>
              <a:rPr lang="cs-CZ" sz="2000" b="1" dirty="0" smtClean="0"/>
              <a:t>silně přeměněnou zásahy člověka. Rozšíření živočichů pak s rozšířením rostlin velice úzce souvisí.</a:t>
            </a:r>
            <a:br>
              <a:rPr lang="cs-CZ" sz="2000" b="1" dirty="0" smtClean="0"/>
            </a:b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67644" y="116632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>
                <a:latin typeface="Comic Sans MS" pitchFamily="66" charset="0"/>
                <a:cs typeface="Arial" charset="0"/>
              </a:rPr>
              <a:t>Rozšíření přírodních oblastí na Zemi </a:t>
            </a:r>
          </a:p>
        </p:txBody>
      </p:sp>
    </p:spTree>
    <p:extLst>
      <p:ext uri="{BB962C8B-B14F-4D97-AF65-F5344CB8AC3E}">
        <p14:creationId xmlns="" xmlns:p14="http://schemas.microsoft.com/office/powerpoint/2010/main" val="2045288962"/>
      </p:ext>
    </p:extLst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Výškové stupně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724" y="511624"/>
            <a:ext cx="8594756" cy="591605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5716" y="58750"/>
            <a:ext cx="87387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>
                <a:latin typeface="Comic Sans MS" pitchFamily="66" charset="0"/>
                <a:cs typeface="Arial" charset="0"/>
              </a:rPr>
              <a:t>Souvislost </a:t>
            </a:r>
            <a:r>
              <a:rPr lang="cs-CZ" sz="2400" b="1" u="sng" dirty="0" smtClean="0">
                <a:latin typeface="Comic Sans MS" pitchFamily="66" charset="0"/>
                <a:cs typeface="Arial" charset="0"/>
              </a:rPr>
              <a:t>jednotlivých druhů </a:t>
            </a:r>
            <a:r>
              <a:rPr lang="cs-CZ" sz="2400" b="1" u="sng" dirty="0">
                <a:latin typeface="Comic Sans MS" pitchFamily="66" charset="0"/>
                <a:cs typeface="Arial" charset="0"/>
              </a:rPr>
              <a:t>krajin s nadmořskou výškou</a:t>
            </a:r>
          </a:p>
        </p:txBody>
      </p:sp>
    </p:spTree>
    <p:extLst>
      <p:ext uri="{BB962C8B-B14F-4D97-AF65-F5344CB8AC3E}">
        <p14:creationId xmlns="" xmlns:p14="http://schemas.microsoft.com/office/powerpoint/2010/main" val="168813833"/>
      </p:ext>
    </p:extLst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http://3.bp.blogspot.com/_ThB1Yrk4bDc/S9B7lFVEoLI/AAAAAAAAAA4/XhSBWLR1c-U/s320/earth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9956" y="174473"/>
            <a:ext cx="1777380" cy="17773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476672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825" y="661338"/>
            <a:ext cx="287972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>
                <a:ln>
                  <a:noFill/>
                </a:ln>
                <a:solidFill>
                  <a:srgbClr val="C0504D">
                    <a:lumMod val="75000"/>
                  </a:srgbClr>
                </a:solidFill>
                <a:effectLst/>
                <a:uLnTx/>
                <a:uFillTx/>
                <a:latin typeface="Calibri"/>
                <a:cs typeface="+mn-cs"/>
              </a:rPr>
              <a:t>NA  ZAMYŠLENÍ 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0082" y="1134126"/>
            <a:ext cx="7760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1. Do kterých podnebných pásů zařazujeme jednotlivé oblasti planety Země?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0108" y="154261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Tropická oblast, oblast mírného pásu, polární oblast. Přechod mezi teplou a mírnou oblastí  tvoří přechod subtropy.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8208" y="2188949"/>
            <a:ext cx="6804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2. Proč se o Zemi říká, že je to pestrá planeta?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5019" y="3988553"/>
            <a:ext cx="7740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3. Jak se mění teplota v různých oblastech Země od rovníku na sever a na jih ?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5018" y="5185734"/>
            <a:ext cx="7582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4. Do kterého podnebného pásu  patří Česká republika ? Jaké je zde podnebí ?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5019" y="5555066"/>
            <a:ext cx="826436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>
                <a:solidFill>
                  <a:srgbClr val="FF0000"/>
                </a:solidFill>
              </a:rPr>
              <a:t>ČR patří do mírného podnebného pásu, podnebí je ovlivněno výškovou členitostí krajiny, s vyšší nadmořskou výškou je chladněji a více srážek. Počasí je v jednotlivých ročních obdobích velice proměnlivé.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25019" y="4531150"/>
            <a:ext cx="75826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 rostoucí vzdáleností od rovníku dopadají sluneční paprsky na Zemi šikměji a teploty se snižují. Nejchladněji je v polárních oblastech.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5018" y="2664384"/>
            <a:ext cx="851231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 smtClean="0">
                <a:solidFill>
                  <a:srgbClr val="FF0000"/>
                </a:solidFill>
              </a:rPr>
              <a:t>Životní podmínky na Zemi jsou rozmanité. Jsou zde moře a oceány, pevniny a ostrovy, hory i nížiny. Země je osídlena živými bytostmi, organismy, které ovlivňují své okolí i sebe navzájem. Důležitý je dostatek vody, světla, tepla a živin či potravy. Na Zemi jsou i nehostinné oblasti, ale i tam se dokázaly některé organismy usídlit.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24164" y="174473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Podnebné pásy</a:t>
            </a:r>
            <a:endParaRPr lang="cs-CZ" sz="24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01938970"/>
      </p:ext>
    </p:extLst>
  </p:cSld>
  <p:clrMapOvr>
    <a:masterClrMapping/>
  </p:clrMapOvr>
  <p:transition spd="slow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32345" y="101822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latin typeface="Comic Sans MS" pitchFamily="66" charset="0"/>
              </a:rPr>
              <a:t>Do mapy vepiš správné názvy podnebných pásů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24333" y="5661248"/>
            <a:ext cx="7416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Nemůžeš si na jejich názvy vzpomenout ? Klikni myší pro nápovědu.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08409" y="6080227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Tropický, subtropický, mírný a polární pás.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531" y="836712"/>
            <a:ext cx="7200800" cy="463009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476961" y="1045145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polární</a:t>
            </a:r>
            <a:endParaRPr kumimoji="0" lang="cs-CZ" sz="18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11661" y="4797933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polární</a:t>
            </a:r>
            <a:endParaRPr kumimoji="0" lang="cs-CZ" sz="18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07105" y="1556792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mírný</a:t>
            </a:r>
            <a:endParaRPr kumimoji="0" lang="cs-CZ" sz="18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07105" y="414908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mírný</a:t>
            </a:r>
            <a:endParaRPr kumimoji="0" lang="cs-CZ" sz="18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07105" y="207852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subtropický</a:t>
            </a:r>
            <a:endParaRPr kumimoji="0" lang="cs-CZ" sz="18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24522" y="377974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subtropický</a:t>
            </a:r>
            <a:endParaRPr kumimoji="0" lang="cs-CZ" sz="18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</a:endParaRPr>
          </a:p>
        </p:txBody>
      </p:sp>
      <p:sp>
        <p:nvSpPr>
          <p:cNvPr id="13" name="TextovéPole 12"/>
          <p:cNvSpPr txBox="1"/>
          <p:nvPr/>
        </p:nvSpPr>
        <p:spPr>
          <a:xfrm rot="19227165">
            <a:off x="6524521" y="290837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tropický</a:t>
            </a:r>
            <a:endParaRPr kumimoji="0" lang="cs-CZ" sz="18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07647426"/>
      </p:ext>
    </p:extLst>
  </p:cSld>
  <p:clrMapOvr>
    <a:masterClrMapping/>
  </p:clrMapOvr>
  <p:transition spd="slow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332656"/>
            <a:ext cx="79928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Do obrysů světadílů vyznač :   </a:t>
            </a:r>
            <a:r>
              <a:rPr lang="cs-CZ" b="1" dirty="0" smtClean="0"/>
              <a:t>a) nejteplejší oblasti červeně</a:t>
            </a:r>
            <a:br>
              <a:rPr lang="cs-CZ" b="1" dirty="0" smtClean="0"/>
            </a:br>
            <a:r>
              <a:rPr lang="cs-CZ" b="1" dirty="0" smtClean="0"/>
              <a:t>                                                    			  b) mírné teplotní oblasti zeleně</a:t>
            </a:r>
            <a:br>
              <a:rPr lang="cs-CZ" b="1" dirty="0" smtClean="0"/>
            </a:br>
            <a:r>
              <a:rPr lang="cs-CZ" b="1" dirty="0" smtClean="0"/>
              <a:t>                                                    			  c) chladné oblasti modře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377" y="1588928"/>
            <a:ext cx="8613233" cy="493641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801376791"/>
      </p:ext>
    </p:extLst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00179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Vybarvi v obrázku světadíl, ve kterém žijeme. Jak se nazývá ?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32345" y="101822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Jak znáš světadíly ?</a:t>
            </a:r>
            <a:endParaRPr lang="cs-CZ" sz="2400" b="1" dirty="0">
              <a:latin typeface="Comic Sans MS" pitchFamily="66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6372200" y="923080"/>
            <a:ext cx="2592288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313918" y="1254510"/>
            <a:ext cx="3132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Na které polokouli žijeme ?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3311860" y="1593853"/>
            <a:ext cx="3492388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13918" y="1931102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Zkus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do obrázku doplnit 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názvy dalších světadílů 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8006018" y="931462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cap="small" dirty="0" smtClean="0">
                <a:solidFill>
                  <a:srgbClr val="FF0000"/>
                </a:solidFill>
              </a:rPr>
              <a:t>Evropa</a:t>
            </a:r>
            <a:endParaRPr lang="cs-CZ" sz="1600" b="1" cap="small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1615603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cap="small" dirty="0" smtClean="0">
                <a:solidFill>
                  <a:srgbClr val="FF0000"/>
                </a:solidFill>
              </a:rPr>
              <a:t>severní</a:t>
            </a:r>
            <a:endParaRPr lang="cs-CZ" sz="1600" b="1" cap="small" dirty="0">
              <a:solidFill>
                <a:srgbClr val="FF0000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612" y="2272906"/>
            <a:ext cx="8618594" cy="4412222"/>
          </a:xfrm>
          <a:prstGeom prst="rect">
            <a:avLst/>
          </a:prstGeom>
        </p:spPr>
      </p:pic>
      <p:grpSp>
        <p:nvGrpSpPr>
          <p:cNvPr id="13" name="Skupina 12"/>
          <p:cNvGrpSpPr/>
          <p:nvPr/>
        </p:nvGrpSpPr>
        <p:grpSpPr>
          <a:xfrm>
            <a:off x="1187624" y="2852936"/>
            <a:ext cx="1622942" cy="2967244"/>
            <a:chOff x="1187624" y="2852936"/>
            <a:chExt cx="1622942" cy="2967244"/>
          </a:xfrm>
        </p:grpSpPr>
        <p:sp>
          <p:nvSpPr>
            <p:cNvPr id="4" name="Levá složená závorka 3"/>
            <p:cNvSpPr/>
            <p:nvPr/>
          </p:nvSpPr>
          <p:spPr>
            <a:xfrm>
              <a:off x="2195736" y="2852936"/>
              <a:ext cx="614830" cy="2967244"/>
            </a:xfrm>
            <a:prstGeom prst="leftBrace">
              <a:avLst>
                <a:gd name="adj1" fmla="val 8333"/>
                <a:gd name="adj2" fmla="val 50460"/>
              </a:avLst>
            </a:prstGeom>
            <a:ln w="22225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187624" y="4128406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Amerika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4532745" y="3861048"/>
            <a:ext cx="10473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Afrika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32825" y="2958285"/>
            <a:ext cx="10192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Evropa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372325" y="3297885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Asie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rot="19359940">
            <a:off x="6696360" y="4803867"/>
            <a:ext cx="19800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Austrálie a Nový Zéland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283968" y="6093296"/>
            <a:ext cx="16465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Antarktida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87396627"/>
      </p:ext>
    </p:extLst>
  </p:cSld>
  <p:clrMapOvr>
    <a:masterClrMapping/>
  </p:clrMapOvr>
  <p:transition spd="slow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4" grpId="0"/>
      <p:bldP spid="15" grpId="0"/>
      <p:bldP spid="16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598151050"/>
              </p:ext>
            </p:extLst>
          </p:nvPr>
        </p:nvGraphicFramePr>
        <p:xfrm>
          <a:off x="611560" y="1124744"/>
          <a:ext cx="4609810" cy="418439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460981"/>
                <a:gridCol w="460981"/>
                <a:gridCol w="460981"/>
                <a:gridCol w="460981"/>
                <a:gridCol w="460981"/>
                <a:gridCol w="460981"/>
                <a:gridCol w="460981"/>
                <a:gridCol w="460981"/>
                <a:gridCol w="460981"/>
                <a:gridCol w="460981"/>
              </a:tblGrid>
              <a:tr h="5230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S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T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U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S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D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L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</a:tr>
              <a:tr h="5230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M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G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L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N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B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N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C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I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</a:tr>
              <a:tr h="5230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Š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R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U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O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V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U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E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Í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Š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</a:tr>
              <a:tr h="5230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I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Z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B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R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D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N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E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</a:tr>
              <a:tr h="5230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L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I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Á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N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Y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I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O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R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L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J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</a:tr>
              <a:tr h="5230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B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E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N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E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F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L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E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V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N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</a:tr>
              <a:tr h="5230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T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U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Č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effectLst/>
                        </a:rPr>
                        <a:t>Ň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Á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Í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</a:tr>
              <a:tr h="5230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O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B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I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L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N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I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N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Y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B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3130550" y="26019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4743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latin typeface="Comic Sans MS" pitchFamily="66" charset="0"/>
              </a:rPr>
              <a:t>Najdi názvy devíti živočichů a osmi rostlin vyskytujících se v různých podnebných </a:t>
            </a:r>
            <a:r>
              <a:rPr lang="cs-CZ" sz="2000" b="1" dirty="0" smtClean="0">
                <a:latin typeface="Comic Sans MS" pitchFamily="66" charset="0"/>
              </a:rPr>
              <a:t>pásmech, zbylá písmena označují devátou rostlinu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32240" y="75531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cap="small" dirty="0" smtClean="0"/>
              <a:t>živočich</a:t>
            </a:r>
            <a:endParaRPr lang="cs-CZ" b="1" cap="small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6351" y="551723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cap="small" dirty="0" smtClean="0"/>
              <a:t>rostlina</a:t>
            </a:r>
            <a:endParaRPr lang="cs-CZ" b="1" cap="small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6087872" y="1484784"/>
            <a:ext cx="2709127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084168" y="1988840"/>
            <a:ext cx="2709127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084163" y="2492896"/>
            <a:ext cx="2709127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087872" y="2924944"/>
            <a:ext cx="2709127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087872" y="3429000"/>
            <a:ext cx="2709127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087872" y="3933056"/>
            <a:ext cx="2709127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084165" y="4437112"/>
            <a:ext cx="2709127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084164" y="4941168"/>
            <a:ext cx="2709127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087872" y="5373216"/>
            <a:ext cx="2709127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44056" y="6165304"/>
            <a:ext cx="8449234" cy="0"/>
          </a:xfrm>
          <a:prstGeom prst="line">
            <a:avLst/>
          </a:prstGeom>
          <a:ln w="25400"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47765" y="6597352"/>
            <a:ext cx="8449234" cy="0"/>
          </a:xfrm>
          <a:prstGeom prst="line">
            <a:avLst/>
          </a:prstGeom>
          <a:ln w="25400"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178711467"/>
      </p:ext>
    </p:extLst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260648"/>
            <a:ext cx="60486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Klimatické podmínky v ČR.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692696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Zakroužkuj to ovoce a zeleninu, které u nás sice můžeme koupit, ale v běžných podmínkách je nevypěstujeme. Pokus se určit, odkud pochází.</a:t>
            </a:r>
            <a:endParaRPr lang="cs-CZ" b="1" dirty="0"/>
          </a:p>
        </p:txBody>
      </p:sp>
      <p:pic>
        <p:nvPicPr>
          <p:cNvPr id="1028" name="Picture 4" descr="Star fruit">
            <a:hlinkClick r:id="rId2" tooltip="Star fruit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3356992"/>
            <a:ext cx="1584176" cy="1160409"/>
          </a:xfrm>
          <a:prstGeom prst="rect">
            <a:avLst/>
          </a:prstGeom>
          <a:noFill/>
        </p:spPr>
      </p:pic>
      <p:pic>
        <p:nvPicPr>
          <p:cNvPr id="1030" name="Picture 6" descr="Lychee">
            <a:hlinkClick r:id="rId4" tooltip="Lychee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0831158">
            <a:off x="632566" y="1694427"/>
            <a:ext cx="1352389" cy="990625"/>
          </a:xfrm>
          <a:prstGeom prst="rect">
            <a:avLst/>
          </a:prstGeom>
          <a:noFill/>
        </p:spPr>
      </p:pic>
      <p:pic>
        <p:nvPicPr>
          <p:cNvPr id="1032" name="Picture 8" descr="http://fruitsbenefits.com/wp-content/uploads/2011/07/Pineapple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99992" y="1988840"/>
            <a:ext cx="1368152" cy="970947"/>
          </a:xfrm>
          <a:prstGeom prst="rect">
            <a:avLst/>
          </a:prstGeom>
          <a:noFill/>
        </p:spPr>
      </p:pic>
      <p:pic>
        <p:nvPicPr>
          <p:cNvPr id="1034" name="Picture 10" descr="http://4.bp.blogspot.com/_MrT1yX4NzdE/TT54fusFA0I/AAAAAAAAADA/3jwXmNJ8IEI/s1600/apples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251885">
            <a:off x="7393230" y="5386135"/>
            <a:ext cx="1080120" cy="1080120"/>
          </a:xfrm>
          <a:prstGeom prst="rect">
            <a:avLst/>
          </a:prstGeom>
          <a:noFill/>
        </p:spPr>
      </p:pic>
      <p:pic>
        <p:nvPicPr>
          <p:cNvPr id="1036" name="Picture 12" descr="http://upload.wikimedia.org/wikipedia/commons/thumb/c/cf/Pears.jpg/220px-Pears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87824" y="3212976"/>
            <a:ext cx="1008112" cy="1535080"/>
          </a:xfrm>
          <a:prstGeom prst="rect">
            <a:avLst/>
          </a:prstGeom>
          <a:noFill/>
        </p:spPr>
      </p:pic>
      <p:pic>
        <p:nvPicPr>
          <p:cNvPr id="1038" name="Picture 14" descr="http://t0.gstatic.com/images?q=tbn:ANd9GcTDYd-XQANG08E7irBoMWg6eILEmmCcHtcSDgvUSVi6bxAxr7tQoA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631012">
            <a:off x="763900" y="3178854"/>
            <a:ext cx="1296144" cy="999515"/>
          </a:xfrm>
          <a:prstGeom prst="rect">
            <a:avLst/>
          </a:prstGeom>
          <a:noFill/>
        </p:spPr>
      </p:pic>
      <p:pic>
        <p:nvPicPr>
          <p:cNvPr id="1040" name="Picture 16" descr="http://mirda22.atlasweb.cz/tresne9ac.gi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588224" y="1700808"/>
            <a:ext cx="1715683" cy="1286762"/>
          </a:xfrm>
          <a:prstGeom prst="rect">
            <a:avLst/>
          </a:prstGeom>
          <a:noFill/>
        </p:spPr>
      </p:pic>
      <p:pic>
        <p:nvPicPr>
          <p:cNvPr id="1042" name="Picture 18" descr="http://glpludek.cz/ups/imgs/jak-na-banan-anketa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20812914">
            <a:off x="787222" y="4938438"/>
            <a:ext cx="1368152" cy="1070728"/>
          </a:xfrm>
          <a:prstGeom prst="rect">
            <a:avLst/>
          </a:prstGeom>
          <a:noFill/>
        </p:spPr>
      </p:pic>
      <p:pic>
        <p:nvPicPr>
          <p:cNvPr id="1044" name="Picture 20" descr="http://wmpoweruser.com/wp-content/uploads/2011/05/mango.jpg?e83a2c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995936" y="4941168"/>
            <a:ext cx="1584176" cy="1094842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323528" y="134076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liči, Čína,Indočína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923928" y="609329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mango, jižní Asie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23528" y="616530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banány, jižní Amerika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779912" y="1556792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ananas, Brazílie, </a:t>
            </a:r>
            <a:r>
              <a:rPr lang="cs-CZ" b="1" dirty="0" err="1" smtClean="0">
                <a:solidFill>
                  <a:srgbClr val="FF0000"/>
                </a:solidFill>
              </a:rPr>
              <a:t>Paraquai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940152" y="458112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karambola, Malajsie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2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70" decel="100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770" decel="100000"/>
                                        <p:tgtEl>
                                          <p:spTgt spid="2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1" dur="77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70" decel="100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770" decel="100000"/>
                                        <p:tgtEl>
                                          <p:spTgt spid="2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8" dur="77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0" dur="77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770" decel="100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770" decel="100000"/>
                                        <p:tgtEl>
                                          <p:spTgt spid="2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7" dur="77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9" dur="77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1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770" decel="100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4" dur="770" decel="100000"/>
                                        <p:tgtEl>
                                          <p:spTgt spid="2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6" dur="77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8" dur="77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  <p:bldP spid="2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572830138"/>
              </p:ext>
            </p:extLst>
          </p:nvPr>
        </p:nvGraphicFramePr>
        <p:xfrm>
          <a:off x="611560" y="1124744"/>
          <a:ext cx="4609810" cy="418439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460981"/>
                <a:gridCol w="460981"/>
                <a:gridCol w="460981"/>
                <a:gridCol w="460981"/>
                <a:gridCol w="460981"/>
                <a:gridCol w="460981"/>
                <a:gridCol w="460981"/>
                <a:gridCol w="460981"/>
                <a:gridCol w="460981"/>
                <a:gridCol w="460981"/>
              </a:tblGrid>
              <a:tr h="5230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S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strike="noStrike" dirty="0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1100" b="1" strike="noStrike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strike="noStrike" dirty="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cs-CZ" sz="1100" b="1" strike="noStrike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strike="noStrike" dirty="0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1100" b="1" strike="noStrike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strike="noStrike" dirty="0">
                          <a:solidFill>
                            <a:schemeClr val="tx1"/>
                          </a:solidFill>
                          <a:effectLst/>
                        </a:rPr>
                        <a:t>T</a:t>
                      </a:r>
                      <a:endParaRPr lang="cs-CZ" sz="1100" b="1" strike="noStrike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strike="noStrike" dirty="0">
                          <a:solidFill>
                            <a:schemeClr val="tx1"/>
                          </a:solidFill>
                          <a:effectLst/>
                        </a:rPr>
                        <a:t>U</a:t>
                      </a:r>
                      <a:endParaRPr lang="cs-CZ" sz="1100" b="1" strike="noStrike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strike="noStrike" dirty="0">
                          <a:solidFill>
                            <a:schemeClr val="tx1"/>
                          </a:solidFill>
                          <a:effectLst/>
                        </a:rPr>
                        <a:t>S</a:t>
                      </a:r>
                      <a:endParaRPr lang="cs-CZ" sz="1100" b="1" strike="noStrike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D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L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</a:tr>
              <a:tr h="5230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M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G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L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N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B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N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C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I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</a:tr>
              <a:tr h="5230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Š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R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U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O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V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U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E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Í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Š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</a:tr>
              <a:tr h="5230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I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Z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B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R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D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N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E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</a:tr>
              <a:tr h="5230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L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I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Á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N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Y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I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O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R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L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J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</a:tr>
              <a:tr h="5230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B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E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N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E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F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L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E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V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N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</a:tr>
              <a:tr h="5230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T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U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Č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effectLst/>
                        </a:rPr>
                        <a:t>Ň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Á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11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Í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</a:tr>
              <a:tr h="5230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O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B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I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L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N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I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N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Y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B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3130550" y="26019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6351" y="47430"/>
            <a:ext cx="84969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latin typeface="Comic Sans MS" pitchFamily="66" charset="0"/>
              </a:rPr>
              <a:t>Najdi názvy devíti živočichů a osmi rostlin vyskytujících se v různých podnebných pásmech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732240" y="69269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cap="small" dirty="0" smtClean="0"/>
              <a:t>živočich</a:t>
            </a:r>
            <a:endParaRPr lang="cs-CZ" b="1" cap="small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6351" y="551723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cap="small" dirty="0" smtClean="0"/>
              <a:t>rostlina</a:t>
            </a:r>
            <a:endParaRPr lang="cs-CZ" b="1" cap="small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6087872" y="1484784"/>
            <a:ext cx="2709127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084168" y="1988840"/>
            <a:ext cx="2709127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084163" y="2492896"/>
            <a:ext cx="2709127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087872" y="2924944"/>
            <a:ext cx="2709127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087872" y="3429000"/>
            <a:ext cx="2709127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087872" y="3933056"/>
            <a:ext cx="2709127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084165" y="4437112"/>
            <a:ext cx="2709127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084164" y="4941168"/>
            <a:ext cx="2709127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087872" y="5373216"/>
            <a:ext cx="2709127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44056" y="6165304"/>
            <a:ext cx="8449234" cy="0"/>
          </a:xfrm>
          <a:prstGeom prst="line">
            <a:avLst/>
          </a:prstGeom>
          <a:ln w="25400"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47765" y="6597352"/>
            <a:ext cx="8449234" cy="0"/>
          </a:xfrm>
          <a:prstGeom prst="line">
            <a:avLst/>
          </a:prstGeom>
          <a:ln w="25400"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827584" y="1412776"/>
            <a:ext cx="0" cy="2160240"/>
          </a:xfrm>
          <a:prstGeom prst="line">
            <a:avLst/>
          </a:prstGeom>
          <a:ln w="2540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1259632" y="4005064"/>
            <a:ext cx="1944216" cy="0"/>
          </a:xfrm>
          <a:prstGeom prst="line">
            <a:avLst/>
          </a:prstGeom>
          <a:ln w="2540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3563888" y="4005064"/>
            <a:ext cx="936104" cy="8384"/>
          </a:xfrm>
          <a:prstGeom prst="line">
            <a:avLst/>
          </a:prstGeom>
          <a:ln w="2540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flipV="1">
            <a:off x="827584" y="4509120"/>
            <a:ext cx="2376264" cy="8384"/>
          </a:xfrm>
          <a:prstGeom prst="line">
            <a:avLst/>
          </a:prstGeom>
          <a:ln w="2540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1691680" y="1916832"/>
            <a:ext cx="2448272" cy="2664296"/>
          </a:xfrm>
          <a:prstGeom prst="line">
            <a:avLst/>
          </a:prstGeom>
          <a:ln w="2540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flipV="1">
            <a:off x="827584" y="1988840"/>
            <a:ext cx="1800200" cy="2024608"/>
          </a:xfrm>
          <a:prstGeom prst="line">
            <a:avLst/>
          </a:prstGeom>
          <a:ln w="2540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flipV="1">
            <a:off x="3635896" y="1916832"/>
            <a:ext cx="0" cy="2600672"/>
          </a:xfrm>
          <a:prstGeom prst="line">
            <a:avLst/>
          </a:prstGeom>
          <a:ln w="2540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2339752" y="1484784"/>
            <a:ext cx="1296144" cy="1368152"/>
          </a:xfrm>
          <a:prstGeom prst="line">
            <a:avLst/>
          </a:prstGeom>
          <a:ln w="2540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1835696" y="1484784"/>
            <a:ext cx="792088" cy="792088"/>
          </a:xfrm>
          <a:prstGeom prst="line">
            <a:avLst/>
          </a:prstGeom>
          <a:ln w="2540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6084168" y="1628800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klokan</a:t>
            </a:r>
            <a:endParaRPr lang="cs-CZ" sz="20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084168" y="1124744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liška</a:t>
            </a:r>
            <a:endParaRPr lang="cs-CZ" sz="20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084168" y="2132856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kuna</a:t>
            </a:r>
            <a:endParaRPr lang="cs-CZ" sz="20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084168" y="2564904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vlk</a:t>
            </a:r>
            <a:endParaRPr lang="cs-CZ" sz="20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084168" y="3068960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gorila</a:t>
            </a:r>
            <a:endParaRPr lang="cs-CZ" sz="20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084168" y="3573016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bizon</a:t>
            </a:r>
            <a:endParaRPr lang="cs-CZ" sz="20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084168" y="4077072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fenek</a:t>
            </a:r>
            <a:endParaRPr lang="cs-CZ" sz="20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084168" y="4581128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lev</a:t>
            </a:r>
            <a:endParaRPr lang="cs-CZ" sz="20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084168" y="5013176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tučňák</a:t>
            </a:r>
            <a:endParaRPr lang="cs-CZ" sz="20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1403648" y="5805264"/>
            <a:ext cx="64087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Kaktus, liány, obilniny, smrk, buk, cedr, bavlník, lišejník</a:t>
            </a:r>
            <a:endParaRPr lang="cs-CZ" sz="20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95536" y="6237312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cap="small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Tajenka :    DUB</a:t>
            </a:r>
            <a:endParaRPr lang="cs-CZ" b="1" cap="small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84546179"/>
      </p:ext>
    </p:extLst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332656"/>
            <a:ext cx="6192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Metodický list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980728"/>
            <a:ext cx="8136904" cy="53399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dirty="0" smtClean="0"/>
              <a:t>Tento digitální učební materiál je určen pro 5.ročník Přírodověda, oblast Člověk a živá příroda – Základní oblasti Země.  Je vhodný pro práci s interaktivní tabulí a </a:t>
            </a:r>
            <a:r>
              <a:rPr lang="cs-CZ" smtClean="0"/>
              <a:t>popisovačem. Jednotlivé </a:t>
            </a:r>
            <a:r>
              <a:rPr lang="cs-CZ" dirty="0" smtClean="0"/>
              <a:t>snímky jsou především úkoly pro žáky, kterými by si měli toto učivo upevnit.</a:t>
            </a:r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dirty="0" smtClean="0"/>
              <a:t>Snímek č. 2 a 3 : užití těchto snímků je na zvážení vyučujícího, jde o informační text a ukázku přírodních oblastí Země.</a:t>
            </a:r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dirty="0" smtClean="0"/>
              <a:t>Snímek č. 4 : obsahuje čtyři otázky na zamyšlení, otázky a odpovědi se zobrazují postupně na klikání myší</a:t>
            </a:r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dirty="0" smtClean="0"/>
              <a:t>Snímek č. 5 :  žáci do mapy zapíší názvy podnebných pásů, nemohou-li si na názvy vzpomenout, můžeme klikem myši otevřít nápovědu</a:t>
            </a:r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dirty="0" smtClean="0"/>
              <a:t>Snímek č. 6 :  žáci do obrysů světadílů vyznačují  dané oblasti</a:t>
            </a:r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dirty="0" smtClean="0"/>
              <a:t>Snímek č. 7 :  žáci doplňují do mapy světadíly</a:t>
            </a:r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dirty="0" smtClean="0"/>
              <a:t>Snímek č. 8 :  v </a:t>
            </a:r>
            <a:r>
              <a:rPr lang="cs-CZ" dirty="0" err="1" smtClean="0"/>
              <a:t>osmisměrce</a:t>
            </a:r>
            <a:r>
              <a:rPr lang="cs-CZ" dirty="0" smtClean="0"/>
              <a:t> jsou schovány názvy živočichů a rostlin, zbývající písmena označují název další rostliny ( dub ), na snímku č. 9 je znázorněno řešení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Snímek č. 10 : žáci zakroužkují ovoce, které se u nás nedá v běžných podmínkách vypěstovat a zkusí odhadnout, odkud se k nám dováží </a:t>
            </a: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( banány – jižní Amerika, liči – Čína, Indočína, karambola -  Malajsie, ananas – Brazílie, Paraguay, mango – jižní Asie)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332656"/>
            <a:ext cx="6192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Použitý materiál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908720"/>
            <a:ext cx="8424936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dirty="0" smtClean="0"/>
              <a:t>Přírodověda 5, učebnice pro 5.ročník základní školy Člověk a jeho svět, </a:t>
            </a:r>
            <a:r>
              <a:rPr lang="cs-CZ" dirty="0" err="1" smtClean="0"/>
              <a:t>Matyášek</a:t>
            </a:r>
            <a:r>
              <a:rPr lang="cs-CZ" dirty="0" smtClean="0"/>
              <a:t>, Štiková, Trna, </a:t>
            </a:r>
            <a:r>
              <a:rPr lang="cs-CZ" dirty="0" err="1" smtClean="0"/>
              <a:t>nakl</a:t>
            </a:r>
            <a:r>
              <a:rPr lang="cs-CZ" dirty="0" smtClean="0"/>
              <a:t>. Nová škola  2010</a:t>
            </a:r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dirty="0" smtClean="0"/>
              <a:t>Přírodověda 5, pracovní sešit pro 5.ročník základní školy Člověk a jeho svět, </a:t>
            </a:r>
            <a:r>
              <a:rPr lang="cs-CZ" dirty="0" err="1" smtClean="0"/>
              <a:t>Matyášek</a:t>
            </a:r>
            <a:r>
              <a:rPr lang="cs-CZ" dirty="0" smtClean="0"/>
              <a:t>, Štiková, Trna, </a:t>
            </a:r>
            <a:r>
              <a:rPr lang="cs-CZ" dirty="0" err="1" smtClean="0"/>
              <a:t>nakl</a:t>
            </a:r>
            <a:r>
              <a:rPr lang="cs-CZ" dirty="0" smtClean="0"/>
              <a:t>. Nová škola  2010</a:t>
            </a:r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dirty="0" smtClean="0"/>
              <a:t>Přírodověda, pracovní sešit, Kvasničková, </a:t>
            </a:r>
            <a:r>
              <a:rPr lang="cs-CZ" dirty="0" err="1" smtClean="0"/>
              <a:t>Froněk</a:t>
            </a:r>
            <a:r>
              <a:rPr lang="cs-CZ" dirty="0" smtClean="0"/>
              <a:t>, Šolc, </a:t>
            </a:r>
            <a:r>
              <a:rPr lang="cs-CZ" dirty="0" err="1" smtClean="0"/>
              <a:t>nakl</a:t>
            </a:r>
            <a:r>
              <a:rPr lang="cs-CZ" dirty="0" smtClean="0"/>
              <a:t>. Fortuna 2001</a:t>
            </a:r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dirty="0" smtClean="0"/>
              <a:t>Obr.na snímku č. 1 :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clker.com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cliparts</a:t>
            </a:r>
            <a:r>
              <a:rPr lang="cs-CZ" dirty="0" smtClean="0">
                <a:hlinkClick r:id="rId2"/>
              </a:rPr>
              <a:t>/b/1/u/x/o/4/</a:t>
            </a:r>
            <a:r>
              <a:rPr lang="cs-CZ" dirty="0" err="1" smtClean="0">
                <a:hlinkClick r:id="rId2"/>
              </a:rPr>
              <a:t>world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md.png</a:t>
            </a:r>
            <a:r>
              <a:rPr lang="cs-CZ" dirty="0" smtClean="0"/>
              <a:t> </a:t>
            </a:r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dirty="0" smtClean="0"/>
              <a:t>Obr.na snímku č. 2 :  </a:t>
            </a:r>
            <a:r>
              <a:rPr lang="cs-CZ" dirty="0" err="1" smtClean="0"/>
              <a:t>sken</a:t>
            </a:r>
            <a:r>
              <a:rPr lang="cs-CZ" dirty="0" smtClean="0"/>
              <a:t> - Přírodověda 5, učebnice pro 5.ročník základní školy Člověk a jeho svět, </a:t>
            </a:r>
            <a:r>
              <a:rPr lang="cs-CZ" dirty="0" err="1" smtClean="0"/>
              <a:t>Matyášek</a:t>
            </a:r>
            <a:r>
              <a:rPr lang="cs-CZ" dirty="0" smtClean="0"/>
              <a:t>, Štiková, Trna, </a:t>
            </a:r>
            <a:r>
              <a:rPr lang="cs-CZ" dirty="0" err="1" smtClean="0"/>
              <a:t>nakl</a:t>
            </a:r>
            <a:r>
              <a:rPr lang="cs-CZ" dirty="0" smtClean="0"/>
              <a:t>. Nová škola  2010, str. 33</a:t>
            </a:r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dirty="0" smtClean="0"/>
              <a:t>Obr.na snímku č. 3 :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zatlanka.cz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vyukove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materialy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zemepis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prirodni</a:t>
            </a:r>
            <a:r>
              <a:rPr lang="cs-CZ" dirty="0" smtClean="0">
                <a:hlinkClick r:id="rId3"/>
              </a:rPr>
              <a:t>_oblasti_</a:t>
            </a:r>
            <a:r>
              <a:rPr lang="cs-CZ" dirty="0" err="1" smtClean="0">
                <a:hlinkClick r:id="rId3"/>
              </a:rPr>
              <a:t>zeme.html</a:t>
            </a:r>
            <a:r>
              <a:rPr lang="cs-CZ" dirty="0" smtClean="0"/>
              <a:t> </a:t>
            </a:r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dirty="0" smtClean="0"/>
              <a:t>Obr.na snímku č. 4 : </a:t>
            </a:r>
            <a:r>
              <a:rPr lang="cs-CZ" dirty="0" smtClean="0">
                <a:hlinkClick r:id="rId4"/>
              </a:rPr>
              <a:t>http://3.bp.blogspot.com/_ThB1Yrk4bDc/S9B7lFVEoLI/AAAAAAAAAA4/XhSBWLR1c-U/s320/</a:t>
            </a:r>
            <a:r>
              <a:rPr lang="cs-CZ" dirty="0" err="1" smtClean="0">
                <a:hlinkClick r:id="rId4"/>
              </a:rPr>
              <a:t>earth.jpg</a:t>
            </a:r>
            <a:r>
              <a:rPr lang="cs-CZ" dirty="0" smtClean="0"/>
              <a:t> </a:t>
            </a:r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dirty="0" smtClean="0"/>
              <a:t>Obr.na snímku č. 5 : </a:t>
            </a:r>
            <a:r>
              <a:rPr lang="cs-CZ" dirty="0" err="1" smtClean="0"/>
              <a:t>sken</a:t>
            </a:r>
            <a:r>
              <a:rPr lang="cs-CZ" dirty="0" smtClean="0"/>
              <a:t> - Přírodověda 5, pracovní sešit pro 5.ročník základní školy Člověk a jeho svět, </a:t>
            </a:r>
            <a:r>
              <a:rPr lang="cs-CZ" dirty="0" err="1" smtClean="0"/>
              <a:t>Matyášek</a:t>
            </a:r>
            <a:r>
              <a:rPr lang="cs-CZ" dirty="0" smtClean="0"/>
              <a:t>, Štiková, Trna, </a:t>
            </a:r>
            <a:r>
              <a:rPr lang="cs-CZ" dirty="0" err="1" smtClean="0"/>
              <a:t>nakl</a:t>
            </a:r>
            <a:r>
              <a:rPr lang="cs-CZ" dirty="0" smtClean="0"/>
              <a:t>. Nová škola  2010, str.21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Obr.na snímku č. 6 a 7 :  </a:t>
            </a:r>
            <a:r>
              <a:rPr lang="cs-CZ" dirty="0" err="1" smtClean="0"/>
              <a:t>sken</a:t>
            </a:r>
            <a:r>
              <a:rPr lang="cs-CZ" dirty="0" smtClean="0"/>
              <a:t> - Přírodověda, pracovní sešit, Kvasničková, </a:t>
            </a:r>
            <a:r>
              <a:rPr lang="cs-CZ" dirty="0" err="1" smtClean="0"/>
              <a:t>Froněk</a:t>
            </a:r>
            <a:r>
              <a:rPr lang="cs-CZ" dirty="0" smtClean="0"/>
              <a:t>, Šolc, </a:t>
            </a:r>
            <a:r>
              <a:rPr lang="cs-CZ" dirty="0" err="1" smtClean="0"/>
              <a:t>nakl</a:t>
            </a:r>
            <a:r>
              <a:rPr lang="cs-CZ" dirty="0" smtClean="0"/>
              <a:t>. Fortuna 2001, str. 7,8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755576" y="548680"/>
            <a:ext cx="734481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Obr.na snímku č. 10 :</a:t>
            </a:r>
          </a:p>
          <a:p>
            <a:r>
              <a:rPr lang="cs-CZ" dirty="0" smtClean="0">
                <a:hlinkClick r:id="rId2"/>
              </a:rPr>
              <a:t>http://blog.</a:t>
            </a:r>
            <a:r>
              <a:rPr lang="cs-CZ" dirty="0" err="1" smtClean="0">
                <a:hlinkClick r:id="rId2"/>
              </a:rPr>
              <a:t>hotelclub.com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wp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content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uploads</a:t>
            </a:r>
            <a:r>
              <a:rPr lang="cs-CZ" dirty="0" smtClean="0">
                <a:hlinkClick r:id="rId2"/>
              </a:rPr>
              <a:t>/2008/05/07_kumquat.</a:t>
            </a:r>
            <a:r>
              <a:rPr lang="cs-CZ" dirty="0" err="1" smtClean="0">
                <a:hlinkClick r:id="rId2"/>
              </a:rPr>
              <a:t>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http://blog.</a:t>
            </a:r>
            <a:r>
              <a:rPr lang="cs-CZ" dirty="0" err="1" smtClean="0">
                <a:hlinkClick r:id="rId3"/>
              </a:rPr>
              <a:t>hotelclub.com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wp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content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uploads</a:t>
            </a:r>
            <a:r>
              <a:rPr lang="cs-CZ" dirty="0" smtClean="0">
                <a:hlinkClick r:id="rId3"/>
              </a:rPr>
              <a:t>/2008/05/04_</a:t>
            </a:r>
            <a:r>
              <a:rPr lang="cs-CZ" dirty="0" err="1" smtClean="0">
                <a:hlinkClick r:id="rId3"/>
              </a:rPr>
              <a:t>lychee.jpg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http://blog.</a:t>
            </a:r>
            <a:r>
              <a:rPr lang="cs-CZ" dirty="0" err="1" smtClean="0">
                <a:hlinkClick r:id="rId4"/>
              </a:rPr>
              <a:t>hotelclub.com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wp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content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uploads</a:t>
            </a:r>
            <a:r>
              <a:rPr lang="cs-CZ" dirty="0" smtClean="0">
                <a:hlinkClick r:id="rId4"/>
              </a:rPr>
              <a:t>/2008/05/05_</a:t>
            </a:r>
            <a:r>
              <a:rPr lang="cs-CZ" dirty="0" err="1" smtClean="0">
                <a:hlinkClick r:id="rId4"/>
              </a:rPr>
              <a:t>starfruit.jpg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http://fruitsbenefits.com/wp-content/uploads/2011/07/Pineapple.jpg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http://4.bp.blogspot.com/_MrT1yX4NzdE/TT54fusFA0I/AAAAAAAAADA/3jwXmNJ8IEI/s1600/</a:t>
            </a:r>
            <a:r>
              <a:rPr lang="cs-CZ" dirty="0" err="1" smtClean="0">
                <a:hlinkClick r:id="rId6"/>
              </a:rPr>
              <a:t>apples.jpg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http://upload.wikimedia.org/wikipedia/commons/thumb/c/cf/Pears.jpg/220px-Pears.jpg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plumheatcool.com.au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wp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content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uploads</a:t>
            </a:r>
            <a:r>
              <a:rPr lang="cs-CZ" dirty="0" smtClean="0">
                <a:hlinkClick r:id="rId8"/>
              </a:rPr>
              <a:t>/2011/04/</a:t>
            </a:r>
            <a:r>
              <a:rPr lang="cs-CZ" dirty="0" err="1" smtClean="0">
                <a:hlinkClick r:id="rId8"/>
              </a:rPr>
              <a:t>Large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Plums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Plum</a:t>
            </a:r>
            <a:r>
              <a:rPr lang="cs-CZ" dirty="0" smtClean="0">
                <a:hlinkClick r:id="rId8"/>
              </a:rPr>
              <a:t>-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http://mirda22.atlasweb.cz/tresne9ac.gif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http://glpludek.cz/ups/imgs/jak-na-banan-anketa.jpg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http://wmpoweruser.com/wp-content/uploads/2011/05/mango.jpg?e83a2c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36825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348</TotalTime>
  <Words>1185</Words>
  <Application>Microsoft Office PowerPoint</Application>
  <PresentationFormat>Předvádění na obrazovce (4:3)</PresentationFormat>
  <Paragraphs>253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>ZŠ Hazlov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 Martínková</dc:creator>
  <cp:lastModifiedBy>Martínek Jiří</cp:lastModifiedBy>
  <cp:revision>50</cp:revision>
  <dcterms:created xsi:type="dcterms:W3CDTF">2012-03-26T09:36:49Z</dcterms:created>
  <dcterms:modified xsi:type="dcterms:W3CDTF">2012-07-21T18:28:52Z</dcterms:modified>
</cp:coreProperties>
</file>