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83" r:id="rId4"/>
    <p:sldId id="275" r:id="rId5"/>
    <p:sldId id="258" r:id="rId6"/>
    <p:sldId id="259" r:id="rId7"/>
    <p:sldId id="260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74" r:id="rId16"/>
    <p:sldId id="285" r:id="rId17"/>
    <p:sldId id="269" r:id="rId18"/>
    <p:sldId id="28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611560" y="2276870"/>
          <a:ext cx="756084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840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b="0" dirty="0" smtClean="0"/>
                        <a:t>Bc.</a:t>
                      </a:r>
                      <a:r>
                        <a:rPr lang="cs-CZ" sz="2400" b="0" baseline="0" dirty="0" smtClean="0"/>
                        <a:t> Renáta Bojarská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6.2.2012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VY_32_INOVACE_11_PŘÍRODOPIS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Anatomie</a:t>
                      </a:r>
                      <a:r>
                        <a:rPr lang="cs-CZ" sz="2400" b="0" baseline="0" dirty="0" smtClean="0"/>
                        <a:t> a fyziologie člověka- </a:t>
                      </a:r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Žlázy s vnitřní sekrecí</a:t>
                      </a:r>
                      <a:endParaRPr lang="cs-CZ" sz="2400" b="0" baseline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8.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Žlázy s vnitřní sekrecí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Žlázy s vnitřní sekrecí vytvářejí hormony, které se vyměšují do krve. 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Hormony mají cílený účinek na určitou tkáň nebo orgán.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Mají omezenou trvanlivost, po určité době se odbourávají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r>
              <a:rPr lang="cs-CZ" sz="12800" dirty="0" smtClean="0"/>
              <a:t> </a:t>
            </a:r>
          </a:p>
          <a:p>
            <a:pPr>
              <a:buNone/>
            </a:pPr>
            <a:r>
              <a:rPr lang="cs-CZ" sz="3800" dirty="0" smtClean="0"/>
              <a:t>   </a:t>
            </a:r>
          </a:p>
          <a:p>
            <a:pPr>
              <a:buNone/>
            </a:pPr>
            <a:r>
              <a:rPr lang="cs-CZ" sz="4600" dirty="0" smtClean="0"/>
              <a:t>  </a:t>
            </a:r>
          </a:p>
          <a:p>
            <a:pPr>
              <a:buNone/>
            </a:pPr>
            <a:r>
              <a:rPr lang="cs-CZ" sz="4600" dirty="0" smtClean="0"/>
              <a:t> </a:t>
            </a:r>
          </a:p>
          <a:p>
            <a:pPr>
              <a:buNone/>
            </a:pPr>
            <a:r>
              <a:rPr lang="cs-CZ" sz="4600" dirty="0" smtClean="0"/>
              <a:t> </a:t>
            </a:r>
          </a:p>
          <a:p>
            <a:pPr>
              <a:buNone/>
            </a:pPr>
            <a:r>
              <a:rPr lang="cs-CZ" sz="4600" dirty="0" smtClean="0"/>
              <a:t> </a:t>
            </a:r>
          </a:p>
          <a:p>
            <a:endParaRPr lang="cs-CZ" sz="4600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8" name="Picture 4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4000504"/>
            <a:ext cx="1164031" cy="182697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5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819"/>
          <a:stretch>
            <a:fillRect/>
          </a:stretch>
        </p:blipFill>
        <p:spPr>
          <a:xfrm>
            <a:off x="1188000" y="371376"/>
            <a:ext cx="6858000" cy="605278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Žlázy s vnitřní sekrecí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endParaRPr lang="cs-CZ" sz="33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Podvěsek mozkový - hypofýza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Šišinka - epifýza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Štítná žláza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Příštítná tělíska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Nadledvinky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Slinivka břišní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Brzlík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Pohlavní žlázy – vaječníky, varlata</a:t>
            </a:r>
          </a:p>
          <a:p>
            <a:pPr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33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51" name="Picture 3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714620"/>
            <a:ext cx="1773022" cy="182422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Hypofýza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Přední lalok</a:t>
            </a:r>
          </a:p>
          <a:p>
            <a:pPr>
              <a:buNone/>
            </a:pPr>
            <a:r>
              <a:rPr lang="cs-CZ" sz="3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Růstový hormon – pro růst a hojení ran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Prolaktin – tvorba mateřského mléka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Hormony, které řídí funkci ostatních žláz s vnitřní sekrecí – pohlavních žláz, štítné žlázy, nadledvinek. </a:t>
            </a:r>
          </a:p>
          <a:p>
            <a:pPr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p. Bojarský\AppData\Local\Microsoft\Windows\Temporary Internet Files\Content.IE5\1VUYVV6U\MC9002807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0"/>
            <a:ext cx="2759451" cy="242316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Hypofýza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4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Zadní lalok </a:t>
            </a:r>
          </a:p>
          <a:p>
            <a:pPr>
              <a:buNone/>
            </a:pPr>
            <a:endParaRPr lang="cs-CZ" sz="144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400" dirty="0" smtClean="0">
                <a:latin typeface="Times New Roman" pitchFamily="18" charset="0"/>
                <a:cs typeface="Times New Roman" pitchFamily="18" charset="0"/>
              </a:rPr>
              <a:t>Antidiuretický hormon – zabraňuje ztrátám vody v organismu</a:t>
            </a:r>
          </a:p>
          <a:p>
            <a:pPr>
              <a:buNone/>
            </a:pPr>
            <a:endParaRPr lang="cs-CZ" sz="1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400" dirty="0" smtClean="0">
                <a:latin typeface="Times New Roman" pitchFamily="18" charset="0"/>
                <a:cs typeface="Times New Roman" pitchFamily="18" charset="0"/>
              </a:rPr>
              <a:t>Oxytocin – velký význam při porodu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r>
              <a:rPr lang="cs-CZ" sz="12800" dirty="0" smtClean="0"/>
              <a:t>   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Users\p. Bojarský\AppData\Local\Microsoft\Windows\Temporary Internet Files\Content.IE5\ZINTVM2P\MC9000708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571480"/>
            <a:ext cx="2188717" cy="1745485"/>
          </a:xfrm>
          <a:prstGeom prst="rect">
            <a:avLst/>
          </a:prstGeom>
          <a:noFill/>
        </p:spPr>
      </p:pic>
      <p:pic>
        <p:nvPicPr>
          <p:cNvPr id="4101" name="Picture 5" descr="C:\Users\p. Bojarský\AppData\Local\Microsoft\Windows\Temporary Internet Files\Content.IE5\5P7DQ0AY\MC9003609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643446"/>
            <a:ext cx="1565275" cy="183832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Nadledvinky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Kůra nadledvin 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Kortizol – zvyšuje tvorbu glykogenu v játrech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         - působí protizánětlivě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Aldosteron – pro udržování hladiny sodíku a draslíku v tělních tekutinách   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>
              <a:buNone/>
            </a:pPr>
            <a:endParaRPr lang="cs-CZ" sz="12800" dirty="0" smtClean="0"/>
          </a:p>
          <a:p>
            <a:endParaRPr lang="cs-CZ" sz="12800" dirty="0" smtClean="0"/>
          </a:p>
          <a:p>
            <a:endParaRPr lang="cs-CZ" sz="12800" dirty="0" smtClean="0"/>
          </a:p>
          <a:p>
            <a:endParaRPr lang="cs-CZ" sz="12800" dirty="0" smtClean="0"/>
          </a:p>
          <a:p>
            <a:endParaRPr lang="cs-CZ" sz="4600" dirty="0" smtClean="0"/>
          </a:p>
          <a:p>
            <a:endParaRPr lang="cs-CZ" sz="4600" dirty="0" smtClean="0"/>
          </a:p>
          <a:p>
            <a:endParaRPr lang="cs-CZ" sz="4600" dirty="0" smtClean="0"/>
          </a:p>
          <a:p>
            <a:endParaRPr lang="cs-CZ" sz="4600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</a:p>
          <a:p>
            <a:endParaRPr lang="cs-CZ" dirty="0"/>
          </a:p>
        </p:txBody>
      </p:sp>
      <p:pic>
        <p:nvPicPr>
          <p:cNvPr id="5122" name="Picture 2" descr="C:\Users\p. Bojarský\AppData\Local\Microsoft\Windows\Temporary Internet Files\Content.IE5\5P7DQ0AY\MC90002812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4299" y="857232"/>
            <a:ext cx="2369701" cy="2213800"/>
          </a:xfrm>
          <a:prstGeom prst="rect">
            <a:avLst/>
          </a:prstGeom>
          <a:noFill/>
        </p:spPr>
      </p:pic>
      <p:pic>
        <p:nvPicPr>
          <p:cNvPr id="5125" name="Picture 5" descr="C:\Users\p. Bojarský\AppData\Local\Microsoft\Windows\Temporary Internet Files\Content.IE5\7AAO5DI3\MC90043879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4214818"/>
            <a:ext cx="1553741" cy="2071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Nadledvinky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Dřeň nadledvin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Adrenalin – zrychluje činnost srdce, zrychluje dýchání, zvyšuje napětí svalů.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Vyplavuje se do krve při tělesné nebo duševní zátěži.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  <p:pic>
        <p:nvPicPr>
          <p:cNvPr id="6146" name="Picture 2" descr="C:\Users\p. Bojarský\AppData\Local\Microsoft\Windows\Temporary Internet Files\Content.IE5\1VUYVV6U\MP9004028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3571876"/>
            <a:ext cx="2928958" cy="2743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9" name="Picture 5" descr="C:\Users\p. Bojarský\AppData\Local\Microsoft\Windows\Temporary Internet Files\Content.IE5\1VUYVV6U\MP9004395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786190"/>
            <a:ext cx="3414714" cy="2279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Štítná žláza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Hormony jsou důležité pro přeměnu látek, tělesný a duševní vývoj.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Štítná žláza potřebuje pro správnou funkci jód.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 nutné přijímat v potravě dostatek jódu.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171" name="Picture 3" descr="C:\Users\p. Bojarský\AppData\Local\Microsoft\Windows\Temporary Internet Files\Content.IE5\1VUYVV6U\MP9004005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615098" y="3643314"/>
            <a:ext cx="2062421" cy="2578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5" name="Picture 7" descr="C:\Users\p. Bojarský\AppData\Local\Microsoft\Windows\Temporary Internet Files\Content.IE5\1VUYVV6U\MP90017850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1472" y="3571876"/>
            <a:ext cx="1643708" cy="2471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Příštítná tělíska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to čtyři drobné žlázky na zadní straně štítné žlázy.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Tvoří parathormon.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Udržuje hladinu vápníku v krvi.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 descr="C:\Users\p. Bojarský\AppData\Local\Microsoft\Windows\Temporary Internet Files\Content.IE5\7AAO5DI3\MP9001779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3643314"/>
            <a:ext cx="3543312" cy="236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Slinivka břišní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Inzulin – reguluje hladinu cukru v krvi a umožňuje jeho vstup do buněk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Glukagon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má opačné účinky – zvyšuje hladinu cukru v krvi.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9219" name="Picture 3" descr="C:\Users\p. Bojarský\AppData\Local\Microsoft\Windows\Temporary Internet Files\Content.IE5\1VUYVV6U\MP9004384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3857628"/>
            <a:ext cx="2202363" cy="2200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Šišinka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Hormon melatonin – má vliv na cyklus bdění a spánku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některých živočichů ovlivňuje pohlavní dozrávání.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0242" name="Picture 2" descr="C:\Users\p. Bojarský\AppData\Local\Microsoft\Windows\Temporary Internet Files\Content.IE5\5P7DQ0AY\MC90043459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4572008"/>
            <a:ext cx="1797050" cy="1231900"/>
          </a:xfrm>
          <a:prstGeom prst="rect">
            <a:avLst/>
          </a:prstGeom>
          <a:noFill/>
        </p:spPr>
      </p:pic>
      <p:pic>
        <p:nvPicPr>
          <p:cNvPr id="10243" name="Picture 3" descr="C:\Users\p. Bojarský\AppData\Local\Microsoft\Windows\Temporary Internet Files\Content.IE5\ZINTVM2P\MP90018141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13692" cy="2044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Pohlavní žlázy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Vaječníky – hormony ovlivňující pohlavní dozrávání a vývoj druhotných pohlavních znaků, hormony pro udržení těhotenství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Varlata – hormony pro vývoj mužských pohlavních orgánů a druhotných pohlavních znaků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2075" y="3990975"/>
            <a:ext cx="1868488" cy="1773238"/>
          </a:xfrm>
          <a:prstGeom prst="rect">
            <a:avLst/>
          </a:prstGeom>
          <a:noFill/>
        </p:spPr>
      </p:pic>
      <p:pic>
        <p:nvPicPr>
          <p:cNvPr id="11269" name="Picture 5" descr="C:\Program Files\Microsoft Office\MEDIA\CAGCAT10\j018634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429132"/>
            <a:ext cx="1073280" cy="150715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Onemocnění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Gigantismus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Diabetes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mellitus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Svalové křeče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Struma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p. Bojarský\AppData\Local\Microsoft\Windows\Temporary Internet Files\Content.IE5\7AAO5DI3\MC90033165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572132" y="2497451"/>
            <a:ext cx="1906858" cy="230346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Otázky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Jaké znáš žlázy s vnitřní sekrecí 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Jmenuj hormony podvěsku mozkového 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Jaká onemocnění může způsobit nedostatek nebo přebytek některých hormonů  -  najdi na internetu?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Odpovědi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1. prezentace str. 4 – hypofýza, epifýza, slinivka břišní, štítná žláza, nadledvinky, vaječníky, varlata, příštítná tělíska, brzlík</a:t>
            </a:r>
          </a:p>
          <a:p>
            <a:r>
              <a:rPr lang="cs-CZ" dirty="0" smtClean="0"/>
              <a:t>2. prezentace str. 5 a 6 – růstový hormon, prolaktin, hormony řídící ostatní žlázy s vnitřní sekrecí, antidiuretický hormon, oxytocin</a:t>
            </a:r>
            <a:endParaRPr lang="cs-CZ" dirty="0"/>
          </a:p>
        </p:txBody>
      </p:sp>
      <p:pic>
        <p:nvPicPr>
          <p:cNvPr id="13315" name="Picture 3" descr="C:\Users\p. Bojarský\AppData\Local\Microsoft\Windows\Temporary Internet Files\Content.IE5\5P7DQ0AY\MP9003875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9968" y="214290"/>
            <a:ext cx="1684032" cy="2360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25000" lnSpcReduction="20000"/>
          </a:bodyPr>
          <a:lstStyle/>
          <a:p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Cíl hodiny:</a:t>
            </a:r>
          </a:p>
          <a:p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- seznámení s funkcí žláz s vnitřní sekrecí</a:t>
            </a:r>
          </a:p>
          <a:p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- vysvětlení vlivu hormonů na organismus člověka</a:t>
            </a:r>
          </a:p>
          <a:p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- zamyšlení nad důsledky nedostatku hormonů 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- práce s prezentací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Znalosti lze využít v dalších předmětech: výchově ke zdraví, chemii, fyzice.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ipe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50323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Použitá literatura, zdroje</a:t>
            </a: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 bwMode="auto">
          <a:xfrm>
            <a:off x="457200" y="182879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LUDĚK  J. DOBROURUKA, BLANKA VACKOVÁ, REGINA KRÁLOVÁ, PAVEL BARTOŠ.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III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80-7183-246-4.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IVAN DYLEVSKÝ.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Anatomie a fyziologie člověka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Epava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1998. ISBN 80-901 667-0-9.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JAN KANTOREK, JAROSLAV JURČÁK,JIŘÍ FRONĚK A KOL.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8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Prodos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80-7230-040-7.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EDUARD KOČÁREK, EDUARD KOČÁREK.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pro </a:t>
            </a:r>
            <a:r>
              <a:rPr lang="cs-CZ" sz="2000" i="1" dirty="0" smtClean="0">
                <a:latin typeface="Monotype Corsiva" pitchFamily="66" charset="0"/>
                <a:cs typeface="Times New Roman" pitchFamily="18" charset="0"/>
              </a:rPr>
              <a:t>8</a:t>
            </a:r>
            <a:r>
              <a:rPr lang="cs-CZ" sz="2000" dirty="0" smtClean="0">
                <a:latin typeface="Monotype Corsiva" pitchFamily="66" charset="0"/>
                <a:cs typeface="Times New Roman" pitchFamily="18" charset="0"/>
              </a:rPr>
              <a:t>. ročník základní školy.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Praha: Jinan, 2000.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JIŘÍ FRONĚK.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Lidské tělo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Blug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80-85635-97-6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Zdroje : Vlastní tvorba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609</Words>
  <Application>Microsoft Office PowerPoint</Application>
  <PresentationFormat>Předvádění na obrazovce (4:3)</PresentationFormat>
  <Paragraphs>154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Žlázy s vnitřní sekrecí</vt:lpstr>
      <vt:lpstr>Snímek 3</vt:lpstr>
      <vt:lpstr>Žlázy s vnitřní sekrecí</vt:lpstr>
      <vt:lpstr>Hypofýza</vt:lpstr>
      <vt:lpstr>Hypofýza</vt:lpstr>
      <vt:lpstr>Nadledvinky</vt:lpstr>
      <vt:lpstr>Nadledvinky</vt:lpstr>
      <vt:lpstr>Štítná žláza</vt:lpstr>
      <vt:lpstr>Příštítná tělíska</vt:lpstr>
      <vt:lpstr>Slinivka břišní</vt:lpstr>
      <vt:lpstr>Šišinka</vt:lpstr>
      <vt:lpstr>Pohlavní žlázy</vt:lpstr>
      <vt:lpstr>Onemocnění</vt:lpstr>
      <vt:lpstr>Otázky</vt:lpstr>
      <vt:lpstr>Odpovědi</vt:lpstr>
      <vt:lpstr>ANOTACE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</dc:title>
  <dc:creator>Jarda</dc:creator>
  <cp:lastModifiedBy>Uživatel</cp:lastModifiedBy>
  <cp:revision>72</cp:revision>
  <dcterms:created xsi:type="dcterms:W3CDTF">2011-12-12T09:29:43Z</dcterms:created>
  <dcterms:modified xsi:type="dcterms:W3CDTF">2012-03-05T16:32:44Z</dcterms:modified>
</cp:coreProperties>
</file>