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5" r:id="rId2"/>
    <p:sldId id="266" r:id="rId3"/>
    <p:sldId id="279" r:id="rId4"/>
    <p:sldId id="275" r:id="rId5"/>
    <p:sldId id="258" r:id="rId6"/>
    <p:sldId id="259" r:id="rId7"/>
    <p:sldId id="260" r:id="rId8"/>
    <p:sldId id="276" r:id="rId9"/>
    <p:sldId id="280" r:id="rId10"/>
    <p:sldId id="277" r:id="rId11"/>
    <p:sldId id="278" r:id="rId12"/>
    <p:sldId id="274" r:id="rId13"/>
    <p:sldId id="282" r:id="rId14"/>
    <p:sldId id="269" r:id="rId15"/>
    <p:sldId id="28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4FC4E9-8DA6-4DBD-B42B-7CAAD4C62F2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902579-A2B8-40B5-A95F-E2CE1599D1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02579-A2B8-40B5-A95F-E2CE1599D12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34023190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b="0" dirty="0" smtClean="0"/>
                        <a:t>Bc.</a:t>
                      </a:r>
                      <a:r>
                        <a:rPr lang="cs-CZ" sz="2400" b="0" baseline="0" dirty="0" smtClean="0"/>
                        <a:t> Renáta Bojarská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13.1.2012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VY_32_INOVACE_13_PŘÍRODOPIS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Anatomie</a:t>
                      </a:r>
                      <a:r>
                        <a:rPr lang="cs-CZ" sz="2400" b="0" baseline="0" dirty="0" smtClean="0"/>
                        <a:t> a fyziologie člověka- 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+mj-lt"/>
                          <a:cs typeface="Times New Roman" pitchFamily="18" charset="0"/>
                        </a:rPr>
                        <a:t>Soustava kožní</a:t>
                      </a:r>
                      <a:endParaRPr lang="cs-CZ" sz="2400" b="0" baseline="0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Soustava kožní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Kůže tvoří ochranný kryt člověka.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Úkoly kůže: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Krytí a ochrana těla – proti infekcím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Udržování stálé teploty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Vylučování přebytečných tekutin a některých látek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Kůže obsahuje tuky – zásobu energie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sídlem smyslových orgánů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Tvorba vitamínu D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Vstřebávání některých látek – léků v mastích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018.jpg"/>
          <p:cNvPicPr>
            <a:picLocks noChangeAspect="1"/>
          </p:cNvPicPr>
          <p:nvPr/>
        </p:nvPicPr>
        <p:blipFill>
          <a:blip r:embed="rId2" cstate="print"/>
          <a:srcRect l="20329" t="21029" r="19699" b="34375"/>
          <a:stretch>
            <a:fillRect/>
          </a:stretch>
        </p:blipFill>
        <p:spPr>
          <a:xfrm>
            <a:off x="6516216" y="692696"/>
            <a:ext cx="2221710" cy="1543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18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743"/>
          <a:stretch>
            <a:fillRect/>
          </a:stretch>
        </p:blipFill>
        <p:spPr>
          <a:xfrm>
            <a:off x="1188000" y="401168"/>
            <a:ext cx="7083796" cy="623959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Složení kůže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pokožka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2. škára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3. podkožní vazivo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Zástupný symbol pro obrázek 4" descr="018.jpg"/>
          <p:cNvPicPr>
            <a:picLocks noChangeAspect="1"/>
          </p:cNvPicPr>
          <p:nvPr/>
        </p:nvPicPr>
        <p:blipFill>
          <a:blip r:embed="rId2" cstate="print"/>
          <a:srcRect l="32523" t="22112" r="37998" b="30026"/>
          <a:stretch>
            <a:fillRect/>
          </a:stretch>
        </p:blipFill>
        <p:spPr>
          <a:xfrm>
            <a:off x="6084168" y="1484784"/>
            <a:ext cx="2088232" cy="3168352"/>
          </a:xfrm>
          <a:prstGeom prst="rect">
            <a:avLst/>
          </a:prstGeom>
        </p:spPr>
      </p:pic>
      <p:cxnSp>
        <p:nvCxnSpPr>
          <p:cNvPr id="6" name="Přímá spojovací šipka 5"/>
          <p:cNvCxnSpPr/>
          <p:nvPr/>
        </p:nvCxnSpPr>
        <p:spPr>
          <a:xfrm flipV="1">
            <a:off x="2915816" y="2204864"/>
            <a:ext cx="331236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2843808" y="1844824"/>
            <a:ext cx="4176464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2411760" y="2996952"/>
            <a:ext cx="4104456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4139952" y="4221088"/>
            <a:ext cx="2232248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Pokožka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vnější vrstvou kůže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tvořena několika vrstvami buněk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vrchní buňky odumírají a vytváří zrohovatělou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vrstvu, která se odlupuje z kůže v podobě šupinek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nebo lupů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barva kůže je dána přítomností pigmentových buněk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buňkách se tvoří barvivo melanin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pokožka je rozrýhována u každého člověka jinak –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daktyloskopie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B90043127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959007">
            <a:off x="6649025" y="348833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Škára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- leží pod pokožkou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- je to vazivová tkáň s vlásečnicemi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- výběžky vybíhá do pokožky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- jsou zde uložena čidla bolesti, hmatu, chladu, tepla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- jsou zde uloženy mazové žlázky – pro ochranu kůže před vlhkem, před vysycháním a proti baktériím – vylučují maz, hlavně v oblasti obličeje, hlavy, hrudníku</a:t>
            </a: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rázek 4" descr="018.jpg"/>
          <p:cNvPicPr>
            <a:picLocks noChangeAspect="1"/>
          </p:cNvPicPr>
          <p:nvPr/>
        </p:nvPicPr>
        <p:blipFill>
          <a:blip r:embed="rId3" cstate="print"/>
          <a:srcRect l="19309" t="22112" r="19700" b="35465"/>
          <a:stretch>
            <a:fillRect/>
          </a:stretch>
        </p:blipFill>
        <p:spPr>
          <a:xfrm>
            <a:off x="5652120" y="332656"/>
            <a:ext cx="2991102" cy="19442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Škára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jsou zde uloženy potní žlázy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potní žlázy se podílejí na regulaci tělesné teploty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jejich produktem je pot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pot se vylučuje více při námaze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pot obsahuje vodu, soli, močovinu, kyselinu mléčnou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ztráty je nutné doplnit vhodnými nápoji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chlupy a vlasy vyrůstají z vlasových váčků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nehty jsou ploché zrohovatělé ploténky vyrůstající ze škáry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</p:txBody>
      </p:sp>
      <p:pic>
        <p:nvPicPr>
          <p:cNvPr id="4" name="Zástupný symbol pro obrázek 4" descr="018.jpg"/>
          <p:cNvPicPr>
            <a:picLocks noChangeAspect="1"/>
          </p:cNvPicPr>
          <p:nvPr/>
        </p:nvPicPr>
        <p:blipFill>
          <a:blip r:embed="rId2" cstate="print"/>
          <a:srcRect l="19309" t="23200" r="19700" b="35465"/>
          <a:stretch>
            <a:fillRect/>
          </a:stretch>
        </p:blipFill>
        <p:spPr>
          <a:xfrm rot="1165811">
            <a:off x="6008370" y="332656"/>
            <a:ext cx="2956118" cy="1872208"/>
          </a:xfrm>
          <a:prstGeom prst="rect">
            <a:avLst/>
          </a:prstGeom>
        </p:spPr>
      </p:pic>
      <p:pic>
        <p:nvPicPr>
          <p:cNvPr id="5" name="Obrázek 4" descr="MB900401151.JPG"/>
          <p:cNvPicPr>
            <a:picLocks noChangeAspect="1"/>
          </p:cNvPicPr>
          <p:nvPr/>
        </p:nvPicPr>
        <p:blipFill>
          <a:blip r:embed="rId3" cstate="print"/>
          <a:srcRect l="23625" t="43312" r="13376" b="21251"/>
          <a:stretch>
            <a:fillRect/>
          </a:stretch>
        </p:blipFill>
        <p:spPr>
          <a:xfrm>
            <a:off x="3203848" y="5589240"/>
            <a:ext cx="1792199" cy="10081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Podkožní vazivo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nejspodnější vrstva kůže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je zde tuk, který tvoří izolační vrstvu a zároveň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zásobu energie pro organismus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někde umožňuje pohyb kůže např. na krku, na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jiných místech těla např. na dlaních kůži pevně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připojuje</a:t>
            </a:r>
          </a:p>
        </p:txBody>
      </p:sp>
      <p:pic>
        <p:nvPicPr>
          <p:cNvPr id="4" name="Obrázek 3" descr="MB900430792.JPG"/>
          <p:cNvPicPr>
            <a:picLocks noChangeAspect="1"/>
          </p:cNvPicPr>
          <p:nvPr/>
        </p:nvPicPr>
        <p:blipFill>
          <a:blip r:embed="rId2" cstate="print"/>
          <a:srcRect l="19687" t="23625" r="-2374" b="17314"/>
          <a:stretch>
            <a:fillRect/>
          </a:stretch>
        </p:blipFill>
        <p:spPr>
          <a:xfrm>
            <a:off x="6588224" y="620688"/>
            <a:ext cx="2232248" cy="159446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19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288"/>
          <a:stretch>
            <a:fillRect/>
          </a:stretch>
        </p:blipFill>
        <p:spPr>
          <a:xfrm>
            <a:off x="1188000" y="392321"/>
            <a:ext cx="7097207" cy="624177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Péče o kůži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mytí rukou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mytí celého těla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otužování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použití krému nebo pleťového mléka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mytí vlasů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přiměřené opalování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stříhání nehtů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B90041175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44208" y="1196752"/>
            <a:ext cx="1828800" cy="1828800"/>
          </a:xfrm>
          <a:prstGeom prst="rect">
            <a:avLst/>
          </a:prstGeom>
        </p:spPr>
      </p:pic>
      <p:pic>
        <p:nvPicPr>
          <p:cNvPr id="5" name="Obrázek 4" descr="MB90043184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3429000"/>
            <a:ext cx="1828800" cy="1828800"/>
          </a:xfrm>
          <a:prstGeom prst="rect">
            <a:avLst/>
          </a:prstGeom>
        </p:spPr>
      </p:pic>
      <p:pic>
        <p:nvPicPr>
          <p:cNvPr id="6" name="Obrázek 5" descr="MB90042437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5976" y="429309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Onemocnění kůže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plísňová – zejména na nohou – hygiena při koupání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na koupališti, společných sprchách apod.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zánětlivá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infekční – plané neštovice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alergické vyrážky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parazité – svrab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poranění kůže – řezné, poleptání, omrzliny,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popáleniny, nádorová onemocnění  kůže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Otázky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Z jakých vrstev se skládá kůže 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K čemu člověk potřebuje kůži 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Zjisti na internetu , jak můžeme pečovat o kůži 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4. Vyhledej na internetu, jaká jsou nejzávažnější onemocnění kůže. 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Odpovědi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prezentace str. 4 – pokožka, škára, podkožní vazivo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 prezentace str. 2 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 hodiny: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seznámení s funkcí a složením kůže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pozorování funkce kůže – pocení, husí kůže, barva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kůže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péče o kůži </a:t>
            </a:r>
          </a:p>
          <a:p>
            <a:pPr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znalosti lze využít v dalších předmětech: výchově ke zdraví, fyzice.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503237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Použitá literatura, zdroje</a:t>
            </a: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 bwMode="auto">
          <a:xfrm>
            <a:off x="457200" y="1828799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LUDĚK  J. DOBROURUKA, BLANKA VACKOVÁ, REGINA KRÁLOVÁ, PAVEL BARTOŠ.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III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Scientia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80-7183-246-4.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IVAN DYLEVSKÝ.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Anatomie a fyziologie člověka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Epava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1998. ISBN 80-901 667-0-9.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JAN KANTOREK, JAROSLAV JURČÁK,JIŘÍ FRONĚK A KOL.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8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Prodos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80-7230-040-7.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EDUARD KOČÁREK, EDUARD KOČÁREK.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pro </a:t>
            </a:r>
            <a:r>
              <a:rPr lang="cs-CZ" sz="2200" i="1" dirty="0" smtClean="0">
                <a:latin typeface="Monotype Corsiva" pitchFamily="66" charset="0"/>
                <a:cs typeface="Times New Roman" pitchFamily="18" charset="0"/>
              </a:rPr>
              <a:t>8</a:t>
            </a:r>
            <a:r>
              <a:rPr lang="cs-CZ" sz="2200" dirty="0" smtClean="0">
                <a:latin typeface="Monotype Corsiva" pitchFamily="66" charset="0"/>
                <a:cs typeface="Times New Roman" pitchFamily="18" charset="0"/>
              </a:rPr>
              <a:t>. ročník základní školy.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Praha: Jinan, 2000.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JIŘÍ FRONĚK.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Lidské tělo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Blug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80-85635-97-6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Zdroje : Vlastní tvorba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1033</TotalTime>
  <Words>647</Words>
  <Application>Microsoft Office PowerPoint</Application>
  <PresentationFormat>Předvádění na obrazovce (4:3)</PresentationFormat>
  <Paragraphs>137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Soustava kožní</vt:lpstr>
      <vt:lpstr>Snímek 3</vt:lpstr>
      <vt:lpstr>Složení kůže</vt:lpstr>
      <vt:lpstr>Pokožka</vt:lpstr>
      <vt:lpstr>Škára</vt:lpstr>
      <vt:lpstr>Škára</vt:lpstr>
      <vt:lpstr>Podkožní vazivo</vt:lpstr>
      <vt:lpstr>Snímek 9</vt:lpstr>
      <vt:lpstr>Péče o kůži</vt:lpstr>
      <vt:lpstr>Onemocnění kůže</vt:lpstr>
      <vt:lpstr>Otázky</vt:lpstr>
      <vt:lpstr>Odpovědi</vt:lpstr>
      <vt:lpstr>ANOTACE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</dc:title>
  <dc:creator>Jarda</dc:creator>
  <cp:lastModifiedBy>Uživatel</cp:lastModifiedBy>
  <cp:revision>84</cp:revision>
  <dcterms:created xsi:type="dcterms:W3CDTF">2011-12-12T09:29:43Z</dcterms:created>
  <dcterms:modified xsi:type="dcterms:W3CDTF">2012-03-05T16:32:21Z</dcterms:modified>
</cp:coreProperties>
</file>