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5" r:id="rId2"/>
    <p:sldId id="266" r:id="rId3"/>
    <p:sldId id="289" r:id="rId4"/>
    <p:sldId id="275" r:id="rId5"/>
    <p:sldId id="285" r:id="rId6"/>
    <p:sldId id="258" r:id="rId7"/>
    <p:sldId id="259" r:id="rId8"/>
    <p:sldId id="260" r:id="rId9"/>
    <p:sldId id="276" r:id="rId10"/>
    <p:sldId id="277" r:id="rId11"/>
    <p:sldId id="280" r:id="rId12"/>
    <p:sldId id="281" r:id="rId13"/>
    <p:sldId id="282" r:id="rId14"/>
    <p:sldId id="283" r:id="rId15"/>
    <p:sldId id="284" r:id="rId16"/>
    <p:sldId id="286" r:id="rId17"/>
    <p:sldId id="278" r:id="rId18"/>
    <p:sldId id="274" r:id="rId19"/>
    <p:sldId id="288" r:id="rId20"/>
    <p:sldId id="269" r:id="rId21"/>
    <p:sldId id="28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FC4E9-8DA6-4DBD-B42B-7CAAD4C62F24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02579-A2B8-40B5-A95F-E2CE1599D1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314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02579-A2B8-40B5-A95F-E2CE1599D12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CFC5F-BBBD-4160-AD3C-710DEB725F09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A2F7C-F41A-477E-9075-EBAEF82367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202393"/>
              </p:ext>
            </p:extLst>
          </p:nvPr>
        </p:nvGraphicFramePr>
        <p:xfrm>
          <a:off x="611560" y="2204864"/>
          <a:ext cx="7344816" cy="39550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44816"/>
              </a:tblGrid>
              <a:tr h="838221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838221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b="0" dirty="0" smtClean="0"/>
                        <a:t>Bc.</a:t>
                      </a:r>
                      <a:r>
                        <a:rPr lang="cs-CZ" sz="2400" b="0" baseline="0" dirty="0" smtClean="0"/>
                        <a:t> Renáta Bojarská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9.2.2012</a:t>
                      </a:r>
                    </a:p>
                  </a:txBody>
                  <a:tcPr/>
                </a:tc>
              </a:tr>
              <a:tr h="53389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VY_32_INOVACE_14_PŘÍRODOPIS</a:t>
                      </a:r>
                      <a:endParaRPr lang="cs-CZ" sz="2400" dirty="0"/>
                    </a:p>
                  </a:txBody>
                  <a:tcPr/>
                </a:tc>
              </a:tr>
              <a:tr h="1210764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Anatomie</a:t>
                      </a:r>
                      <a:r>
                        <a:rPr lang="cs-CZ" sz="2400" b="0" baseline="0" dirty="0" smtClean="0"/>
                        <a:t> a fyziologie člověka- </a:t>
                      </a:r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Soustava </a:t>
                      </a:r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+mj-lt"/>
                          <a:cs typeface="Times New Roman" pitchFamily="18" charset="0"/>
                        </a:rPr>
                        <a:t>nervová 1</a:t>
                      </a:r>
                      <a:endParaRPr lang="cs-CZ" sz="2400" b="0" baseline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8.</a:t>
                      </a:r>
                      <a:endParaRPr lang="cs-CZ" sz="2400" dirty="0" smtClean="0"/>
                    </a:p>
                  </a:txBody>
                  <a:tcPr/>
                </a:tc>
              </a:tr>
              <a:tr h="53389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Soustava nervová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Nervová soustava řídí činnost lidského těla.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Umožňuje přijímání informací z vnějšího světa, uchování těchto vjemů a vytváří adekvátní odpovědi na ně.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Nervová soustava se skládá z mozku, míchy a obvodového – periferního nervstva.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433059.JPG"/>
          <p:cNvPicPr>
            <a:picLocks noChangeAspect="1"/>
          </p:cNvPicPr>
          <p:nvPr/>
        </p:nvPicPr>
        <p:blipFill>
          <a:blip r:embed="rId2" cstate="print"/>
          <a:srcRect l="3937" t="11812" r="5501" b="21251"/>
          <a:stretch>
            <a:fillRect/>
          </a:stretch>
        </p:blipFill>
        <p:spPr>
          <a:xfrm>
            <a:off x="6761890" y="764704"/>
            <a:ext cx="2045875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Centrální nervový systém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p. Bojarský\AppData\Local\Microsoft\Windows\Temporary Internet Files\Content.IE5\ZINTVM2P\MP900385803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00174"/>
            <a:ext cx="3232831" cy="4525963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1027" name="Picture 3" descr="C:\Users\p. Bojarský\AppData\Local\Microsoft\Windows\Temporary Internet Files\Content.IE5\ZINTVM2P\MC90019756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857364"/>
            <a:ext cx="3482566" cy="3426737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Stavba a funkce nervové tkáně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Základní stavební jednotkou je nervová buňka – neuron a podpůrné gliové buňky.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Neurony – tvoří, přijímají a přenášejí vzruchy – informace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Neuron je tvořen – tělem buňky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- 5-7 krátkými výběžky –dendrity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- jedním dlouhým vláknem axonem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- neuritem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MB900438727.JPG"/>
          <p:cNvPicPr>
            <a:picLocks noChangeAspect="1"/>
          </p:cNvPicPr>
          <p:nvPr/>
        </p:nvPicPr>
        <p:blipFill>
          <a:blip r:embed="rId2" cstate="print"/>
          <a:srcRect t="15750" r="1564" b="17314"/>
          <a:stretch>
            <a:fillRect/>
          </a:stretch>
        </p:blipFill>
        <p:spPr>
          <a:xfrm>
            <a:off x="1115616" y="4437112"/>
            <a:ext cx="1800200" cy="1224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0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4813"/>
          <a:stretch>
            <a:fillRect/>
          </a:stretch>
        </p:blipFill>
        <p:spPr>
          <a:xfrm>
            <a:off x="1080000" y="356912"/>
            <a:ext cx="7054291" cy="6265415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Stavba a funkce nervové tkáně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Dendrity přijímají  informace z jiných neuronů a vedou je do těla neuronu.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Axon vede signály z neuronu k dalším buňkám.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Gliové buňky zajišťují přísun energie pro neurony a tvoří bílé obaly na axonech – myelinové pochvy, ty izolují od jiných nežádoucích informací.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Mozek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Mozek  řídí činnost celého organismu.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Hmotnost mozku je cca 1,4 kg.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Mozek je obalen 3 mozkovými plenami.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Mozek je uložen v lebce. </a:t>
            </a:r>
          </a:p>
          <a:p>
            <a:pPr>
              <a:buNone/>
            </a:pPr>
            <a:endParaRPr lang="cs-CZ" sz="1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Je obklopen tekutinou  - mozkomíšním mokem, který mozek nadlehčuje, omývá a chrání před otřesy.</a:t>
            </a:r>
          </a:p>
          <a:p>
            <a:pPr>
              <a:buNone/>
            </a:pPr>
            <a:r>
              <a:rPr lang="cs-CZ" sz="1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86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cs-CZ" sz="8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8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MB900321162.JPG"/>
          <p:cNvPicPr>
            <a:picLocks noChangeAspect="1"/>
          </p:cNvPicPr>
          <p:nvPr/>
        </p:nvPicPr>
        <p:blipFill>
          <a:blip r:embed="rId3" cstate="print"/>
          <a:srcRect l="3937" t="15750" r="1564" b="17314"/>
          <a:stretch>
            <a:fillRect/>
          </a:stretch>
        </p:blipFill>
        <p:spPr>
          <a:xfrm>
            <a:off x="6156176" y="1196752"/>
            <a:ext cx="2744776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Mozek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Mozek se dělí na: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Koncový mozek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Mezimozek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Střední mozek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Mozeček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Prodlouženou míchu</a:t>
            </a:r>
          </a:p>
          <a:p>
            <a:pPr>
              <a:buFontTx/>
              <a:buChar char="-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pic>
        <p:nvPicPr>
          <p:cNvPr id="4" name="Obrázek 3" descr="MB900385807.JPG"/>
          <p:cNvPicPr>
            <a:picLocks noChangeAspect="1"/>
          </p:cNvPicPr>
          <p:nvPr/>
        </p:nvPicPr>
        <p:blipFill>
          <a:blip r:embed="rId2" cstate="print"/>
          <a:srcRect t="15750" r="1564" b="17314"/>
          <a:stretch>
            <a:fillRect/>
          </a:stretch>
        </p:blipFill>
        <p:spPr>
          <a:xfrm rot="1089480">
            <a:off x="5076056" y="2060848"/>
            <a:ext cx="3494506" cy="2376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Koncový mozek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největší oddíl mozku a nejrozvinutější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skládá se ze dvou hemisfér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povrchu je šedá kůra mozková složená z nervových buněk, pod kůrou je bílá hmota – tu tvoří vlákna nervových buněk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kůra je rozbrázděna závity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zde mozková ústředí – hybné,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cítivé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zrakové, sluchové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čelním a temenním laloku jsou centra vyšší nervové činnost – hlavně duševní 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 descr="MB9000551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54868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Mezimozek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mezimozku se přepojují dráhy vedoucí z těla do kůry.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Mezimozek je spojen s hypofýzou – řídí její činnost.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Mezimozek řídí – tělesnou teplotu, rozmnožování, příjem tekutin a potravy.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Vznikají zde některé hormony –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vazopresin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oxytocin, které přecházejí do hypofýzy.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MB9001978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458112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Střední mozek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Střední mozek je nejmenší část mozku.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Jsou zde centra pro sluchové a zrakové reflexy – otočení hlavy za sluchovým nebo světelným podnětem.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Středním mozkem prochází kanálek spojující 3. a 4. komoru.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4261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62068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Mozeček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Mozeček má dvě polokoule.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Řídí rovnováhu těla.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Slaďuje pohyby.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Umožňuje vzpřímené držení těla.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Umožňuje koordinaci pohybů, včetně chůze.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 (4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2276" y="404664"/>
            <a:ext cx="2351227" cy="3600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Most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Most je vyvinut jen  u vyšších savců.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Tvoří ho soubor vláken, které vedou z mozku do míchy a mozečku a zpět.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MB9004237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620688"/>
            <a:ext cx="2160240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Prodloužená mícha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Prodloužená mícha navazuje na páteřní míchu.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 asi 2,5 cm dlouhá.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prodloužené míše jsou umístěna důležitá centra – pro dýchání, srdeční činnost.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Nalézá se zde ústředí nepodmíněných reflexů – polykání, slinění, kašlání, kýchání, zvracení.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Mícha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Mícha je trubice z nervové tkáně, uprostřed je kanálek.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Je dlouhá okolo 45 cm.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Uvnitř míchy je šedá hmota, která tvarem připomíná motýlí křídla.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Kolem šedé hmoty je bílá hmota.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Dráhy spojují míchu s mozkem.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Mezi obratli vystupuje do stran 31 párů míšních nervů.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rázek 4" descr="01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5740"/>
          <a:stretch>
            <a:fillRect/>
          </a:stretch>
        </p:blipFill>
        <p:spPr>
          <a:xfrm>
            <a:off x="1080000" y="409500"/>
            <a:ext cx="7113300" cy="624232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Poranění míchy a mozku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Poranění míchy a mozku může vést k ochrnutí určité části těla nebo přímo ke smrti člověka.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Důležitá prevence!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Ochranné helmy při lyžování, jízdě na kole.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Opatrnost při skocích do vody v neznámém prostředí.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Onemocnění – vzteklina, klíšťová encefalitida,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lymská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borelióza.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Otázky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Jakou funkci má v organismu mozek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2. Vyjmenuj části mozku.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3. Najdi na internetu, jak se můžeme bránit proti onemocnění klíšťovou encefalitidou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4. Jaká centra se nacházejí v prodloužené míše ?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5. Najdi na internetu, co je to duševní hygiena.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Odpovědi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prezentace str. 6 – mozek řídí činnost celého organismu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prezentace str. 7 – koncový mozek, mezimozek, mozeček, prodloužená mícha, střední mozek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 prezentace str. 13 – centra pro dýchání, srdeční činnost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Cíl hodiny: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seznámení s částmi a funkcí mozku a míchy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zamyšlení nad prevencí poškození mozku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 pravidla duševní hygieny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 vysvětlení, co je to psychiatrie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- práce s prezentací</a:t>
            </a:r>
          </a:p>
          <a:p>
            <a:pPr>
              <a:buNone/>
            </a:pP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znalosti lze využít v dalších předmětech: výchově ke zdraví, fyzice, chemii.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457200" y="503237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Použitá literatura, zdroje</a:t>
            </a: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 bwMode="auto">
          <a:xfrm>
            <a:off x="457200" y="1828799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LUDĚK  J. DOBROURUKA, BLANKA VACKOVÁ, REGINA KRÁLOVÁ, PAVEL BARTOŠ.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III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Scientia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80-7183-246-4.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IVAN DYLEVSKÝ.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Anatomie a fyziologie člověka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Epava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1998. ISBN 80-901 667-0-9.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JAN KANTOREK, JAROSLAV JURČÁK,JIŘÍ FRONĚK A KOL.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8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Olomouc: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Prodos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80-7230-040-7.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EDUARD KOČÁREK, EDUARD KOČÁREK.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Přírodopis pro </a:t>
            </a:r>
            <a:r>
              <a:rPr lang="cs-CZ" sz="2200" i="1" dirty="0" smtClean="0">
                <a:latin typeface="Monotype Corsiva" pitchFamily="66" charset="0"/>
                <a:cs typeface="Times New Roman" pitchFamily="18" charset="0"/>
              </a:rPr>
              <a:t>8</a:t>
            </a:r>
            <a:r>
              <a:rPr lang="cs-CZ" sz="2200" dirty="0" smtClean="0">
                <a:latin typeface="Monotype Corsiva" pitchFamily="66" charset="0"/>
                <a:cs typeface="Times New Roman" pitchFamily="18" charset="0"/>
              </a:rPr>
              <a:t>. ročník základní školy.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Praha: Jinan, 2000. 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JIŘÍ FRONĚK. </a:t>
            </a:r>
            <a:r>
              <a:rPr lang="cs-CZ" sz="2200" i="1" dirty="0" smtClean="0">
                <a:latin typeface="Times New Roman" pitchFamily="18" charset="0"/>
                <a:cs typeface="Times New Roman" pitchFamily="18" charset="0"/>
              </a:rPr>
              <a:t>Lidské tělo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Blug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1999. ISBN 80-85635-97-6</a:t>
            </a: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Zdroje : Vlastní tvorba</a:t>
            </a:r>
          </a:p>
          <a:p>
            <a:pPr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chemeClr val="accent1"/>
              </a:buClr>
              <a:buSzPct val="70000"/>
              <a:buFont typeface="Wingdings" pitchFamily="2" charset="2"/>
              <a:buChar char="§"/>
              <a:defRPr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</TotalTime>
  <Words>873</Words>
  <Application>Microsoft Office PowerPoint</Application>
  <PresentationFormat>Předvádění na obrazovce (4:3)</PresentationFormat>
  <Paragraphs>155</Paragraphs>
  <Slides>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Prezentace aplikace PowerPoint</vt:lpstr>
      <vt:lpstr>Soustava nervová</vt:lpstr>
      <vt:lpstr>Centrální nervový systém</vt:lpstr>
      <vt:lpstr>Stavba a funkce nervové tkáně</vt:lpstr>
      <vt:lpstr>Prezentace aplikace PowerPoint</vt:lpstr>
      <vt:lpstr>Stavba a funkce nervové tkáně</vt:lpstr>
      <vt:lpstr>Mozek</vt:lpstr>
      <vt:lpstr>Mozek</vt:lpstr>
      <vt:lpstr>Koncový mozek</vt:lpstr>
      <vt:lpstr>Mezimozek</vt:lpstr>
      <vt:lpstr>Střední mozek</vt:lpstr>
      <vt:lpstr>Mozeček</vt:lpstr>
      <vt:lpstr>Most</vt:lpstr>
      <vt:lpstr>Prodloužená mícha</vt:lpstr>
      <vt:lpstr>Mícha</vt:lpstr>
      <vt:lpstr>Prezentace aplikace PowerPoint</vt:lpstr>
      <vt:lpstr>Poranění míchy a mozku</vt:lpstr>
      <vt:lpstr>Otázky</vt:lpstr>
      <vt:lpstr>Odpovědi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</dc:title>
  <dc:creator>Jarda</dc:creator>
  <cp:lastModifiedBy>Vesna202261</cp:lastModifiedBy>
  <cp:revision>92</cp:revision>
  <dcterms:created xsi:type="dcterms:W3CDTF">2011-12-12T09:29:43Z</dcterms:created>
  <dcterms:modified xsi:type="dcterms:W3CDTF">2012-03-06T06:47:23Z</dcterms:modified>
</cp:coreProperties>
</file>