
<file path=[Content_Types].xml><?xml version="1.0" encoding="utf-8"?>
<Types xmlns="http://schemas.openxmlformats.org/package/2006/content-types"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pptx" ContentType="application/vnd.openxmlformats-officedocument.presentationml.presentation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6" r:id="rId3"/>
    <p:sldId id="257" r:id="rId4"/>
    <p:sldId id="258" r:id="rId5"/>
    <p:sldId id="259" r:id="rId6"/>
    <p:sldId id="260" r:id="rId7"/>
    <p:sldId id="261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21.11.2011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21.11.2011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21.11.2011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21.11.2011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21.11.2011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21.11.2011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21.11.2011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21.11.2011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21.11.2011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21.11.2011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21.11.2011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21.11.2011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Prezentace_aplikace_Microsoft_PowerPoint1.ppt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50734515"/>
              </p:ext>
            </p:extLst>
          </p:nvPr>
        </p:nvGraphicFramePr>
        <p:xfrm>
          <a:off x="2286000" y="1714500"/>
          <a:ext cx="4570413" cy="3427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" name="Prezentace" r:id="rId3" imgW="4570501" imgH="3427618" progId="PowerPoint.Show.12">
                  <p:embed/>
                </p:oleObj>
              </mc:Choice>
              <mc:Fallback>
                <p:oleObj name="Prezentace" r:id="rId3" imgW="4570501" imgH="3427618" progId="PowerPoint.Show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286000" y="1714500"/>
                        <a:ext cx="4570413" cy="34274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30025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solidFill>
            <a:schemeClr val="bg2">
              <a:lumMod val="10000"/>
            </a:schemeClr>
          </a:solidFill>
        </p:spPr>
        <p:txBody>
          <a:bodyPr/>
          <a:lstStyle/>
          <a:p>
            <a:r>
              <a:rPr lang="cs-CZ" b="1" dirty="0" smtClean="0">
                <a:solidFill>
                  <a:schemeClr val="bg1"/>
                </a:solidFill>
              </a:rPr>
              <a:t>SLOVNÍ ÚLOHY ŘEŠENÉ ROVNICÍ (o směsích) 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solidFill>
            <a:schemeClr val="bg2">
              <a:lumMod val="90000"/>
            </a:schemeClr>
          </a:solidFill>
        </p:spPr>
        <p:txBody>
          <a:bodyPr>
            <a:normAutofit lnSpcReduction="10000"/>
          </a:bodyPr>
          <a:lstStyle/>
          <a:p>
            <a:pPr algn="l"/>
            <a:r>
              <a:rPr lang="cs-CZ" dirty="0" smtClean="0">
                <a:solidFill>
                  <a:schemeClr val="tx1"/>
                </a:solidFill>
              </a:rPr>
              <a:t>Prezentace </a:t>
            </a:r>
            <a:r>
              <a:rPr lang="cs-CZ" smtClean="0">
                <a:solidFill>
                  <a:schemeClr val="tx1"/>
                </a:solidFill>
              </a:rPr>
              <a:t>je zaměřená </a:t>
            </a:r>
            <a:r>
              <a:rPr lang="cs-CZ" dirty="0" smtClean="0">
                <a:solidFill>
                  <a:schemeClr val="tx1"/>
                </a:solidFill>
              </a:rPr>
              <a:t>na výklad a procvičení slovních úloh o směsích řešených rovnicí. </a:t>
            </a:r>
          </a:p>
          <a:p>
            <a:pPr algn="r"/>
            <a:r>
              <a:rPr lang="cs-CZ" sz="1400" dirty="0" smtClean="0">
                <a:solidFill>
                  <a:schemeClr val="tx1"/>
                </a:solidFill>
              </a:rPr>
              <a:t>Autor: Mgr. Věra Benáková, 2. ZŠ Dobříš</a:t>
            </a:r>
            <a:endParaRPr lang="cs-CZ" sz="1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6519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10000"/>
            </a:schemeClr>
          </a:solidFill>
        </p:spPr>
        <p:txBody>
          <a:bodyPr>
            <a:normAutofit/>
          </a:bodyPr>
          <a:lstStyle/>
          <a:p>
            <a:r>
              <a:rPr lang="cs-CZ" sz="6000" b="1" dirty="0" smtClean="0">
                <a:solidFill>
                  <a:schemeClr val="bg1"/>
                </a:solidFill>
              </a:rPr>
              <a:t>ÚLOHY O SMĚSÍCH</a:t>
            </a:r>
            <a:endParaRPr lang="cs-CZ" sz="6000" b="1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i="1" dirty="0" smtClean="0"/>
              <a:t>V úlohách „o směsích“ jsou dva nebo více druhů veličin, například:</a:t>
            </a:r>
          </a:p>
          <a:p>
            <a:pPr algn="just"/>
            <a:r>
              <a:rPr lang="cs-CZ" sz="2400" i="1" dirty="0" smtClean="0"/>
              <a:t>lacinější a dražší zboží</a:t>
            </a:r>
          </a:p>
          <a:p>
            <a:pPr algn="just"/>
            <a:r>
              <a:rPr lang="cs-CZ" sz="2400" i="1" dirty="0" smtClean="0"/>
              <a:t>bankovky různých hodnot</a:t>
            </a:r>
          </a:p>
          <a:p>
            <a:pPr algn="just"/>
            <a:r>
              <a:rPr lang="cs-CZ" sz="2400" i="1" dirty="0" smtClean="0"/>
              <a:t>láhve menšího a většího objemu</a:t>
            </a:r>
          </a:p>
          <a:p>
            <a:pPr algn="just"/>
            <a:r>
              <a:rPr lang="cs-CZ" sz="2400" i="1" dirty="0" smtClean="0"/>
              <a:t>směs z teplé a studené vody ……</a:t>
            </a:r>
          </a:p>
          <a:p>
            <a:pPr marL="0" indent="0" algn="just">
              <a:buNone/>
            </a:pPr>
            <a:endParaRPr lang="cs-CZ" sz="2400" dirty="0" smtClean="0"/>
          </a:p>
          <a:p>
            <a:pPr marL="0" indent="0" algn="ctr">
              <a:spcBef>
                <a:spcPts val="0"/>
              </a:spcBef>
              <a:buNone/>
            </a:pPr>
            <a:r>
              <a:rPr lang="cs-CZ" sz="2800" b="1" dirty="0" smtClean="0"/>
              <a:t>V těchto úlohách zvolíme jeden údaj jako neznámou, pomocí této neznámé vyjádříme všechny údaje ze zadání. Potom sestavíme rovnici.</a:t>
            </a:r>
          </a:p>
          <a:p>
            <a:pPr algn="ctr"/>
            <a:endParaRPr lang="cs-CZ" sz="2800" dirty="0"/>
          </a:p>
        </p:txBody>
      </p:sp>
      <p:pic>
        <p:nvPicPr>
          <p:cNvPr id="1026" name="Picture 2" descr="C:\Program Files (x86)\Microsoft Office\MEDIA\CAGCAT10\j0299125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526487"/>
            <a:ext cx="1316047" cy="1805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5022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8229600" cy="1143000"/>
          </a:xfrm>
          <a:solidFill>
            <a:schemeClr val="tx1">
              <a:lumMod val="95000"/>
              <a:lumOff val="5000"/>
            </a:schemeClr>
          </a:solidFill>
        </p:spPr>
        <p:txBody>
          <a:bodyPr>
            <a:norm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K výplatě 8200 Kč potřebovala pokladní 20 bankovek. Některé byly dvoustovky, některé pětistovky. Jak částku vyplatila?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cs-CZ" sz="1800" dirty="0" smtClean="0"/>
              <a:t>Dvoustovky …………..  x ks ……………. 200 . x Kč 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1800" dirty="0" smtClean="0"/>
              <a:t>Pětistovky ……… 20 – x ks ….. 500 . (20 – x) Kč 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1800" u="sng" dirty="0" smtClean="0"/>
              <a:t>Celkem …………………20 ks ………………. 8200 Kč 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2000" b="1" i="1" u="dbl" dirty="0" smtClean="0"/>
              <a:t>ROVNICI SESTAVÍME V KORUNÁCH:</a:t>
            </a:r>
            <a:r>
              <a:rPr lang="cs-CZ" sz="2000" b="1" dirty="0" smtClean="0"/>
              <a:t>  </a:t>
            </a:r>
            <a:r>
              <a:rPr lang="cs-CZ" sz="2800" b="1" dirty="0" smtClean="0"/>
              <a:t>200x + 500(20 – x) = 8 200 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2000" b="1" dirty="0"/>
              <a:t> </a:t>
            </a:r>
            <a:r>
              <a:rPr lang="cs-CZ" sz="2000" b="1" dirty="0" smtClean="0"/>
              <a:t>                                                                    200x + 10 000 – 500x = 8 200 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2000" b="1" dirty="0"/>
              <a:t> </a:t>
            </a:r>
            <a:r>
              <a:rPr lang="cs-CZ" sz="2000" b="1" dirty="0" smtClean="0"/>
              <a:t>                                                                               - 300x + 10 000 = 8 200  </a:t>
            </a:r>
            <a:r>
              <a:rPr lang="cs-CZ" sz="1600" dirty="0" smtClean="0"/>
              <a:t>/ - 10 000</a:t>
            </a:r>
            <a:r>
              <a:rPr lang="cs-CZ" sz="1600" b="1" dirty="0" smtClean="0"/>
              <a:t>    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1600" b="1" dirty="0"/>
              <a:t> </a:t>
            </a:r>
            <a:r>
              <a:rPr lang="cs-CZ" sz="1600" b="1" dirty="0" smtClean="0"/>
              <a:t>                                                                                                                       </a:t>
            </a:r>
            <a:r>
              <a:rPr lang="cs-CZ" sz="2000" b="1" dirty="0" smtClean="0"/>
              <a:t>- 300x = - 1 800  </a:t>
            </a:r>
            <a:r>
              <a:rPr lang="cs-CZ" sz="1600" dirty="0" smtClean="0"/>
              <a:t>/: (-300)  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2800" b="1" dirty="0" smtClean="0"/>
              <a:t>                                                                          </a:t>
            </a:r>
            <a:r>
              <a:rPr lang="cs-CZ" b="1" u="sng" dirty="0" smtClean="0"/>
              <a:t>x = 6  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1800" b="1" u="sng" dirty="0" smtClean="0"/>
              <a:t>Zkouška:</a:t>
            </a:r>
            <a:r>
              <a:rPr lang="cs-CZ" sz="1800" b="1" dirty="0" smtClean="0"/>
              <a:t>  dvoustovky ….............6 ks ………..6 . 200 = 1 200 Kč  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1800" b="1" dirty="0"/>
              <a:t> </a:t>
            </a:r>
            <a:r>
              <a:rPr lang="cs-CZ" sz="1800" b="1" dirty="0" smtClean="0"/>
              <a:t>                 pětistovky …20 – 6 = 14 ks ……..14 . 500 =  7 000 Kč  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1800" b="1" dirty="0"/>
              <a:t> </a:t>
            </a:r>
            <a:r>
              <a:rPr lang="cs-CZ" sz="1800" b="1" dirty="0" smtClean="0"/>
              <a:t>                  celkem ………………….20 ks …………………….  8 200 Kč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cs-CZ" b="1" dirty="0" smtClean="0"/>
              <a:t>Dvoustovek bylo šest, pětistovek čtrnáct.</a:t>
            </a:r>
            <a:endParaRPr lang="cs-CZ" b="1" dirty="0"/>
          </a:p>
        </p:txBody>
      </p:sp>
      <p:pic>
        <p:nvPicPr>
          <p:cNvPr id="5126" name="Picture 6" descr="C:\Users\OEM\AppData\Local\Microsoft\Windows\Temporary Internet Files\Content.IE5\ACJE728X\MP90018258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3068960"/>
            <a:ext cx="1728192" cy="1182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6669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tx1"/>
          </a:solidFill>
        </p:spPr>
        <p:txBody>
          <a:bodyPr>
            <a:noAutofit/>
          </a:bodyPr>
          <a:lstStyle/>
          <a:p>
            <a:r>
              <a:rPr lang="cs-CZ" sz="2000" b="1" dirty="0" smtClean="0">
                <a:solidFill>
                  <a:schemeClr val="bg1"/>
                </a:solidFill>
              </a:rPr>
              <a:t>V prodejně rozdělili 22 kg ovoce do 24 sáčků. Některé měly hmotnost 0,8 kg, některé 1 kg. Kolik bylo lehčích, kolik těžších sáčků?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cs-CZ" dirty="0" smtClean="0"/>
              <a:t>                  </a:t>
            </a:r>
            <a:r>
              <a:rPr lang="cs-CZ" sz="1800" dirty="0" smtClean="0"/>
              <a:t>lehčí sáčky …………… x ks ………… 0,8 . x kg  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1800" dirty="0"/>
              <a:t> </a:t>
            </a:r>
            <a:r>
              <a:rPr lang="cs-CZ" sz="1800" dirty="0" smtClean="0"/>
              <a:t>                              těžší sáčky …….. 24 – x ks …. 1 . (24 – x) kg  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1800" dirty="0" smtClean="0"/>
              <a:t>                               </a:t>
            </a:r>
            <a:r>
              <a:rPr lang="cs-CZ" sz="1800" u="sng" dirty="0" smtClean="0"/>
              <a:t>celkem ……………….. 24 ks ……………… 22 kg  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2000" dirty="0"/>
              <a:t> </a:t>
            </a:r>
            <a:r>
              <a:rPr lang="cs-CZ" sz="2000" dirty="0" smtClean="0"/>
              <a:t>      </a:t>
            </a:r>
            <a:r>
              <a:rPr lang="cs-CZ" sz="2000" u="sng" dirty="0" smtClean="0"/>
              <a:t>Rovnici sestavíme v kg:</a:t>
            </a:r>
            <a:r>
              <a:rPr lang="cs-CZ" sz="2000" dirty="0" smtClean="0"/>
              <a:t>   </a:t>
            </a:r>
            <a:r>
              <a:rPr lang="cs-CZ" sz="2400" b="1" dirty="0" smtClean="0"/>
              <a:t>0,8x + 1 . (24 – x) = 22</a:t>
            </a:r>
            <a:r>
              <a:rPr lang="cs-CZ" sz="2400" u="sng" dirty="0" smtClean="0"/>
              <a:t>   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2000" dirty="0"/>
              <a:t> </a:t>
            </a:r>
            <a:r>
              <a:rPr lang="cs-CZ" sz="2000" dirty="0" smtClean="0"/>
              <a:t>                                                                  0,8x + 24 – x = 22</a:t>
            </a:r>
            <a:r>
              <a:rPr lang="cs-CZ" sz="2000" u="sng" dirty="0" smtClean="0"/>
              <a:t>         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2000" dirty="0"/>
              <a:t> </a:t>
            </a:r>
            <a:r>
              <a:rPr lang="cs-CZ" sz="2000" dirty="0" smtClean="0"/>
              <a:t>                                                                      - 0,2x + 24 = 22    / -24 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2000" dirty="0"/>
              <a:t> </a:t>
            </a:r>
            <a:r>
              <a:rPr lang="cs-CZ" sz="2000" dirty="0" smtClean="0"/>
              <a:t>                                                                               - 0,2x = - 2      / . 10 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2000" dirty="0"/>
              <a:t> </a:t>
            </a:r>
            <a:r>
              <a:rPr lang="cs-CZ" sz="2000" dirty="0" smtClean="0"/>
              <a:t>                                                                                  - 2x = - 20   / : (- 2) 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2000" dirty="0"/>
              <a:t> </a:t>
            </a:r>
            <a:r>
              <a:rPr lang="cs-CZ" sz="2000" dirty="0" smtClean="0"/>
              <a:t>                                                                                     </a:t>
            </a:r>
            <a:r>
              <a:rPr lang="cs-CZ" sz="2400" b="1" u="sng" dirty="0" smtClean="0"/>
              <a:t>x = 10             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2400" b="1" dirty="0" smtClean="0"/>
              <a:t>    </a:t>
            </a:r>
            <a:r>
              <a:rPr lang="cs-CZ" sz="1800" u="sng" dirty="0" smtClean="0"/>
              <a:t>Zkouška</a:t>
            </a:r>
            <a:r>
              <a:rPr lang="cs-CZ" sz="1800" dirty="0" smtClean="0"/>
              <a:t>:</a:t>
            </a:r>
            <a:r>
              <a:rPr lang="cs-CZ" sz="1800" b="1" dirty="0" smtClean="0"/>
              <a:t>  lehčí sáčky …………………..10 ks …………….0,8 . 10 = 8 kg  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1800" b="1" dirty="0"/>
              <a:t> </a:t>
            </a:r>
            <a:r>
              <a:rPr lang="cs-CZ" sz="1800" b="1" dirty="0" smtClean="0"/>
              <a:t>                      těžší sáčky …… 24 – 10 = 14 ks ……………. 1 . 14 = 14 kg  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1800" b="1" dirty="0"/>
              <a:t> </a:t>
            </a:r>
            <a:r>
              <a:rPr lang="cs-CZ" sz="1800" b="1" dirty="0" smtClean="0"/>
              <a:t>                      celkem ………………….…… 24 ks ………………………… 22 kg          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cs-CZ" sz="2400" b="1" dirty="0"/>
              <a:t> </a:t>
            </a:r>
            <a:r>
              <a:rPr lang="cs-CZ" sz="2400" b="1" dirty="0" smtClean="0"/>
              <a:t>    Lehčích sáčků bylo 10, těžších 14.</a:t>
            </a:r>
            <a:endParaRPr lang="cs-CZ" sz="2400" b="1" dirty="0"/>
          </a:p>
        </p:txBody>
      </p:sp>
      <p:pic>
        <p:nvPicPr>
          <p:cNvPr id="2051" name="Picture 3" descr="C:\Users\OEM\AppData\Local\Microsoft\Windows\Temporary Internet Files\Content.IE5\RZBRHLXH\MC90029068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3140968"/>
            <a:ext cx="1368152" cy="1491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20572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4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4" dur="2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9" dur="2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solidFill>
            <a:schemeClr val="tx1"/>
          </a:solidFill>
        </p:spPr>
        <p:txBody>
          <a:bodyPr>
            <a:normAutofit/>
          </a:bodyPr>
          <a:lstStyle/>
          <a:p>
            <a:r>
              <a:rPr lang="cs-CZ" sz="2800" b="1" dirty="0" smtClean="0">
                <a:solidFill>
                  <a:schemeClr val="bg1"/>
                </a:solidFill>
              </a:rPr>
              <a:t>145 litrů oleje bylo rozlito do 35 plechovek. Některé byly třílitrové, některé pětilitrové. Kolik bylo kterých?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>
          <a:solidFill>
            <a:schemeClr val="bg1">
              <a:lumMod val="85000"/>
            </a:schemeClr>
          </a:solidFill>
        </p:spPr>
        <p:txBody>
          <a:bodyPr>
            <a:noAutofit/>
          </a:bodyPr>
          <a:lstStyle/>
          <a:p>
            <a:r>
              <a:rPr lang="cs-CZ" sz="3600" dirty="0" smtClean="0"/>
              <a:t>POČÍTEJ SÁM.</a:t>
            </a:r>
            <a:endParaRPr lang="cs-CZ" sz="36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3"/>
          </p:nvPr>
        </p:nvSpPr>
        <p:spPr>
          <a:solidFill>
            <a:schemeClr val="tx1">
              <a:lumMod val="65000"/>
              <a:lumOff val="35000"/>
            </a:schemeClr>
          </a:solidFill>
        </p:spPr>
        <p:txBody>
          <a:bodyPr>
            <a:normAutofit/>
          </a:bodyPr>
          <a:lstStyle/>
          <a:p>
            <a:r>
              <a:rPr lang="cs-CZ" sz="2800" dirty="0" smtClean="0"/>
              <a:t>NEVÍŠ JAK NA TO? Klikni.</a:t>
            </a:r>
            <a:endParaRPr lang="cs-CZ" sz="2800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4"/>
          </p:nvPr>
        </p:nvSpPr>
        <p:spPr>
          <a:solidFill>
            <a:schemeClr val="bg1">
              <a:lumMod val="85000"/>
            </a:schemeClr>
          </a:solidFill>
        </p:spPr>
        <p:txBody>
          <a:bodyPr>
            <a:normAutofit fontScale="92500" lnSpcReduction="10000"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cs-CZ" sz="1800" b="1" dirty="0" smtClean="0"/>
              <a:t>3 l …………. x ks ……..…….. 3 . x l 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1800" b="1" dirty="0" smtClean="0"/>
              <a:t>5 l ……35 – x ks ….. 5 . (35 – x) l  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1800" b="1" u="sng" dirty="0" smtClean="0"/>
              <a:t>celkem … 35 ks ……..…….. 145 l  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1800" b="1" dirty="0" smtClean="0"/>
              <a:t>               </a:t>
            </a:r>
            <a:r>
              <a:rPr lang="cs-CZ" b="1" dirty="0" smtClean="0"/>
              <a:t>3x + 5. (35 – x) = 145  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1800" b="1" dirty="0"/>
              <a:t> </a:t>
            </a:r>
            <a:r>
              <a:rPr lang="cs-CZ" sz="1800" b="1" dirty="0" smtClean="0"/>
              <a:t>                    3x + 175 – 5x = 145  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1800" b="1" dirty="0"/>
              <a:t> </a:t>
            </a:r>
            <a:r>
              <a:rPr lang="cs-CZ" sz="1800" b="1" dirty="0" smtClean="0"/>
              <a:t>                          - 2x + 175 = 145    </a:t>
            </a:r>
            <a:r>
              <a:rPr lang="cs-CZ" sz="1800" dirty="0" smtClean="0"/>
              <a:t>/ - 175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1800" b="1" dirty="0" smtClean="0"/>
              <a:t>                                      - 2x = - 30    / : (- 2)  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b="1" dirty="0"/>
              <a:t> </a:t>
            </a:r>
            <a:r>
              <a:rPr lang="cs-CZ" b="1" dirty="0" smtClean="0"/>
              <a:t>                                </a:t>
            </a:r>
            <a:r>
              <a:rPr lang="cs-CZ" b="1" u="sng" dirty="0" smtClean="0"/>
              <a:t>x = 15  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1800" u="sng" dirty="0" smtClean="0"/>
              <a:t>Zkouška: 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1800" dirty="0" smtClean="0"/>
              <a:t>3 l ……………….  15 ks …….. 15 . 3 =   45 l  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1800" dirty="0" smtClean="0"/>
              <a:t>5 l … 35 – 15 = 20 ks …….. 20 . 5 = 100 l 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1800" dirty="0" smtClean="0"/>
              <a:t>Celkem ……….. 35 ks …………………. 145 l  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2800" b="1" dirty="0" smtClean="0"/>
              <a:t>Třílitrových plechovek je 15, pětilitrových 20.</a:t>
            </a:r>
            <a:endParaRPr lang="cs-CZ" sz="2800" b="1" dirty="0"/>
          </a:p>
        </p:txBody>
      </p:sp>
      <p:pic>
        <p:nvPicPr>
          <p:cNvPr id="3074" name="Picture 2" descr="C:\Users\OEM\AppData\Local\Microsoft\Windows\Temporary Internet Files\Content.IE5\S2OJ9WZ5\MC90025057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2276873"/>
            <a:ext cx="1515092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43745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solidFill>
            <a:schemeClr val="tx1">
              <a:lumMod val="50000"/>
              <a:lumOff val="50000"/>
            </a:schemeClr>
          </a:solidFill>
        </p:spPr>
        <p:txBody>
          <a:bodyPr>
            <a:noAutofit/>
          </a:bodyPr>
          <a:lstStyle/>
          <a:p>
            <a:r>
              <a:rPr lang="cs-CZ" sz="2800" dirty="0" smtClean="0"/>
              <a:t>Vypočítej.</a:t>
            </a:r>
            <a:endParaRPr lang="cs-CZ" sz="2800" dirty="0"/>
          </a:p>
        </p:txBody>
      </p:sp>
      <p:sp>
        <p:nvSpPr>
          <p:cNvPr id="9" name="Zástupný symbol pro obsah 8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u="sng" dirty="0" smtClean="0"/>
              <a:t>Vyber správné řešení: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12 slepic a 9 králíků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10 slepic a 11 králíků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10 slepic a 12 králíků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11 slepic a 9 králíků  </a:t>
            </a:r>
          </a:p>
          <a:p>
            <a:pPr marL="0" indent="0">
              <a:buNone/>
            </a:pPr>
            <a:r>
              <a:rPr lang="cs-CZ" dirty="0" smtClean="0"/>
              <a:t>Ani jedna možnost nebyla dobře. Správně je:</a:t>
            </a:r>
          </a:p>
          <a:p>
            <a:pPr marL="0" indent="0">
              <a:buNone/>
            </a:pPr>
            <a:r>
              <a:rPr lang="cs-CZ"/>
              <a:t> </a:t>
            </a:r>
            <a:r>
              <a:rPr lang="cs-CZ" smtClean="0"/>
              <a:t>       </a:t>
            </a:r>
            <a:endParaRPr lang="cs-CZ" dirty="0"/>
          </a:p>
        </p:txBody>
      </p:sp>
      <p:sp>
        <p:nvSpPr>
          <p:cNvPr id="10" name="Zástupný symbol pro text 9"/>
          <p:cNvSpPr>
            <a:spLocks noGrp="1"/>
          </p:cNvSpPr>
          <p:nvPr>
            <p:ph type="body" sz="quarter" idx="3"/>
          </p:nvPr>
        </p:nvSpPr>
        <p:spPr>
          <a:solidFill>
            <a:schemeClr val="tx1">
              <a:lumMod val="65000"/>
              <a:lumOff val="35000"/>
            </a:schemeClr>
          </a:solidFill>
        </p:spPr>
        <p:txBody>
          <a:bodyPr>
            <a:normAutofit fontScale="92500"/>
          </a:bodyPr>
          <a:lstStyle/>
          <a:p>
            <a:r>
              <a:rPr lang="cs-CZ" sz="2800" dirty="0" smtClean="0"/>
              <a:t>Opravdu jsi neuměl? Klikni.</a:t>
            </a:r>
            <a:endParaRPr lang="cs-CZ" sz="2800" dirty="0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cs-CZ" sz="1600" dirty="0" smtClean="0"/>
              <a:t> slepice …….... x hlav ……..…….… 2x nohou  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1600" dirty="0"/>
              <a:t> </a:t>
            </a:r>
            <a:r>
              <a:rPr lang="cs-CZ" sz="1600" dirty="0" smtClean="0"/>
              <a:t>králíci …. 22 – x hlav …..4 . (22 – x) nohou  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1600" dirty="0"/>
              <a:t> </a:t>
            </a:r>
            <a:r>
              <a:rPr lang="cs-CZ" sz="1600" u="sng" dirty="0" smtClean="0"/>
              <a:t>celkem …….. 22 hlav ……………..  64 nohou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b="1" dirty="0" smtClean="0"/>
              <a:t>     2x + 4(22 – x) = 64  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2000" dirty="0"/>
              <a:t> </a:t>
            </a:r>
            <a:r>
              <a:rPr lang="cs-CZ" sz="2000" dirty="0" smtClean="0"/>
              <a:t>                   </a:t>
            </a:r>
            <a:r>
              <a:rPr lang="cs-CZ" sz="1800" dirty="0" smtClean="0"/>
              <a:t>2x + 88 – 4x = 64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1800" dirty="0"/>
              <a:t> </a:t>
            </a:r>
            <a:r>
              <a:rPr lang="cs-CZ" sz="1800" dirty="0" smtClean="0"/>
              <a:t>                         - 2x + 88 = 64  /- 88 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1800" dirty="0"/>
              <a:t> </a:t>
            </a:r>
            <a:r>
              <a:rPr lang="cs-CZ" sz="1800" dirty="0" smtClean="0"/>
              <a:t>                                  - 2x = - 24  / : (- 2)  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</a:t>
            </a:r>
            <a:r>
              <a:rPr lang="cs-CZ" b="1" u="sng" dirty="0" smtClean="0"/>
              <a:t>x = 12  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1600" u="sng" dirty="0" smtClean="0"/>
              <a:t>Zkouška: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1600" dirty="0" smtClean="0"/>
              <a:t>slepice …............ 12 hl. …… 2 . 12 = 24 nohou</a:t>
            </a:r>
            <a:endParaRPr lang="cs-CZ" sz="1600" u="sng" dirty="0" smtClean="0"/>
          </a:p>
          <a:p>
            <a:pPr marL="0" indent="0">
              <a:spcBef>
                <a:spcPts val="0"/>
              </a:spcBef>
              <a:buNone/>
            </a:pPr>
            <a:r>
              <a:rPr lang="cs-CZ" sz="1600" dirty="0" smtClean="0"/>
              <a:t>králíci … 22 -12 = 10  hl. ….. 4 . 10 = 40 nohou 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1600" dirty="0" smtClean="0"/>
              <a:t>Celkem ……………  22 hl. ………………. 64 nohou  </a:t>
            </a:r>
          </a:p>
          <a:p>
            <a:pPr marL="0" indent="0">
              <a:spcBef>
                <a:spcPts val="0"/>
              </a:spcBef>
              <a:buNone/>
            </a:pPr>
            <a:endParaRPr lang="cs-CZ" sz="1600" dirty="0" smtClean="0"/>
          </a:p>
          <a:p>
            <a:pPr marL="0" indent="0">
              <a:spcBef>
                <a:spcPts val="0"/>
              </a:spcBef>
              <a:buNone/>
            </a:pPr>
            <a:r>
              <a:rPr lang="cs-CZ" sz="2000" dirty="0" smtClean="0"/>
              <a:t> </a:t>
            </a:r>
            <a:r>
              <a:rPr lang="cs-CZ" sz="2000" b="1" dirty="0" smtClean="0"/>
              <a:t>Na dvoře bylo 12 slepic a 10 králíků.</a:t>
            </a:r>
            <a:endParaRPr lang="cs-CZ" sz="20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tx1"/>
          </a:solidFill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chemeClr val="bg1"/>
                </a:solidFill>
              </a:rPr>
              <a:t>Na dvoře jsou slepice a králíci. Dohromady mají 22 hlav a 64 nohou. Kolik je slepic? Kolik králíků?</a:t>
            </a:r>
            <a:endParaRPr lang="cs-CZ" sz="3200" dirty="0">
              <a:solidFill>
                <a:schemeClr val="bg1"/>
              </a:solidFill>
            </a:endParaRPr>
          </a:p>
        </p:txBody>
      </p:sp>
      <p:pic>
        <p:nvPicPr>
          <p:cNvPr id="4098" name="Picture 2" descr="C:\Users\OEM\AppData\Local\Microsoft\Windows\Temporary Internet Files\Content.IE5\B4A6B7Q4\MC90032947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6912" y="2420888"/>
            <a:ext cx="849064" cy="763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OEM\AppData\Local\Microsoft\Windows\Temporary Internet Files\Content.IE5\ACJE728X\MC90032948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0268" y="3329683"/>
            <a:ext cx="582352" cy="10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6691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827584" y="62068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b="1" dirty="0"/>
              <a:t>Použité zdroje: Vlastní</a:t>
            </a:r>
            <a:br>
              <a:rPr lang="cs-CZ" b="1" dirty="0"/>
            </a:br>
            <a:r>
              <a:rPr lang="cs-CZ" b="1" dirty="0"/>
              <a:t>                             Klipart Microsoft Office 2010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28347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161</TotalTime>
  <Words>756</Words>
  <Application>Microsoft Office PowerPoint</Application>
  <PresentationFormat>Předvádění na obrazovce (4:3)</PresentationFormat>
  <Paragraphs>79</Paragraphs>
  <Slides>8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0" baseType="lpstr">
      <vt:lpstr>Motiv sady Office</vt:lpstr>
      <vt:lpstr>Prezentace</vt:lpstr>
      <vt:lpstr>Prezentace aplikace PowerPoint</vt:lpstr>
      <vt:lpstr>SLOVNÍ ÚLOHY ŘEŠENÉ ROVNICÍ (o směsích) </vt:lpstr>
      <vt:lpstr>ÚLOHY O SMĚSÍCH</vt:lpstr>
      <vt:lpstr>K výplatě 8200 Kč potřebovala pokladní 20 bankovek. Některé byly dvoustovky, některé pětistovky. Jak částku vyplatila?</vt:lpstr>
      <vt:lpstr>V prodejně rozdělili 22 kg ovoce do 24 sáčků. Některé měly hmotnost 0,8 kg, některé 1 kg. Kolik bylo lehčích, kolik těžších sáčků?</vt:lpstr>
      <vt:lpstr>145 litrů oleje bylo rozlito do 35 plechovek. Některé byly třílitrové, některé pětilitrové. Kolik bylo kterých?</vt:lpstr>
      <vt:lpstr>Na dvoře jsou slepice a králíci. Dohromady mají 22 hlav a 64 nohou. Kolik je slepic? Kolik králíků?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SLOVNÍ ÚLOHY ŘEŠENÉ ROVNICÍ </dc:title>
  <dc:creator>OEM</dc:creator>
  <cp:lastModifiedBy>OEM</cp:lastModifiedBy>
  <cp:revision>22</cp:revision>
  <dcterms:created xsi:type="dcterms:W3CDTF">2011-07-21T08:07:35Z</dcterms:created>
  <dcterms:modified xsi:type="dcterms:W3CDTF">2011-11-21T09:34:39Z</dcterms:modified>
</cp:coreProperties>
</file>