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65" r:id="rId2"/>
    <p:sldId id="266" r:id="rId3"/>
    <p:sldId id="275" r:id="rId4"/>
    <p:sldId id="282" r:id="rId5"/>
    <p:sldId id="283" r:id="rId6"/>
    <p:sldId id="258" r:id="rId7"/>
    <p:sldId id="284" r:id="rId8"/>
    <p:sldId id="259" r:id="rId9"/>
    <p:sldId id="260" r:id="rId10"/>
    <p:sldId id="279" r:id="rId11"/>
    <p:sldId id="280" r:id="rId12"/>
    <p:sldId id="281" r:id="rId13"/>
    <p:sldId id="274" r:id="rId14"/>
    <p:sldId id="286" r:id="rId15"/>
    <p:sldId id="269" r:id="rId16"/>
    <p:sldId id="285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50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4FC4E9-8DA6-4DBD-B42B-7CAAD4C62F24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902579-A2B8-40B5-A95F-E2CE1599D12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53732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02579-A2B8-40B5-A95F-E2CE1599D123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CFC5F-BBBD-4160-AD3C-710DEB725F09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CFC5F-BBBD-4160-AD3C-710DEB725F09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CFC5F-BBBD-4160-AD3C-710DEB725F09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CFC5F-BBBD-4160-AD3C-710DEB725F09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CFC5F-BBBD-4160-AD3C-710DEB725F09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CFC5F-BBBD-4160-AD3C-710DEB725F09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CFC5F-BBBD-4160-AD3C-710DEB725F09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CFC5F-BBBD-4160-AD3C-710DEB725F09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CFC5F-BBBD-4160-AD3C-710DEB725F09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CFC5F-BBBD-4160-AD3C-710DEB725F09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CFC5F-BBBD-4160-AD3C-710DEB725F09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3CFC5F-BBBD-4160-AD3C-710DEB725F09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606" y="548680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2799308"/>
              </p:ext>
            </p:extLst>
          </p:nvPr>
        </p:nvGraphicFramePr>
        <p:xfrm>
          <a:off x="611560" y="2276870"/>
          <a:ext cx="7560840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560840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/>
                        <a:t>Název</a:t>
                      </a:r>
                      <a:r>
                        <a:rPr lang="cs-CZ" sz="2400" b="1" baseline="0" dirty="0" smtClean="0"/>
                        <a:t> školy: </a:t>
                      </a:r>
                      <a:r>
                        <a:rPr lang="cs-CZ" sz="2400" baseline="0" dirty="0" smtClean="0"/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Autor: </a:t>
                      </a:r>
                      <a:r>
                        <a:rPr lang="cs-CZ" sz="2400" b="0" dirty="0" smtClean="0"/>
                        <a:t>Bc.</a:t>
                      </a:r>
                      <a:r>
                        <a:rPr lang="cs-CZ" sz="2400" b="0" baseline="0" dirty="0" smtClean="0"/>
                        <a:t> Renáta Bojarská</a:t>
                      </a:r>
                    </a:p>
                    <a:p>
                      <a:r>
                        <a:rPr lang="cs-CZ" sz="2400" b="1" baseline="0" dirty="0" smtClean="0"/>
                        <a:t>Datum: </a:t>
                      </a:r>
                      <a:r>
                        <a:rPr lang="cs-CZ" sz="2400" b="0" baseline="0" dirty="0" smtClean="0"/>
                        <a:t>10.2.2012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Název</a:t>
                      </a:r>
                      <a:r>
                        <a:rPr lang="cs-CZ" sz="2400" b="1" smtClean="0"/>
                        <a:t>: </a:t>
                      </a:r>
                      <a:r>
                        <a:rPr lang="cs-CZ" sz="2400" smtClean="0"/>
                        <a:t>VY_32_INOVACE_15_PŘÍRODOPIS</a:t>
                      </a:r>
                      <a:endParaRPr lang="cs-CZ" sz="2400" dirty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Téma: </a:t>
                      </a:r>
                      <a:r>
                        <a:rPr lang="cs-CZ" sz="2400" b="0" dirty="0" smtClean="0"/>
                        <a:t>Anatomie</a:t>
                      </a:r>
                      <a:r>
                        <a:rPr lang="cs-CZ" sz="2400" b="0" baseline="0" dirty="0" smtClean="0"/>
                        <a:t> a fyziologie </a:t>
                      </a:r>
                      <a:r>
                        <a:rPr lang="cs-CZ" sz="2400" b="0" baseline="0" smtClean="0"/>
                        <a:t>člověka- </a:t>
                      </a:r>
                      <a:r>
                        <a:rPr lang="cs-CZ" sz="2400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Times New Roman" pitchFamily="18" charset="0"/>
                        </a:rPr>
                        <a:t>Soustava nervová 2</a:t>
                      </a:r>
                      <a:endParaRPr lang="cs-CZ" sz="2400" b="0" kern="1200" baseline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cs-CZ" sz="2400" b="1" baseline="0" dirty="0" smtClean="0"/>
                        <a:t>Ročník</a:t>
                      </a:r>
                      <a:r>
                        <a:rPr lang="cs-CZ" sz="2400" b="1" baseline="0" dirty="0" smtClean="0"/>
                        <a:t>: </a:t>
                      </a:r>
                      <a:r>
                        <a:rPr lang="cs-CZ" sz="2400" baseline="0" dirty="0" smtClean="0"/>
                        <a:t>8.</a:t>
                      </a:r>
                      <a:endParaRPr lang="cs-CZ" sz="2400" dirty="0" smtClean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Číslo projektu: </a:t>
                      </a:r>
                      <a:r>
                        <a:rPr lang="cs-CZ" sz="2400" b="0" dirty="0" smtClean="0"/>
                        <a:t>CZ.1.07/1.4.00/21.2979</a:t>
                      </a:r>
                      <a:endParaRPr lang="cs-CZ" sz="2400" b="1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Obvodové nervstvo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1643050"/>
            <a:ext cx="8229600" cy="4525963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Na centrální nervový systém navazuje obvodové nervstvo.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Prochází celým tělem.  </a:t>
            </a: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Rozdělení : - mozkové – hlavové nervy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- míšní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- útrobní 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Zástupný symbol pro obrázek 4" descr="007.jpg"/>
          <p:cNvPicPr>
            <a:picLocks noChangeAspect="1"/>
          </p:cNvPicPr>
          <p:nvPr/>
        </p:nvPicPr>
        <p:blipFill>
          <a:blip r:embed="rId2" cstate="print"/>
          <a:srcRect l="5149" t="42783" r="79025" b="17165"/>
          <a:stretch>
            <a:fillRect/>
          </a:stretch>
        </p:blipFill>
        <p:spPr>
          <a:xfrm>
            <a:off x="6876256" y="2996952"/>
            <a:ext cx="1440160" cy="33843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Nervy mozkové - hlavové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Z mozku vystupuje 12 párů hlavových nervů.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I. Čichové nervy           VII. Lícní nerv    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II. Zrakový nerv            VIII. Sluchově – rovnovážný   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III. Okohybný nerv         IX. Jazykohltanový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IV. Kladkový nerv          X. Bloudivý nerv  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V.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Trojklanný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nerv          XI. Přídatný nerv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VI. Odtahující nerv         XII. Podjazykový nerv  </a:t>
            </a: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Zástupný symbol pro obrázek 4" descr="007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5288"/>
          <a:stretch>
            <a:fillRect/>
          </a:stretch>
        </p:blipFill>
        <p:spPr>
          <a:xfrm>
            <a:off x="1080000" y="392321"/>
            <a:ext cx="7097207" cy="6241770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Zástupný symbol pro obrázek 4" descr="008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5301"/>
          <a:stretch>
            <a:fillRect/>
          </a:stretch>
        </p:blipFill>
        <p:spPr>
          <a:xfrm>
            <a:off x="1080000" y="403574"/>
            <a:ext cx="7113300" cy="6225674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Nervy míšní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Míšní nervy můžeme ovládat svou vůlí.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Vystupují z míchy mezi obratli, je jich 31 párů.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Míšní nervy jsou nervy smíšené – obsahují vlákna hybná,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cítivá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a vegetativní.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 oblasti krční a bederní tvoří nervy pleteně.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Z předních míšních kořenů vystupují motorická ´vlákna, která ovládají kosterní svaly. 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Informace z kůže vstupují do míchy zadními míšními kořeny a směřují do mozku.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Zástupný symbol pro obrázek 4" descr="006.jpg"/>
          <p:cNvPicPr>
            <a:picLocks noChangeAspect="1"/>
          </p:cNvPicPr>
          <p:nvPr/>
        </p:nvPicPr>
        <p:blipFill>
          <a:blip r:embed="rId2" cstate="print"/>
          <a:srcRect l="18722" t="7548" r="50909" b="5254"/>
          <a:stretch>
            <a:fillRect/>
          </a:stretch>
        </p:blipFill>
        <p:spPr>
          <a:xfrm>
            <a:off x="8009874" y="332656"/>
            <a:ext cx="1134126" cy="30243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Zástupný symbol pro obrázek 4" descr="006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4795"/>
          <a:stretch>
            <a:fillRect/>
          </a:stretch>
        </p:blipFill>
        <p:spPr>
          <a:xfrm>
            <a:off x="1080000" y="366815"/>
            <a:ext cx="7113300" cy="6289583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Útrobní nervy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cs-CZ" sz="11200" dirty="0" smtClean="0">
                <a:latin typeface="Times New Roman" pitchFamily="18" charset="0"/>
                <a:cs typeface="Times New Roman" pitchFamily="18" charset="0"/>
              </a:rPr>
              <a:t>Útrobní  - vegetativní nervy neovládáme svou vůlí.</a:t>
            </a:r>
          </a:p>
          <a:p>
            <a:pPr>
              <a:buNone/>
            </a:pPr>
            <a:r>
              <a:rPr lang="cs-CZ" sz="11200" dirty="0" smtClean="0">
                <a:latin typeface="Times New Roman" pitchFamily="18" charset="0"/>
                <a:cs typeface="Times New Roman" pitchFamily="18" charset="0"/>
              </a:rPr>
              <a:t>Jejich činnost je pomalejší.</a:t>
            </a:r>
          </a:p>
          <a:p>
            <a:pPr>
              <a:buNone/>
            </a:pPr>
            <a:r>
              <a:rPr lang="cs-CZ" sz="11200" dirty="0" smtClean="0">
                <a:latin typeface="Times New Roman" pitchFamily="18" charset="0"/>
                <a:cs typeface="Times New Roman" pitchFamily="18" charset="0"/>
              </a:rPr>
              <a:t>Útrobní nervy spojují centrální nervovou soustavu s vnitřními orgány.</a:t>
            </a:r>
          </a:p>
          <a:p>
            <a:pPr>
              <a:buNone/>
            </a:pPr>
            <a:r>
              <a:rPr lang="cs-CZ" sz="11200" dirty="0" smtClean="0">
                <a:latin typeface="Times New Roman" pitchFamily="18" charset="0"/>
                <a:cs typeface="Times New Roman" pitchFamily="18" charset="0"/>
              </a:rPr>
              <a:t>Útrobní nervy mají svoje ústředí v nervových uzlinách – gangliích.</a:t>
            </a:r>
          </a:p>
          <a:p>
            <a:pPr>
              <a:buNone/>
            </a:pPr>
            <a:r>
              <a:rPr lang="cs-CZ" sz="11200" dirty="0" smtClean="0">
                <a:latin typeface="Times New Roman" pitchFamily="18" charset="0"/>
                <a:cs typeface="Times New Roman" pitchFamily="18" charset="0"/>
              </a:rPr>
              <a:t>Ganglia jsou umístěna podél obou stran páteřní míchy.</a:t>
            </a:r>
          </a:p>
          <a:p>
            <a:pPr>
              <a:buNone/>
            </a:pPr>
            <a:r>
              <a:rPr lang="cs-CZ" sz="11200" dirty="0" smtClean="0">
                <a:latin typeface="Times New Roman" pitchFamily="18" charset="0"/>
                <a:cs typeface="Times New Roman" pitchFamily="18" charset="0"/>
              </a:rPr>
              <a:t>Ganglia jsou vzájemně propojena.</a:t>
            </a:r>
          </a:p>
          <a:p>
            <a:pPr>
              <a:buNone/>
            </a:pPr>
            <a:r>
              <a:rPr lang="cs-CZ" sz="11200" dirty="0" smtClean="0">
                <a:latin typeface="Times New Roman" pitchFamily="18" charset="0"/>
                <a:cs typeface="Times New Roman" pitchFamily="18" charset="0"/>
              </a:rPr>
              <a:t>Útrobní nervstvo je tvořeno dvěma skupinami : sympatické a parasympatické nervstvo.</a:t>
            </a:r>
          </a:p>
          <a:p>
            <a:pPr>
              <a:buNone/>
            </a:pPr>
            <a:endParaRPr lang="cs-CZ" sz="7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59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12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endParaRPr lang="cs-CZ" sz="8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8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8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8600" dirty="0" smtClean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>
              <a:buNone/>
            </a:pPr>
            <a:r>
              <a:rPr lang="cs-CZ" sz="8600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endParaRPr lang="cs-CZ" sz="8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8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Útrobní nervy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1571612"/>
            <a:ext cx="8229600" cy="4525963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Sympatikus vyvolává změny – zčervenání, zrychlení činnosti srdce, pocení.</a:t>
            </a: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Parasympatikus činnost orgánů tlumí a zpomaluje.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Parasympatikus je propojen s některými mozkovými – hlavovými nervy.</a:t>
            </a: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Nepodmíněný reflex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Reflex je umožněn činností reflexního oblouku.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Reflexní oblouk : čidlo např. ruka se dotkne horkých kamen – dostředivou dráhou se informace dostává do nervového ústředí,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ústředí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vydá  pokyn a odstředivou dráhou je pokyn veden k výkonným orgánům – svalům – ruka ucukne od horkých kamen.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Obranné reflexy chrání člověka před ohrožením.</a:t>
            </a:r>
          </a:p>
          <a:p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Obrázek 4" descr="MB90042994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20272" y="260648"/>
            <a:ext cx="1828800" cy="1828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Nepodmíněný reflex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Jedním z nepodmíněných reflexů je i sací reflex.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Nepodmíněné reflexy jsou vrozené, stálé a neměnné reakce organismu.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Mají trvalé dráhy – oblouky a jejich centra leží mimo mozkovou kůru.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 descr="MB90042994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20272" y="260648"/>
            <a:ext cx="1828800" cy="1828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Podmíněný reflex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Vznikají na základě nepodmíněných reflexů.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Nepodmíněný reflex se spojí s novým podnětem.</a:t>
            </a:r>
          </a:p>
          <a:p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P.Pavlov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– podmíněný reflex u psů. 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Podmíněný reflex se musí posilovat, jinak po nějaké době vyhasne.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Podmíněné reflexy jsou základem naučeného chování.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 descr="MB9004276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92280" y="332656"/>
            <a:ext cx="1828800" cy="1828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Otázky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1. Jak rozdělujeme obvodové nervstvo ?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2. Co jsou to hlavové nervy?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3. Jakou funkci má sympatikus ?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4. Najdi v literatuře nějaký příklad podmíněného reflexu.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5. Vyhledej na internetu, co je to reflexní oblouk ?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Odpovědi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1. prezentace str. 2 – mozkové, útrobní, míšní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2. prezentace str. 3 – nervy vycházející přímo z mozku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3. prezentace str. 9 – pocení, zrychlení srdeční činnosti, zčervenání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ANOTACE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Cíl hodiny: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 seznámení s druhy obvodových nervů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 rozlišení podmíněných a nepodmíněných reflexů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  praktické vyzkoušení funkce reflexního oblouku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- práce s prezentací</a:t>
            </a:r>
          </a:p>
          <a:p>
            <a:pPr>
              <a:buNone/>
            </a:pPr>
            <a:r>
              <a:rPr lang="cs-CZ" sz="280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znalosti lze využít v dalších předmětech: výchově ke zdraví, fyzice, chemii.</a:t>
            </a: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/>
        </p:nvSpPr>
        <p:spPr bwMode="auto">
          <a:xfrm>
            <a:off x="457200" y="503237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Použitá literatura, zdroje</a:t>
            </a:r>
          </a:p>
        </p:txBody>
      </p:sp>
      <p:sp>
        <p:nvSpPr>
          <p:cNvPr id="3" name="Zástupný symbol pro obsah 2"/>
          <p:cNvSpPr>
            <a:spLocks noGrp="1"/>
          </p:cNvSpPr>
          <p:nvPr/>
        </p:nvSpPr>
        <p:spPr bwMode="auto">
          <a:xfrm>
            <a:off x="457200" y="1828799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Clr>
                <a:schemeClr val="accent1"/>
              </a:buClr>
              <a:buSzPct val="70000"/>
              <a:buFont typeface="Wingdings" pitchFamily="2" charset="2"/>
              <a:buChar char="§"/>
              <a:defRPr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LUDĚK  J. DOBROURUKA, BLANKA VACKOVÁ, REGINA KRÁLOVÁ, PAVEL BARTOŠ. </a:t>
            </a:r>
            <a:r>
              <a:rPr lang="cs-CZ" sz="2200" i="1" dirty="0" smtClean="0">
                <a:latin typeface="Times New Roman" pitchFamily="18" charset="0"/>
                <a:cs typeface="Times New Roman" pitchFamily="18" charset="0"/>
              </a:rPr>
              <a:t>Přírodopis III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. Praha: </a:t>
            </a:r>
            <a:r>
              <a:rPr lang="cs-CZ" sz="2200" dirty="0" err="1" smtClean="0">
                <a:latin typeface="Times New Roman" pitchFamily="18" charset="0"/>
                <a:cs typeface="Times New Roman" pitchFamily="18" charset="0"/>
              </a:rPr>
              <a:t>Scientia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, 1999. ISBN 80-7183-246-4. </a:t>
            </a:r>
          </a:p>
          <a:p>
            <a:pPr lvl="0">
              <a:buClr>
                <a:schemeClr val="accent1"/>
              </a:buClr>
              <a:buSzPct val="70000"/>
              <a:buFont typeface="Wingdings" pitchFamily="2" charset="2"/>
              <a:buChar char="§"/>
              <a:defRPr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IVAN DYLEVSKÝ. </a:t>
            </a:r>
            <a:r>
              <a:rPr lang="cs-CZ" sz="2200" i="1" dirty="0" smtClean="0">
                <a:latin typeface="Times New Roman" pitchFamily="18" charset="0"/>
                <a:cs typeface="Times New Roman" pitchFamily="18" charset="0"/>
              </a:rPr>
              <a:t>Anatomie a fyziologie člověka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. Olomouc: </a:t>
            </a:r>
            <a:r>
              <a:rPr lang="cs-CZ" sz="2200" dirty="0" err="1" smtClean="0">
                <a:latin typeface="Times New Roman" pitchFamily="18" charset="0"/>
                <a:cs typeface="Times New Roman" pitchFamily="18" charset="0"/>
              </a:rPr>
              <a:t>Epava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, 1998. ISBN 80-901 667-0-9. </a:t>
            </a:r>
          </a:p>
          <a:p>
            <a:pPr lvl="0">
              <a:buClr>
                <a:schemeClr val="accent1"/>
              </a:buClr>
              <a:buSzPct val="70000"/>
              <a:buFont typeface="Wingdings" pitchFamily="2" charset="2"/>
              <a:buChar char="§"/>
              <a:defRPr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JAN KANTOREK, JAROSLAV JURČÁK,JIŘÍ FRONĚK A KOL. </a:t>
            </a:r>
            <a:r>
              <a:rPr lang="cs-CZ" sz="2200" i="1" dirty="0" smtClean="0">
                <a:latin typeface="Times New Roman" pitchFamily="18" charset="0"/>
                <a:cs typeface="Times New Roman" pitchFamily="18" charset="0"/>
              </a:rPr>
              <a:t>Přírodopis 8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. Olomouc: </a:t>
            </a:r>
            <a:r>
              <a:rPr lang="cs-CZ" sz="2200" dirty="0" err="1" smtClean="0">
                <a:latin typeface="Times New Roman" pitchFamily="18" charset="0"/>
                <a:cs typeface="Times New Roman" pitchFamily="18" charset="0"/>
              </a:rPr>
              <a:t>Prodos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, 1999. ISBN 80-7230-040-7.</a:t>
            </a:r>
          </a:p>
          <a:p>
            <a:pPr>
              <a:buClr>
                <a:schemeClr val="accent1"/>
              </a:buClr>
              <a:buSzPct val="70000"/>
              <a:buFont typeface="Wingdings" pitchFamily="2" charset="2"/>
              <a:buChar char="§"/>
              <a:defRPr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EDUARD KOČÁREK, EDUARD KOČÁREK. </a:t>
            </a:r>
            <a:r>
              <a:rPr lang="cs-CZ" sz="2200" i="1" dirty="0" smtClean="0">
                <a:latin typeface="Times New Roman" pitchFamily="18" charset="0"/>
                <a:cs typeface="Times New Roman" pitchFamily="18" charset="0"/>
              </a:rPr>
              <a:t>Přírodopis pro </a:t>
            </a:r>
            <a:r>
              <a:rPr lang="cs-CZ" sz="2200" i="1" dirty="0" smtClean="0">
                <a:latin typeface="Monotype Corsiva" pitchFamily="66" charset="0"/>
                <a:cs typeface="Times New Roman" pitchFamily="18" charset="0"/>
              </a:rPr>
              <a:t>8</a:t>
            </a:r>
            <a:r>
              <a:rPr lang="cs-CZ" sz="2200" dirty="0" smtClean="0">
                <a:latin typeface="Monotype Corsiva" pitchFamily="66" charset="0"/>
                <a:cs typeface="Times New Roman" pitchFamily="18" charset="0"/>
              </a:rPr>
              <a:t>. ročník základní školy. 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Praha: Jinan, 2000. </a:t>
            </a:r>
          </a:p>
          <a:p>
            <a:pPr lvl="0">
              <a:buClr>
                <a:schemeClr val="accent1"/>
              </a:buClr>
              <a:buSzPct val="70000"/>
              <a:buFont typeface="Wingdings" pitchFamily="2" charset="2"/>
              <a:buChar char="§"/>
              <a:defRPr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JIŘÍ FRONĚK. </a:t>
            </a:r>
            <a:r>
              <a:rPr lang="cs-CZ" sz="2200" i="1" dirty="0" smtClean="0">
                <a:latin typeface="Times New Roman" pitchFamily="18" charset="0"/>
                <a:cs typeface="Times New Roman" pitchFamily="18" charset="0"/>
              </a:rPr>
              <a:t>Lidské tělo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. Praha: </a:t>
            </a:r>
            <a:r>
              <a:rPr lang="cs-CZ" sz="2200" dirty="0" err="1" smtClean="0">
                <a:latin typeface="Times New Roman" pitchFamily="18" charset="0"/>
                <a:cs typeface="Times New Roman" pitchFamily="18" charset="0"/>
              </a:rPr>
              <a:t>Blug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, 1999. ISBN 80-85635-97-6</a:t>
            </a:r>
          </a:p>
          <a:p>
            <a:pPr lvl="0">
              <a:buClr>
                <a:schemeClr val="accent1"/>
              </a:buClr>
              <a:buSzPct val="70000"/>
              <a:buFont typeface="Wingdings" pitchFamily="2" charset="2"/>
              <a:buChar char="§"/>
              <a:defRPr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Zdroje : Vlastní tvorba</a:t>
            </a:r>
          </a:p>
          <a:p>
            <a:pPr>
              <a:buClr>
                <a:schemeClr val="accent1"/>
              </a:buClr>
              <a:buSzPct val="70000"/>
              <a:buFont typeface="Wingdings" pitchFamily="2" charset="2"/>
              <a:buChar char="§"/>
              <a:defRPr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www. office.</a:t>
            </a:r>
            <a:r>
              <a:rPr lang="cs-CZ" sz="2200" dirty="0" err="1" smtClean="0">
                <a:latin typeface="Times New Roman" pitchFamily="18" charset="0"/>
                <a:cs typeface="Times New Roman" pitchFamily="18" charset="0"/>
              </a:rPr>
              <a:t>microsoft.com</a:t>
            </a: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Clr>
                <a:schemeClr val="accent1"/>
              </a:buClr>
              <a:buSzPct val="70000"/>
              <a:buFont typeface="Wingdings" pitchFamily="2" charset="2"/>
              <a:buChar char="§"/>
              <a:defRPr/>
            </a:pP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1201</TotalTime>
  <Words>681</Words>
  <Application>Microsoft Office PowerPoint</Application>
  <PresentationFormat>Předvádění na obrazovce (4:3)</PresentationFormat>
  <Paragraphs>119</Paragraphs>
  <Slides>16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sady Office</vt:lpstr>
      <vt:lpstr>Prezentace aplikace PowerPoint</vt:lpstr>
      <vt:lpstr>Obvodové nervstvo</vt:lpstr>
      <vt:lpstr>Nervy mozkové - hlavové</vt:lpstr>
      <vt:lpstr>Prezentace aplikace PowerPoint</vt:lpstr>
      <vt:lpstr>Prezentace aplikace PowerPoint</vt:lpstr>
      <vt:lpstr>Nervy míšní</vt:lpstr>
      <vt:lpstr>Prezentace aplikace PowerPoint</vt:lpstr>
      <vt:lpstr>Útrobní nervy</vt:lpstr>
      <vt:lpstr>Útrobní nervy</vt:lpstr>
      <vt:lpstr>Nepodmíněný reflex</vt:lpstr>
      <vt:lpstr>Nepodmíněný reflex</vt:lpstr>
      <vt:lpstr>Podmíněný reflex</vt:lpstr>
      <vt:lpstr>Otázky</vt:lpstr>
      <vt:lpstr>Odpovědi</vt:lpstr>
      <vt:lpstr>ANOTACE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KOSTRA</dc:title>
  <dc:creator>Jarda</dc:creator>
  <cp:lastModifiedBy>Vesna202261</cp:lastModifiedBy>
  <cp:revision>102</cp:revision>
  <dcterms:created xsi:type="dcterms:W3CDTF">2011-12-12T09:29:43Z</dcterms:created>
  <dcterms:modified xsi:type="dcterms:W3CDTF">2012-03-06T06:47:42Z</dcterms:modified>
</cp:coreProperties>
</file>