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</p:sldMasterIdLst>
  <p:notesMasterIdLst>
    <p:notesMasterId r:id="rId11"/>
  </p:notesMasterIdLst>
  <p:sldIdLst>
    <p:sldId id="265" r:id="rId2"/>
    <p:sldId id="256" r:id="rId3"/>
    <p:sldId id="257" r:id="rId4"/>
    <p:sldId id="259" r:id="rId5"/>
    <p:sldId id="258" r:id="rId6"/>
    <p:sldId id="262" r:id="rId7"/>
    <p:sldId id="261" r:id="rId8"/>
    <p:sldId id="260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480" y="3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3150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1C2858-2178-4E22-9B1C-87F8D0D0CB07}" type="datetimeFigureOut">
              <a:rPr lang="cs-CZ" smtClean="0"/>
              <a:pPr/>
              <a:t>27.7.2012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C30FE6-0BCD-4A19-B8A9-A2D5513E7ED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370219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C30FE6-0BCD-4A19-B8A9-A2D5513E7ED3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794056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 Výklad – zobrazí</a:t>
            </a:r>
            <a:r>
              <a:rPr lang="cs-CZ" baseline="0" dirty="0" smtClean="0"/>
              <a:t> se celá strana.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C30FE6-0BCD-4A19-B8A9-A2D5513E7ED3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898883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C30FE6-0BCD-4A19-B8A9-A2D5513E7ED3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031448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C30FE6-0BCD-4A19-B8A9-A2D5513E7ED3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363521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 stisknutí klávesy enter se</a:t>
            </a:r>
            <a:r>
              <a:rPr lang="cs-CZ" baseline="0" dirty="0" smtClean="0"/>
              <a:t> objeví věta. Žáci větu přeloží a napíší do sešitu nebo na tabuli. </a:t>
            </a:r>
            <a:r>
              <a:rPr lang="cs-CZ" baseline="0" smtClean="0"/>
              <a:t>Správné </a:t>
            </a:r>
            <a:r>
              <a:rPr lang="cs-CZ" baseline="0" dirty="0" smtClean="0"/>
              <a:t>řešení se objeví vždy po stisknutí klávesy.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C30FE6-0BCD-4A19-B8A9-A2D5513E7ED3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099381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 stisknutí klávesy enter se</a:t>
            </a:r>
            <a:r>
              <a:rPr lang="cs-CZ" baseline="0" dirty="0" smtClean="0"/>
              <a:t> objeví věta. Žáci větu napíší do sešitu. Na tabuli vyberou správným tvar slovesa. Postupně napíší nebo vyřeší všech pět vět. Správné řešení se objeví vždy po stisknutí klávesy.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C30FE6-0BCD-4A19-B8A9-A2D5513E7ED3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951871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8C78-2932-427C-B1A8-24EA21B39706}" type="datetimeFigureOut">
              <a:rPr lang="cs-CZ" smtClean="0"/>
              <a:pPr/>
              <a:t>27.7.2012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7D7C0-303C-4370-B4AA-4527BCB9E4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8C78-2932-427C-B1A8-24EA21B39706}" type="datetimeFigureOut">
              <a:rPr lang="cs-CZ" smtClean="0"/>
              <a:pPr/>
              <a:t>27.7.2012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7D7C0-303C-4370-B4AA-4527BCB9E4D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8C78-2932-427C-B1A8-24EA21B39706}" type="datetimeFigureOut">
              <a:rPr lang="cs-CZ" smtClean="0"/>
              <a:pPr/>
              <a:t>27.7.2012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7D7C0-303C-4370-B4AA-4527BCB9E4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8C78-2932-427C-B1A8-24EA21B39706}" type="datetimeFigureOut">
              <a:rPr lang="cs-CZ" smtClean="0"/>
              <a:pPr/>
              <a:t>27.7.2012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7D7C0-303C-4370-B4AA-4527BCB9E4D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8C78-2932-427C-B1A8-24EA21B39706}" type="datetimeFigureOut">
              <a:rPr lang="cs-CZ" smtClean="0"/>
              <a:pPr/>
              <a:t>27.7.2012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7D7C0-303C-4370-B4AA-4527BCB9E4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8C78-2932-427C-B1A8-24EA21B39706}" type="datetimeFigureOut">
              <a:rPr lang="cs-CZ" smtClean="0"/>
              <a:pPr/>
              <a:t>27.7.2012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7D7C0-303C-4370-B4AA-4527BCB9E4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8C78-2932-427C-B1A8-24EA21B39706}" type="datetimeFigureOut">
              <a:rPr lang="cs-CZ" smtClean="0"/>
              <a:pPr/>
              <a:t>27.7.2012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7D7C0-303C-4370-B4AA-4527BCB9E4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8C78-2932-427C-B1A8-24EA21B39706}" type="datetimeFigureOut">
              <a:rPr lang="cs-CZ" smtClean="0"/>
              <a:pPr/>
              <a:t>27.7.2012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7D7C0-303C-4370-B4AA-4527BCB9E4D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8C78-2932-427C-B1A8-24EA21B39706}" type="datetimeFigureOut">
              <a:rPr lang="cs-CZ" smtClean="0"/>
              <a:pPr/>
              <a:t>27.7.2012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7D7C0-303C-4370-B4AA-4527BCB9E4D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8C78-2932-427C-B1A8-24EA21B39706}" type="datetimeFigureOut">
              <a:rPr lang="cs-CZ" smtClean="0"/>
              <a:pPr/>
              <a:t>27.7.2012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7D7C0-303C-4370-B4AA-4527BCB9E4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28C78-2932-427C-B1A8-24EA21B39706}" type="datetimeFigureOut">
              <a:rPr lang="cs-CZ" smtClean="0"/>
              <a:pPr/>
              <a:t>27.7.2012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7D7C0-303C-4370-B4AA-4527BCB9E4D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6BD28C78-2932-427C-B1A8-24EA21B39706}" type="datetimeFigureOut">
              <a:rPr lang="cs-CZ" smtClean="0"/>
              <a:pPr/>
              <a:t>27.7.2012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7F27D7C0-303C-4370-B4AA-4527BCB9E4D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3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50494" y="404664"/>
            <a:ext cx="5148039" cy="1043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30" name="Obdélník 1129"/>
          <p:cNvSpPr/>
          <p:nvPr/>
        </p:nvSpPr>
        <p:spPr>
          <a:xfrm>
            <a:off x="251520" y="1988841"/>
            <a:ext cx="8640960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  <a:p>
            <a:r>
              <a:rPr lang="cs-CZ" sz="1400" dirty="0"/>
              <a:t>NÁZEV:			</a:t>
            </a:r>
            <a:r>
              <a:rPr lang="cs-CZ" sz="1400" dirty="0" smtClean="0"/>
              <a:t>VY_32_INOVACE_11</a:t>
            </a:r>
            <a:endParaRPr lang="cs-CZ" sz="1400" dirty="0"/>
          </a:p>
          <a:p>
            <a:r>
              <a:rPr lang="cs-CZ" sz="1400" dirty="0"/>
              <a:t>ČÍSLO PROJEKTU:		CZ.1.07/1.4.00/21.1700	</a:t>
            </a:r>
          </a:p>
          <a:p>
            <a:r>
              <a:rPr lang="cs-CZ" sz="1400" dirty="0"/>
              <a:t>NÁZEV PROJEKTU:		Moderní škola 2011</a:t>
            </a:r>
          </a:p>
          <a:p>
            <a:r>
              <a:rPr lang="cs-CZ" sz="1400" dirty="0"/>
              <a:t>ŠKOLA:			Základní škola a Mateřská škola Nemilany</a:t>
            </a:r>
          </a:p>
          <a:p>
            <a:r>
              <a:rPr lang="cs-CZ" sz="1400" dirty="0"/>
              <a:t>VYUČUJÍCÍ:			Mgr. </a:t>
            </a:r>
            <a:r>
              <a:rPr lang="cs-CZ" sz="1400" dirty="0" smtClean="0"/>
              <a:t>Marie Kovaříková</a:t>
            </a:r>
            <a:r>
              <a:rPr lang="cs-CZ" sz="1400" dirty="0"/>
              <a:t>	</a:t>
            </a:r>
          </a:p>
          <a:p>
            <a:r>
              <a:rPr lang="cs-CZ" sz="1400" dirty="0"/>
              <a:t>TÉMATICKÁ OBLAST:	</a:t>
            </a:r>
            <a:r>
              <a:rPr lang="cs-CZ" sz="1400" dirty="0" smtClean="0"/>
              <a:t>                        </a:t>
            </a:r>
            <a:r>
              <a:rPr lang="cs-CZ" sz="1400" dirty="0" err="1" smtClean="0"/>
              <a:t>Tenses</a:t>
            </a:r>
            <a:r>
              <a:rPr lang="cs-CZ" sz="1400" dirty="0"/>
              <a:t>				 </a:t>
            </a:r>
          </a:p>
          <a:p>
            <a:endParaRPr lang="cs-CZ" sz="1400" dirty="0"/>
          </a:p>
          <a:p>
            <a:r>
              <a:rPr lang="cs-CZ" sz="1400" dirty="0"/>
              <a:t> PŘEDMĚT:			</a:t>
            </a:r>
            <a:r>
              <a:rPr lang="cs-CZ" sz="1400" dirty="0" smtClean="0"/>
              <a:t>A</a:t>
            </a:r>
            <a:r>
              <a:rPr lang="cs-CZ" sz="1400" dirty="0"/>
              <a:t>		ROČNÍK:	5. 	POČET </a:t>
            </a:r>
            <a:r>
              <a:rPr lang="cs-CZ" sz="1400" dirty="0" smtClean="0"/>
              <a:t>ŽÁKŮ:      20</a:t>
            </a:r>
            <a:endParaRPr lang="cs-CZ" sz="1400" dirty="0"/>
          </a:p>
          <a:p>
            <a:endParaRPr lang="cs-CZ" sz="1400" dirty="0"/>
          </a:p>
          <a:p>
            <a:r>
              <a:rPr lang="cs-CZ" sz="1400" dirty="0"/>
              <a:t>EVALUACE</a:t>
            </a:r>
            <a:r>
              <a:rPr lang="cs-CZ" sz="1400" dirty="0" smtClean="0"/>
              <a:t>:                                                    19.3. 2012 (40 </a:t>
            </a:r>
            <a:r>
              <a:rPr lang="cs-CZ" sz="1400" dirty="0"/>
              <a:t>min</a:t>
            </a:r>
            <a:r>
              <a:rPr lang="cs-CZ" sz="1400" dirty="0" smtClean="0"/>
              <a:t>),materiál jsem využila i v dalších hodinách</a:t>
            </a:r>
            <a:endParaRPr lang="cs-CZ" sz="1400" dirty="0"/>
          </a:p>
          <a:p>
            <a:endParaRPr lang="cs-CZ" sz="1400" dirty="0"/>
          </a:p>
          <a:p>
            <a:r>
              <a:rPr lang="cs-CZ" sz="1400" dirty="0"/>
              <a:t>NÁZEV MATERIÁLU:	</a:t>
            </a:r>
            <a:r>
              <a:rPr lang="cs-CZ" sz="1400" dirty="0" smtClean="0"/>
              <a:t>                        Výklad a cvičení na procvičení přít. </a:t>
            </a:r>
            <a:r>
              <a:rPr lang="cs-CZ" sz="1400" dirty="0"/>
              <a:t>č</a:t>
            </a:r>
            <a:r>
              <a:rPr lang="cs-CZ" sz="1400" dirty="0" smtClean="0"/>
              <a:t>asu prostého</a:t>
            </a:r>
            <a:endParaRPr lang="cs-CZ" sz="1400" dirty="0"/>
          </a:p>
          <a:p>
            <a:endParaRPr lang="cs-CZ" sz="1400" dirty="0"/>
          </a:p>
          <a:p>
            <a:r>
              <a:rPr lang="cs-CZ" sz="1400" dirty="0"/>
              <a:t>TYP DOKUMENTU:		</a:t>
            </a:r>
            <a:r>
              <a:rPr lang="cs-CZ" sz="1400" dirty="0" err="1" smtClean="0"/>
              <a:t>Power</a:t>
            </a:r>
            <a:r>
              <a:rPr lang="cs-CZ" sz="1400" dirty="0" smtClean="0"/>
              <a:t> point</a:t>
            </a:r>
            <a:endParaRPr lang="cs-CZ" sz="1400" dirty="0"/>
          </a:p>
          <a:p>
            <a:endParaRPr lang="cs-CZ" sz="1400" dirty="0"/>
          </a:p>
          <a:p>
            <a:r>
              <a:rPr lang="cs-CZ" sz="1400" dirty="0"/>
              <a:t>ANOTACE:</a:t>
            </a:r>
          </a:p>
          <a:p>
            <a:r>
              <a:rPr lang="cs-CZ" sz="1400" dirty="0"/>
              <a:t>Materiál je určen pro práci na interaktivní tabuli. </a:t>
            </a:r>
          </a:p>
          <a:p>
            <a:endParaRPr lang="cs-CZ" sz="1400" dirty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792418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Simple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Čas přítomný prostý</a:t>
            </a:r>
          </a:p>
        </p:txBody>
      </p:sp>
    </p:spTree>
    <p:extLst>
      <p:ext uri="{BB962C8B-B14F-4D97-AF65-F5344CB8AC3E}">
        <p14:creationId xmlns:p14="http://schemas.microsoft.com/office/powerpoint/2010/main" xmlns="" val="10868192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Vyjadřuje děj,  který probíhá: 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p</a:t>
            </a:r>
            <a:r>
              <a:rPr lang="cs-CZ" sz="2400" dirty="0" smtClean="0">
                <a:solidFill>
                  <a:srgbClr val="C00000"/>
                </a:solidFill>
              </a:rPr>
              <a:t>ravidelně</a:t>
            </a:r>
          </a:p>
          <a:p>
            <a:pPr marL="0" indent="0">
              <a:buNone/>
            </a:pPr>
            <a:r>
              <a:rPr lang="cs-CZ" dirty="0" smtClean="0"/>
              <a:t>I go to </a:t>
            </a:r>
            <a:r>
              <a:rPr lang="cs-CZ" dirty="0" err="1" smtClean="0"/>
              <a:t>school</a:t>
            </a:r>
            <a:r>
              <a:rPr lang="cs-CZ" dirty="0" smtClean="0"/>
              <a:t>.</a:t>
            </a:r>
            <a:r>
              <a:rPr lang="cs-CZ" sz="2400" dirty="0" smtClean="0"/>
              <a:t> </a:t>
            </a:r>
          </a:p>
          <a:p>
            <a:r>
              <a:rPr lang="cs-CZ" dirty="0" smtClean="0"/>
              <a:t>p</a:t>
            </a:r>
            <a:r>
              <a:rPr lang="cs-CZ" sz="2400" dirty="0" smtClean="0"/>
              <a:t>ravidelně </a:t>
            </a:r>
            <a:r>
              <a:rPr lang="cs-CZ" sz="2400" dirty="0" smtClean="0">
                <a:solidFill>
                  <a:srgbClr val="C00000"/>
                </a:solidFill>
              </a:rPr>
              <a:t>každý den</a:t>
            </a:r>
            <a:r>
              <a:rPr lang="cs-CZ" sz="2400" dirty="0" smtClean="0"/>
              <a:t>, </a:t>
            </a:r>
            <a:r>
              <a:rPr lang="cs-CZ" sz="2400" dirty="0" smtClean="0">
                <a:solidFill>
                  <a:srgbClr val="C00000"/>
                </a:solidFill>
              </a:rPr>
              <a:t>týden</a:t>
            </a:r>
            <a:r>
              <a:rPr lang="cs-CZ" sz="2400" dirty="0" smtClean="0"/>
              <a:t>, </a:t>
            </a:r>
            <a:r>
              <a:rPr lang="cs-CZ" sz="2400" dirty="0" smtClean="0">
                <a:solidFill>
                  <a:srgbClr val="C00000"/>
                </a:solidFill>
              </a:rPr>
              <a:t>měsíc rok </a:t>
            </a:r>
          </a:p>
          <a:p>
            <a:pPr marL="0" indent="0">
              <a:buNone/>
            </a:pPr>
            <a:r>
              <a:rPr lang="cs-CZ" dirty="0" smtClean="0"/>
              <a:t>I </a:t>
            </a:r>
            <a:r>
              <a:rPr lang="cs-CZ" dirty="0"/>
              <a:t>go </a:t>
            </a:r>
            <a:r>
              <a:rPr lang="cs-CZ" dirty="0" err="1"/>
              <a:t>swimming</a:t>
            </a:r>
            <a:r>
              <a:rPr lang="cs-CZ" dirty="0"/>
              <a:t> </a:t>
            </a:r>
            <a:r>
              <a:rPr lang="cs-CZ" dirty="0" err="1"/>
              <a:t>every</a:t>
            </a:r>
            <a:r>
              <a:rPr lang="cs-CZ" dirty="0"/>
              <a:t> </a:t>
            </a:r>
            <a:r>
              <a:rPr lang="cs-CZ" dirty="0" err="1" smtClean="0"/>
              <a:t>weekend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dirty="0">
                <a:solidFill>
                  <a:srgbClr val="C00000"/>
                </a:solidFill>
              </a:rPr>
              <a:t>t</a:t>
            </a:r>
            <a:r>
              <a:rPr lang="cs-CZ" sz="2400" dirty="0" smtClean="0">
                <a:solidFill>
                  <a:srgbClr val="C00000"/>
                </a:solidFill>
              </a:rPr>
              <a:t>rvale </a:t>
            </a:r>
          </a:p>
          <a:p>
            <a:pPr marL="0" indent="0">
              <a:buNone/>
            </a:pPr>
            <a:r>
              <a:rPr lang="cs-CZ" sz="2400" dirty="0" smtClean="0"/>
              <a:t>I live in  Olomouc.</a:t>
            </a:r>
            <a:endParaRPr lang="cs-CZ" sz="24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Present</a:t>
            </a:r>
            <a:r>
              <a:rPr lang="cs-CZ" dirty="0" smtClean="0"/>
              <a:t> </a:t>
            </a:r>
            <a:r>
              <a:rPr lang="cs-CZ" dirty="0" err="1" smtClean="0"/>
              <a:t>Simple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>Čas přítomný prostý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96940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33148993"/>
              </p:ext>
            </p:extLst>
          </p:nvPr>
        </p:nvGraphicFramePr>
        <p:xfrm>
          <a:off x="1619672" y="1844824"/>
          <a:ext cx="5256584" cy="3384376"/>
        </p:xfrm>
        <a:graphic>
          <a:graphicData uri="http://schemas.openxmlformats.org/drawingml/2006/table">
            <a:tbl>
              <a:tblPr/>
              <a:tblGrid>
                <a:gridCol w="1314146"/>
                <a:gridCol w="1314146"/>
                <a:gridCol w="1314146"/>
                <a:gridCol w="1314146"/>
              </a:tblGrid>
              <a:tr h="846094">
                <a:tc>
                  <a:txBody>
                    <a:bodyPr/>
                    <a:lstStyle/>
                    <a:p>
                      <a:pPr algn="ctr"/>
                      <a:endParaRPr lang="cs-CZ" dirty="0" smtClean="0"/>
                    </a:p>
                    <a:p>
                      <a:pPr algn="ctr"/>
                      <a:r>
                        <a:rPr lang="cs-CZ" sz="2800" dirty="0" smtClean="0"/>
                        <a:t>I</a:t>
                      </a:r>
                      <a:endParaRPr lang="cs-CZ" sz="2800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pPr algn="ctr"/>
                      <a:r>
                        <a:rPr lang="cs-CZ" sz="2800" dirty="0" err="1" smtClean="0"/>
                        <a:t>work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800" dirty="0" smtClean="0"/>
                    </a:p>
                    <a:p>
                      <a:pPr algn="ctr"/>
                      <a:r>
                        <a:rPr lang="cs-CZ" sz="2800" dirty="0" smtClean="0"/>
                        <a:t>he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pPr algn="ctr"/>
                      <a:r>
                        <a:rPr lang="cs-CZ" sz="2800" dirty="0" err="1" smtClean="0"/>
                        <a:t>work</a:t>
                      </a:r>
                      <a:r>
                        <a:rPr lang="cs-CZ" sz="2800" b="1" dirty="0" err="1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6094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pPr algn="ctr"/>
                      <a:r>
                        <a:rPr lang="cs-CZ" sz="2800" dirty="0" err="1" smtClean="0"/>
                        <a:t>you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pPr algn="ctr"/>
                      <a:r>
                        <a:rPr lang="cs-CZ" sz="2800" dirty="0" err="1" smtClean="0"/>
                        <a:t>work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 smtClean="0"/>
                    </a:p>
                    <a:p>
                      <a:pPr algn="ctr"/>
                      <a:r>
                        <a:rPr lang="cs-CZ" sz="2800" dirty="0" err="1" smtClean="0"/>
                        <a:t>she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pPr algn="ctr"/>
                      <a:r>
                        <a:rPr lang="cs-CZ" sz="2800" dirty="0" err="1" smtClean="0"/>
                        <a:t>work</a:t>
                      </a:r>
                      <a:r>
                        <a:rPr lang="cs-CZ" sz="2800" b="1" dirty="0" err="1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6094">
                <a:tc>
                  <a:txBody>
                    <a:bodyPr/>
                    <a:lstStyle/>
                    <a:p>
                      <a:pPr algn="ctr"/>
                      <a:endParaRPr lang="cs-CZ" sz="1800" dirty="0" smtClean="0"/>
                    </a:p>
                    <a:p>
                      <a:pPr algn="ctr"/>
                      <a:r>
                        <a:rPr lang="cs-CZ" sz="2800" dirty="0" err="1" smtClean="0"/>
                        <a:t>we</a:t>
                      </a:r>
                      <a:endParaRPr lang="cs-CZ" sz="280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pPr algn="ctr"/>
                      <a:r>
                        <a:rPr lang="cs-CZ" sz="2800" dirty="0" err="1" smtClean="0"/>
                        <a:t>work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 smtClean="0"/>
                    </a:p>
                    <a:p>
                      <a:pPr algn="ctr"/>
                      <a:r>
                        <a:rPr lang="cs-CZ" sz="2800" dirty="0" err="1" smtClean="0"/>
                        <a:t>it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pPr algn="ctr"/>
                      <a:r>
                        <a:rPr lang="cs-CZ" sz="2800" dirty="0" err="1" smtClean="0"/>
                        <a:t>work</a:t>
                      </a:r>
                      <a:r>
                        <a:rPr lang="cs-CZ" sz="2800" b="1" dirty="0" err="1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6094">
                <a:tc>
                  <a:txBody>
                    <a:bodyPr/>
                    <a:lstStyle/>
                    <a:p>
                      <a:pPr algn="ctr"/>
                      <a:endParaRPr lang="cs-CZ" sz="1800" dirty="0" smtClean="0"/>
                    </a:p>
                    <a:p>
                      <a:pPr algn="ctr"/>
                      <a:r>
                        <a:rPr lang="cs-CZ" sz="2800" dirty="0" err="1" smtClean="0"/>
                        <a:t>they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pPr algn="ctr"/>
                      <a:r>
                        <a:rPr lang="cs-CZ" sz="2800" dirty="0" err="1" smtClean="0"/>
                        <a:t>work</a:t>
                      </a:r>
                      <a:endParaRPr lang="cs-CZ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88152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Sloveso v přítomném čase je v infinitivu. Výjimku tvoří 3. osoba čísla jednotného, která je v kladné větě zakončena koncovkou – </a:t>
            </a:r>
            <a:r>
              <a:rPr lang="cs-CZ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Tom </a:t>
            </a:r>
            <a:r>
              <a:rPr lang="cs-CZ" dirty="0" err="1" smtClean="0"/>
              <a:t>plays</a:t>
            </a:r>
            <a:r>
              <a:rPr lang="cs-CZ" dirty="0"/>
              <a:t> </a:t>
            </a:r>
            <a:r>
              <a:rPr lang="cs-CZ" dirty="0" err="1" smtClean="0"/>
              <a:t>tennis</a:t>
            </a:r>
            <a:r>
              <a:rPr lang="cs-CZ" dirty="0" smtClean="0"/>
              <a:t> </a:t>
            </a:r>
            <a:r>
              <a:rPr lang="cs-CZ" dirty="0" err="1" smtClean="0"/>
              <a:t>every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r>
              <a:rPr lang="cs-CZ" dirty="0"/>
              <a:t>.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My </a:t>
            </a:r>
            <a:r>
              <a:rPr lang="cs-CZ" dirty="0" err="1" smtClean="0"/>
              <a:t>father</a:t>
            </a:r>
            <a:r>
              <a:rPr lang="cs-CZ" dirty="0" smtClean="0"/>
              <a:t> </a:t>
            </a:r>
            <a:r>
              <a:rPr lang="cs-CZ" dirty="0" err="1" smtClean="0"/>
              <a:t>goes</a:t>
            </a:r>
            <a:r>
              <a:rPr lang="cs-CZ" dirty="0" smtClean="0"/>
              <a:t> </a:t>
            </a:r>
            <a:r>
              <a:rPr lang="cs-CZ" dirty="0" err="1" smtClean="0"/>
              <a:t>fishing</a:t>
            </a:r>
            <a:r>
              <a:rPr lang="cs-CZ" dirty="0" smtClean="0"/>
              <a:t> </a:t>
            </a:r>
            <a:r>
              <a:rPr lang="cs-CZ" dirty="0" err="1" smtClean="0"/>
              <a:t>every</a:t>
            </a:r>
            <a:r>
              <a:rPr lang="cs-CZ" dirty="0" smtClean="0"/>
              <a:t> </a:t>
            </a:r>
            <a:r>
              <a:rPr lang="cs-CZ" dirty="0" err="1" smtClean="0"/>
              <a:t>Saturdays</a:t>
            </a:r>
            <a:r>
              <a:rPr lang="cs-CZ" dirty="0" smtClean="0"/>
              <a:t>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dirty="0" smtClean="0"/>
              <a:t>Pozor  na časování sloves </a:t>
            </a:r>
            <a:br>
              <a:rPr lang="cs-CZ" sz="4000" dirty="0" smtClean="0"/>
            </a:br>
            <a:r>
              <a:rPr lang="cs-CZ" sz="4000" dirty="0" smtClean="0"/>
              <a:t>ve 3. osobě  čísla jednotného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364771982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2708920"/>
            <a:ext cx="7408333" cy="3450696"/>
          </a:xfrm>
        </p:spPr>
        <p:txBody>
          <a:bodyPr/>
          <a:lstStyle/>
          <a:p>
            <a:r>
              <a:rPr lang="cs-CZ" dirty="0" smtClean="0"/>
              <a:t>Jestliže infinitiv slovesa končí na písmena: </a:t>
            </a:r>
            <a:r>
              <a:rPr lang="cs-CZ" b="1" dirty="0" err="1" smtClean="0">
                <a:solidFill>
                  <a:srgbClr val="FF0000"/>
                </a:solidFill>
              </a:rPr>
              <a:t>s</a:t>
            </a:r>
            <a:r>
              <a:rPr lang="cs-CZ" dirty="0" err="1" smtClean="0"/>
              <a:t>,</a:t>
            </a:r>
            <a:r>
              <a:rPr lang="cs-CZ" b="1" dirty="0" err="1" smtClean="0">
                <a:solidFill>
                  <a:srgbClr val="FF0000"/>
                </a:solidFill>
              </a:rPr>
              <a:t>z</a:t>
            </a:r>
            <a:r>
              <a:rPr lang="cs-CZ" dirty="0" err="1" smtClean="0"/>
              <a:t>,</a:t>
            </a:r>
            <a:r>
              <a:rPr lang="cs-CZ" b="1" dirty="0" err="1" smtClean="0">
                <a:solidFill>
                  <a:srgbClr val="FF0000"/>
                </a:solidFill>
              </a:rPr>
              <a:t>sh</a:t>
            </a:r>
            <a:r>
              <a:rPr lang="cs-CZ" dirty="0" err="1" smtClean="0"/>
              <a:t>,</a:t>
            </a:r>
            <a:r>
              <a:rPr lang="cs-CZ" b="1" dirty="0" err="1" smtClean="0">
                <a:solidFill>
                  <a:srgbClr val="FF0000"/>
                </a:solidFill>
              </a:rPr>
              <a:t>x</a:t>
            </a:r>
            <a:r>
              <a:rPr lang="cs-CZ" dirty="0" err="1" smtClean="0"/>
              <a:t>,</a:t>
            </a:r>
            <a:r>
              <a:rPr lang="cs-CZ" b="1" dirty="0" err="1" smtClean="0">
                <a:solidFill>
                  <a:srgbClr val="FF0000"/>
                </a:solidFill>
              </a:rPr>
              <a:t>o</a:t>
            </a:r>
            <a:r>
              <a:rPr lang="cs-CZ" dirty="0" err="1" smtClean="0"/>
              <a:t>,</a:t>
            </a:r>
            <a:r>
              <a:rPr lang="cs-CZ" b="1" dirty="0" err="1" smtClean="0">
                <a:solidFill>
                  <a:srgbClr val="FF0000"/>
                </a:solidFill>
              </a:rPr>
              <a:t>ch</a:t>
            </a:r>
            <a:r>
              <a:rPr lang="cs-CZ" dirty="0" smtClean="0"/>
              <a:t>, místo</a:t>
            </a:r>
            <a:r>
              <a:rPr lang="cs-CZ" b="1" dirty="0" smtClean="0">
                <a:solidFill>
                  <a:srgbClr val="FF0000"/>
                </a:solidFill>
              </a:rPr>
              <a:t> -s </a:t>
            </a:r>
            <a:r>
              <a:rPr lang="cs-CZ" dirty="0" smtClean="0"/>
              <a:t>přidáváme koncovku</a:t>
            </a:r>
            <a:r>
              <a:rPr lang="cs-CZ" b="1" dirty="0" smtClean="0">
                <a:solidFill>
                  <a:srgbClr val="FF0000"/>
                </a:solidFill>
              </a:rPr>
              <a:t> – es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go</a:t>
            </a:r>
            <a:r>
              <a:rPr lang="cs-CZ" b="1" dirty="0" smtClean="0">
                <a:solidFill>
                  <a:srgbClr val="FF0000"/>
                </a:solidFill>
              </a:rPr>
              <a:t>- </a:t>
            </a:r>
            <a:r>
              <a:rPr lang="cs-CZ" dirty="0" err="1" smtClean="0"/>
              <a:t>go</a:t>
            </a:r>
            <a:r>
              <a:rPr lang="cs-CZ" b="1" dirty="0" err="1" smtClean="0">
                <a:solidFill>
                  <a:srgbClr val="FF0000"/>
                </a:solidFill>
              </a:rPr>
              <a:t>es</a:t>
            </a:r>
            <a:r>
              <a:rPr lang="cs-CZ" b="1" dirty="0" smtClean="0">
                <a:solidFill>
                  <a:srgbClr val="FF0000"/>
                </a:solidFill>
              </a:rPr>
              <a:t>         </a:t>
            </a:r>
            <a:r>
              <a:rPr lang="cs-CZ" dirty="0" err="1" smtClean="0"/>
              <a:t>watch</a:t>
            </a:r>
            <a:r>
              <a:rPr lang="cs-CZ" b="1" dirty="0" err="1" smtClean="0">
                <a:solidFill>
                  <a:srgbClr val="FF0000"/>
                </a:solidFill>
              </a:rPr>
              <a:t>-</a:t>
            </a:r>
            <a:r>
              <a:rPr lang="cs-CZ" dirty="0" err="1" smtClean="0"/>
              <a:t>watch</a:t>
            </a:r>
            <a:r>
              <a:rPr lang="cs-CZ" b="1" dirty="0" err="1" smtClean="0">
                <a:solidFill>
                  <a:srgbClr val="FF0000"/>
                </a:solidFill>
              </a:rPr>
              <a:t>es</a:t>
            </a:r>
            <a:r>
              <a:rPr lang="cs-CZ" b="1" dirty="0" smtClean="0">
                <a:solidFill>
                  <a:srgbClr val="FF0000"/>
                </a:solidFill>
              </a:rPr>
              <a:t>           </a:t>
            </a:r>
            <a:r>
              <a:rPr lang="cs-CZ" dirty="0" err="1" smtClean="0"/>
              <a:t>kiss</a:t>
            </a:r>
            <a:r>
              <a:rPr lang="cs-CZ" b="1" dirty="0" err="1" smtClean="0">
                <a:solidFill>
                  <a:srgbClr val="FF0000"/>
                </a:solidFill>
              </a:rPr>
              <a:t>-</a:t>
            </a:r>
            <a:r>
              <a:rPr lang="cs-CZ" dirty="0" err="1" smtClean="0"/>
              <a:t>kiss</a:t>
            </a:r>
            <a:r>
              <a:rPr lang="cs-CZ" b="1" dirty="0" err="1" smtClean="0">
                <a:solidFill>
                  <a:srgbClr val="FF0000"/>
                </a:solidFill>
              </a:rPr>
              <a:t>es</a:t>
            </a:r>
            <a:r>
              <a:rPr lang="cs-CZ" b="1" dirty="0" smtClean="0">
                <a:solidFill>
                  <a:srgbClr val="FF0000"/>
                </a:solidFill>
              </a:rPr>
              <a:t>   </a:t>
            </a:r>
          </a:p>
          <a:p>
            <a:r>
              <a:rPr lang="cs-CZ" dirty="0" smtClean="0"/>
              <a:t>Jestliže infinitiv slovesa je zakončený na</a:t>
            </a:r>
            <a:r>
              <a:rPr lang="cs-CZ" b="1" dirty="0" smtClean="0">
                <a:solidFill>
                  <a:srgbClr val="FF0000"/>
                </a:solidFill>
              </a:rPr>
              <a:t>- y</a:t>
            </a:r>
            <a:r>
              <a:rPr lang="cs-CZ" b="1" dirty="0" smtClean="0"/>
              <a:t>,</a:t>
            </a:r>
            <a:r>
              <a:rPr lang="cs-CZ" dirty="0" smtClean="0"/>
              <a:t> písmeno </a:t>
            </a:r>
            <a:r>
              <a:rPr lang="cs-CZ" b="1" dirty="0">
                <a:solidFill>
                  <a:srgbClr val="FF0000"/>
                </a:solidFill>
              </a:rPr>
              <a:t>y</a:t>
            </a:r>
            <a:endParaRPr lang="cs-CZ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smtClean="0"/>
              <a:t>    se  mění na</a:t>
            </a:r>
            <a:r>
              <a:rPr lang="cs-CZ" b="1" dirty="0" smtClean="0">
                <a:solidFill>
                  <a:srgbClr val="C00000"/>
                </a:solidFill>
              </a:rPr>
              <a:t> -</a:t>
            </a:r>
            <a:r>
              <a:rPr lang="cs-CZ" b="1" dirty="0" smtClean="0">
                <a:solidFill>
                  <a:srgbClr val="FF0000"/>
                </a:solidFill>
              </a:rPr>
              <a:t>i </a:t>
            </a:r>
            <a:r>
              <a:rPr lang="cs-CZ" dirty="0"/>
              <a:t> </a:t>
            </a:r>
            <a:r>
              <a:rPr lang="cs-CZ" dirty="0" smtClean="0"/>
              <a:t>a přidáváme koncovku</a:t>
            </a:r>
            <a:r>
              <a:rPr lang="cs-CZ" dirty="0" smtClean="0">
                <a:solidFill>
                  <a:srgbClr val="FF0000"/>
                </a:solidFill>
              </a:rPr>
              <a:t> –</a:t>
            </a:r>
            <a:r>
              <a:rPr lang="cs-CZ" b="1" dirty="0" smtClean="0">
                <a:solidFill>
                  <a:srgbClr val="FF0000"/>
                </a:solidFill>
              </a:rPr>
              <a:t>es</a:t>
            </a:r>
          </a:p>
          <a:p>
            <a:r>
              <a:rPr lang="cs-CZ" dirty="0" smtClean="0"/>
              <a:t>study</a:t>
            </a:r>
            <a:r>
              <a:rPr lang="cs-CZ" b="1" dirty="0" smtClean="0">
                <a:solidFill>
                  <a:srgbClr val="FF0000"/>
                </a:solidFill>
              </a:rPr>
              <a:t>-</a:t>
            </a:r>
            <a:r>
              <a:rPr lang="cs-CZ" dirty="0" err="1" smtClean="0"/>
              <a:t>stud</a:t>
            </a:r>
            <a:r>
              <a:rPr lang="cs-CZ" b="1" dirty="0" err="1" smtClean="0">
                <a:solidFill>
                  <a:srgbClr val="FF0000"/>
                </a:solidFill>
              </a:rPr>
              <a:t>ies</a:t>
            </a:r>
            <a:r>
              <a:rPr lang="cs-CZ" b="1" dirty="0" smtClean="0">
                <a:solidFill>
                  <a:srgbClr val="FF0000"/>
                </a:solidFill>
              </a:rPr>
              <a:t>        </a:t>
            </a:r>
            <a:r>
              <a:rPr lang="cs-CZ" dirty="0" err="1" smtClean="0"/>
              <a:t>fly</a:t>
            </a:r>
            <a:r>
              <a:rPr lang="cs-CZ" b="1" dirty="0" err="1" smtClean="0">
                <a:solidFill>
                  <a:srgbClr val="FF0000"/>
                </a:solidFill>
              </a:rPr>
              <a:t>-</a:t>
            </a:r>
            <a:r>
              <a:rPr lang="cs-CZ" dirty="0" err="1" smtClean="0"/>
              <a:t>fl</a:t>
            </a:r>
            <a:r>
              <a:rPr lang="cs-CZ" b="1" dirty="0" err="1" smtClean="0">
                <a:solidFill>
                  <a:srgbClr val="FF0000"/>
                </a:solidFill>
              </a:rPr>
              <a:t>ies</a:t>
            </a:r>
            <a:endParaRPr lang="cs-CZ" b="1" dirty="0">
              <a:solidFill>
                <a:srgbClr val="FF0000"/>
              </a:solidFill>
            </a:endParaRPr>
          </a:p>
          <a:p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I v anglickém jazyce existují výjimky</a:t>
            </a:r>
            <a:br>
              <a:rPr lang="cs-CZ" dirty="0" smtClean="0"/>
            </a:br>
            <a:r>
              <a:rPr lang="cs-CZ" dirty="0" smtClean="0"/>
              <a:t>Pamatuj!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20400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72067" y="2060848"/>
            <a:ext cx="7588365" cy="4680520"/>
          </a:xfrm>
        </p:spPr>
        <p:txBody>
          <a:bodyPr>
            <a:normAutofit/>
          </a:bodyPr>
          <a:lstStyle/>
          <a:p>
            <a:r>
              <a:rPr lang="cs-CZ" dirty="0" smtClean="0"/>
              <a:t>Mark a </a:t>
            </a:r>
            <a:r>
              <a:rPr lang="cs-CZ" dirty="0"/>
              <a:t>J</a:t>
            </a:r>
            <a:r>
              <a:rPr lang="cs-CZ" dirty="0" smtClean="0"/>
              <a:t>im hrají volejbal.</a:t>
            </a:r>
          </a:p>
          <a:p>
            <a:r>
              <a:rPr lang="cs-CZ" dirty="0" smtClean="0"/>
              <a:t>Mark  and Jim play </a:t>
            </a:r>
            <a:r>
              <a:rPr lang="cs-CZ" dirty="0" err="1"/>
              <a:t>v</a:t>
            </a:r>
            <a:r>
              <a:rPr lang="cs-CZ" dirty="0" err="1" smtClean="0"/>
              <a:t>olleyball</a:t>
            </a:r>
            <a:r>
              <a:rPr lang="cs-CZ" dirty="0" smtClean="0"/>
              <a:t>.</a:t>
            </a:r>
          </a:p>
          <a:p>
            <a:r>
              <a:rPr lang="cs-CZ" dirty="0" smtClean="0"/>
              <a:t>Kate pracuje v bance.</a:t>
            </a:r>
          </a:p>
          <a:p>
            <a:r>
              <a:rPr lang="cs-CZ" dirty="0" smtClean="0"/>
              <a:t>Kate  </a:t>
            </a:r>
            <a:r>
              <a:rPr lang="cs-CZ" dirty="0" err="1" smtClean="0"/>
              <a:t>works</a:t>
            </a:r>
            <a:r>
              <a:rPr lang="cs-CZ" dirty="0" smtClean="0"/>
              <a:t> in bank.</a:t>
            </a:r>
            <a:endParaRPr lang="cs-CZ" dirty="0"/>
          </a:p>
          <a:p>
            <a:r>
              <a:rPr lang="cs-CZ" dirty="0" smtClean="0"/>
              <a:t>Martin mluví anglicky a francouzsky.</a:t>
            </a:r>
            <a:endParaRPr lang="cs-CZ" dirty="0"/>
          </a:p>
          <a:p>
            <a:r>
              <a:rPr lang="cs-CZ" dirty="0" smtClean="0"/>
              <a:t> Martin </a:t>
            </a:r>
            <a:r>
              <a:rPr lang="cs-CZ" dirty="0" err="1" smtClean="0"/>
              <a:t>speaks</a:t>
            </a:r>
            <a:r>
              <a:rPr lang="cs-CZ" dirty="0" smtClean="0"/>
              <a:t> </a:t>
            </a:r>
            <a:r>
              <a:rPr lang="cs-CZ" dirty="0" err="1" smtClean="0"/>
              <a:t>English</a:t>
            </a:r>
            <a:r>
              <a:rPr lang="cs-CZ" dirty="0" smtClean="0"/>
              <a:t> and </a:t>
            </a:r>
            <a:r>
              <a:rPr lang="cs-CZ" dirty="0" err="1" smtClean="0"/>
              <a:t>French</a:t>
            </a:r>
            <a:r>
              <a:rPr lang="cs-CZ" dirty="0" smtClean="0"/>
              <a:t>. </a:t>
            </a:r>
            <a:endParaRPr lang="cs-CZ" dirty="0"/>
          </a:p>
          <a:p>
            <a:r>
              <a:rPr lang="cs-CZ" dirty="0" smtClean="0"/>
              <a:t>Jane žije v Ostravě.</a:t>
            </a:r>
          </a:p>
          <a:p>
            <a:r>
              <a:rPr lang="cs-CZ" dirty="0" smtClean="0"/>
              <a:t>Jane </a:t>
            </a:r>
            <a:r>
              <a:rPr lang="cs-CZ" dirty="0" err="1" smtClean="0"/>
              <a:t>lives</a:t>
            </a:r>
            <a:r>
              <a:rPr lang="cs-CZ" dirty="0" smtClean="0"/>
              <a:t> in Ostrava.</a:t>
            </a:r>
          </a:p>
          <a:p>
            <a:r>
              <a:rPr lang="cs-CZ" dirty="0" smtClean="0"/>
              <a:t>Paul má bratra.</a:t>
            </a:r>
          </a:p>
          <a:p>
            <a:r>
              <a:rPr lang="cs-CZ" dirty="0" smtClean="0"/>
              <a:t>Paul has </a:t>
            </a:r>
            <a:r>
              <a:rPr lang="cs-CZ" dirty="0" err="1" smtClean="0"/>
              <a:t>got</a:t>
            </a:r>
            <a:r>
              <a:rPr lang="cs-CZ" dirty="0" smtClean="0"/>
              <a:t> a </a:t>
            </a:r>
            <a:r>
              <a:rPr lang="cs-CZ" dirty="0" err="1" smtClean="0"/>
              <a:t>brother</a:t>
            </a:r>
            <a:r>
              <a:rPr lang="cs-CZ" dirty="0" smtClean="0"/>
              <a:t>.</a:t>
            </a:r>
          </a:p>
          <a:p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Dokážeš správně přeložit následující věty?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53242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132856"/>
            <a:ext cx="8856983" cy="4680520"/>
          </a:xfrm>
        </p:spPr>
        <p:txBody>
          <a:bodyPr>
            <a:normAutofit/>
          </a:bodyPr>
          <a:lstStyle/>
          <a:p>
            <a:r>
              <a:rPr lang="cs-CZ" dirty="0" smtClean="0"/>
              <a:t>Paul </a:t>
            </a:r>
            <a:r>
              <a:rPr lang="cs-CZ" b="1" dirty="0" smtClean="0"/>
              <a:t>live/</a:t>
            </a:r>
            <a:r>
              <a:rPr lang="cs-CZ" b="1" dirty="0" err="1" smtClean="0"/>
              <a:t>lives</a:t>
            </a:r>
            <a:r>
              <a:rPr lang="cs-CZ" dirty="0" smtClean="0"/>
              <a:t> in Olomouc.</a:t>
            </a:r>
          </a:p>
          <a:p>
            <a:r>
              <a:rPr lang="cs-CZ" dirty="0" smtClean="0"/>
              <a:t>Paul </a:t>
            </a:r>
            <a:r>
              <a:rPr lang="cs-CZ" b="1" dirty="0" err="1" smtClean="0"/>
              <a:t>lives</a:t>
            </a:r>
            <a:r>
              <a:rPr lang="cs-CZ" dirty="0" smtClean="0"/>
              <a:t> in Olomouc.</a:t>
            </a:r>
          </a:p>
          <a:p>
            <a:r>
              <a:rPr lang="cs-CZ" dirty="0" smtClean="0"/>
              <a:t>Mark and Jane  </a:t>
            </a:r>
            <a:r>
              <a:rPr lang="cs-CZ" b="1" dirty="0" smtClean="0"/>
              <a:t>play/</a:t>
            </a:r>
            <a:r>
              <a:rPr lang="cs-CZ" b="1" dirty="0" err="1" smtClean="0"/>
              <a:t>plays</a:t>
            </a:r>
            <a:r>
              <a:rPr lang="cs-CZ" dirty="0" smtClean="0"/>
              <a:t> </a:t>
            </a:r>
            <a:r>
              <a:rPr lang="cs-CZ" dirty="0" err="1" smtClean="0"/>
              <a:t>computer</a:t>
            </a:r>
            <a:r>
              <a:rPr lang="cs-CZ" dirty="0" smtClean="0"/>
              <a:t> </a:t>
            </a:r>
            <a:r>
              <a:rPr lang="cs-CZ" dirty="0" err="1" smtClean="0"/>
              <a:t>games</a:t>
            </a:r>
            <a:r>
              <a:rPr lang="cs-CZ" dirty="0" smtClean="0"/>
              <a:t>.</a:t>
            </a:r>
          </a:p>
          <a:p>
            <a:r>
              <a:rPr lang="cs-CZ" dirty="0" smtClean="0"/>
              <a:t>Mark and Jane  </a:t>
            </a:r>
            <a:r>
              <a:rPr lang="cs-CZ" b="1" dirty="0" smtClean="0"/>
              <a:t>play </a:t>
            </a:r>
            <a:r>
              <a:rPr lang="cs-CZ" dirty="0" err="1" smtClean="0"/>
              <a:t>computer</a:t>
            </a:r>
            <a:r>
              <a:rPr lang="cs-CZ" dirty="0" smtClean="0"/>
              <a:t> </a:t>
            </a:r>
            <a:r>
              <a:rPr lang="cs-CZ" dirty="0" err="1" smtClean="0"/>
              <a:t>games</a:t>
            </a:r>
            <a:r>
              <a:rPr lang="cs-CZ" dirty="0" smtClean="0"/>
              <a:t>.</a:t>
            </a:r>
          </a:p>
          <a:p>
            <a:r>
              <a:rPr lang="cs-CZ" dirty="0" smtClean="0"/>
              <a:t>July </a:t>
            </a:r>
            <a:r>
              <a:rPr lang="cs-CZ" b="1" dirty="0" err="1" smtClean="0"/>
              <a:t>cook</a:t>
            </a:r>
            <a:r>
              <a:rPr lang="cs-CZ" b="1" dirty="0" smtClean="0"/>
              <a:t>/</a:t>
            </a:r>
            <a:r>
              <a:rPr lang="cs-CZ" b="1" dirty="0" err="1" smtClean="0"/>
              <a:t>cooks</a:t>
            </a:r>
            <a:r>
              <a:rPr lang="cs-CZ" dirty="0" smtClean="0"/>
              <a:t> </a:t>
            </a:r>
            <a:r>
              <a:rPr lang="cs-CZ" dirty="0" err="1" smtClean="0"/>
              <a:t>every</a:t>
            </a:r>
            <a:r>
              <a:rPr lang="cs-CZ" dirty="0" smtClean="0"/>
              <a:t> </a:t>
            </a:r>
            <a:r>
              <a:rPr lang="cs-CZ" dirty="0" err="1" smtClean="0"/>
              <a:t>Friday</a:t>
            </a:r>
            <a:r>
              <a:rPr lang="cs-CZ" dirty="0" smtClean="0"/>
              <a:t>.</a:t>
            </a:r>
          </a:p>
          <a:p>
            <a:r>
              <a:rPr lang="cs-CZ" dirty="0" smtClean="0"/>
              <a:t>July </a:t>
            </a:r>
            <a:r>
              <a:rPr lang="cs-CZ" b="1" dirty="0" err="1" smtClean="0"/>
              <a:t>cooks</a:t>
            </a:r>
            <a:r>
              <a:rPr lang="cs-CZ" dirty="0" smtClean="0"/>
              <a:t> </a:t>
            </a:r>
            <a:r>
              <a:rPr lang="cs-CZ" dirty="0" err="1" smtClean="0"/>
              <a:t>every</a:t>
            </a:r>
            <a:r>
              <a:rPr lang="cs-CZ" dirty="0" smtClean="0"/>
              <a:t> </a:t>
            </a:r>
            <a:r>
              <a:rPr lang="cs-CZ" dirty="0" err="1" smtClean="0"/>
              <a:t>Friday</a:t>
            </a:r>
            <a:endParaRPr lang="cs-CZ" dirty="0"/>
          </a:p>
          <a:p>
            <a:r>
              <a:rPr lang="cs-CZ" dirty="0" smtClean="0"/>
              <a:t>Martin </a:t>
            </a:r>
            <a:r>
              <a:rPr lang="cs-CZ" b="1" dirty="0" err="1" smtClean="0"/>
              <a:t>collect</a:t>
            </a:r>
            <a:r>
              <a:rPr lang="cs-CZ" b="1" dirty="0" smtClean="0"/>
              <a:t>/</a:t>
            </a:r>
            <a:r>
              <a:rPr lang="cs-CZ" b="1" dirty="0" err="1" smtClean="0"/>
              <a:t>collects</a:t>
            </a:r>
            <a:r>
              <a:rPr lang="cs-CZ" b="1" dirty="0"/>
              <a:t> </a:t>
            </a:r>
            <a:r>
              <a:rPr lang="cs-CZ" dirty="0" smtClean="0"/>
              <a:t> </a:t>
            </a:r>
            <a:r>
              <a:rPr lang="cs-CZ" dirty="0" err="1" smtClean="0"/>
              <a:t>posters</a:t>
            </a:r>
            <a:r>
              <a:rPr lang="cs-CZ" dirty="0" smtClean="0"/>
              <a:t>.</a:t>
            </a:r>
          </a:p>
          <a:p>
            <a:r>
              <a:rPr lang="cs-CZ" dirty="0" smtClean="0"/>
              <a:t>Martin </a:t>
            </a:r>
            <a:r>
              <a:rPr lang="cs-CZ" b="1" dirty="0" err="1" smtClean="0"/>
              <a:t>collects</a:t>
            </a:r>
            <a:r>
              <a:rPr lang="cs-CZ" dirty="0" smtClean="0"/>
              <a:t> </a:t>
            </a:r>
            <a:r>
              <a:rPr lang="cs-CZ" dirty="0" err="1" smtClean="0"/>
              <a:t>posters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plain</a:t>
            </a:r>
            <a:r>
              <a:rPr lang="cs-CZ" dirty="0" smtClean="0"/>
              <a:t> </a:t>
            </a:r>
            <a:r>
              <a:rPr lang="cs-CZ" b="1" dirty="0" err="1" smtClean="0"/>
              <a:t>take</a:t>
            </a:r>
            <a:r>
              <a:rPr lang="cs-CZ" b="1" dirty="0" smtClean="0"/>
              <a:t>/</a:t>
            </a:r>
            <a:r>
              <a:rPr lang="cs-CZ" b="1" dirty="0" err="1" smtClean="0"/>
              <a:t>takes</a:t>
            </a:r>
            <a:r>
              <a:rPr lang="cs-CZ" dirty="0" smtClean="0"/>
              <a:t> </a:t>
            </a:r>
            <a:r>
              <a:rPr lang="cs-CZ" dirty="0" err="1" smtClean="0"/>
              <a:t>off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plain</a:t>
            </a:r>
            <a:r>
              <a:rPr lang="cs-CZ" dirty="0" smtClean="0"/>
              <a:t> </a:t>
            </a:r>
            <a:r>
              <a:rPr lang="cs-CZ" b="1" dirty="0" err="1" smtClean="0"/>
              <a:t>takes</a:t>
            </a:r>
            <a:r>
              <a:rPr lang="cs-CZ" dirty="0" smtClean="0"/>
              <a:t> </a:t>
            </a:r>
            <a:r>
              <a:rPr lang="cs-CZ" dirty="0" err="1" smtClean="0"/>
              <a:t>off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Vyber správný tvar slovesa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09989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Archiv autorky.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50037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780</TotalTime>
  <Words>351</Words>
  <Application>Microsoft Office PowerPoint</Application>
  <PresentationFormat>Předvádění na obrazovce (4:3)</PresentationFormat>
  <Paragraphs>104</Paragraphs>
  <Slides>9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Vlnění</vt:lpstr>
      <vt:lpstr>Snímek 1</vt:lpstr>
      <vt:lpstr>Present Simple</vt:lpstr>
      <vt:lpstr>Present Simple  Čas přítomný prostý</vt:lpstr>
      <vt:lpstr>Přehled </vt:lpstr>
      <vt:lpstr>Pozor  na časování sloves  ve 3. osobě  čísla jednotného</vt:lpstr>
      <vt:lpstr>I v anglickém jazyce existují výjimky Pamatuj!</vt:lpstr>
      <vt:lpstr>Dokážeš správně přeložit následující věty?</vt:lpstr>
      <vt:lpstr>Vyber správný tvar slovesa  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</dc:creator>
  <cp:lastModifiedBy>HP</cp:lastModifiedBy>
  <cp:revision>76</cp:revision>
  <dcterms:created xsi:type="dcterms:W3CDTF">2012-05-01T08:03:30Z</dcterms:created>
  <dcterms:modified xsi:type="dcterms:W3CDTF">2012-07-27T17:59:59Z</dcterms:modified>
</cp:coreProperties>
</file>