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5" r:id="rId2"/>
    <p:sldId id="266" r:id="rId3"/>
    <p:sldId id="289" r:id="rId4"/>
    <p:sldId id="275" r:id="rId5"/>
    <p:sldId id="258" r:id="rId6"/>
    <p:sldId id="287" r:id="rId7"/>
    <p:sldId id="259" r:id="rId8"/>
    <p:sldId id="260" r:id="rId9"/>
    <p:sldId id="279" r:id="rId10"/>
    <p:sldId id="280" r:id="rId11"/>
    <p:sldId id="288" r:id="rId12"/>
    <p:sldId id="281" r:id="rId13"/>
    <p:sldId id="282" r:id="rId14"/>
    <p:sldId id="283" r:id="rId15"/>
    <p:sldId id="284" r:id="rId16"/>
    <p:sldId id="285" r:id="rId17"/>
    <p:sldId id="290" r:id="rId18"/>
    <p:sldId id="286" r:id="rId19"/>
    <p:sldId id="274" r:id="rId20"/>
    <p:sldId id="292" r:id="rId21"/>
    <p:sldId id="269" r:id="rId22"/>
    <p:sldId id="291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98" autoAdjust="0"/>
    <p:restoredTop sz="94660"/>
  </p:normalViewPr>
  <p:slideViewPr>
    <p:cSldViewPr>
      <p:cViewPr varScale="1">
        <p:scale>
          <a:sx n="70" d="100"/>
          <a:sy n="70" d="100"/>
        </p:scale>
        <p:origin x="-11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FC4E9-8DA6-4DBD-B42B-7CAAD4C62F24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02579-A2B8-40B5-A95F-E2CE1599D12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02579-A2B8-40B5-A95F-E2CE1599D12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CFC5F-BBBD-4160-AD3C-710DEB725F09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34023190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b="0" dirty="0" smtClean="0"/>
                        <a:t>Bc.</a:t>
                      </a:r>
                      <a:r>
                        <a:rPr lang="cs-CZ" sz="2400" b="0" baseline="0" dirty="0" smtClean="0"/>
                        <a:t> Renáta Bojarská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22.2.2012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smtClean="0"/>
                        <a:t>VY_32_INOVACE_16_PŘÍRODOPIS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Anatomie</a:t>
                      </a:r>
                      <a:r>
                        <a:rPr lang="cs-CZ" sz="2400" b="0" baseline="0" dirty="0" smtClean="0"/>
                        <a:t> a fyziologie člověka- </a:t>
                      </a:r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Smysly</a:t>
                      </a:r>
                      <a:endParaRPr lang="cs-CZ" sz="2400" b="0" baseline="0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aseline="0" dirty="0" smtClean="0"/>
                        <a:t>8.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Smysly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52596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Prostřednictvím smyslových orgánů přijímáme z okolního světa informace.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Známe pět základních smyslů – zrak, čich, sluch, chuť, hmat.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Další smyslová ústrojí zaznamenávají změny ve vnitřním prostředí těla.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Čidlo je orgán, který přijímá podněty.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Smyslové orgány jsou tvořeny určitými druhy smyslových buněk.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p. Bojarský\AppData\Local\Microsoft\Windows\Temporary Internet Files\Content.IE5\1VUYVV6U\MP90031633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43624" y="0"/>
            <a:ext cx="2800376" cy="1992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p. Bojarský\AppData\Local\Microsoft\Windows\Temporary Internet Files\Content.IE5\7AAO5DI3\MC9002933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0"/>
            <a:ext cx="1684325" cy="159105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 descr="007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5288"/>
          <a:stretch>
            <a:fillRect/>
          </a:stretch>
        </p:blipFill>
        <p:spPr>
          <a:xfrm>
            <a:off x="1188000" y="392321"/>
            <a:ext cx="7097207" cy="624177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Zrakový orgán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každém oku jsou uloženy smyslové buňky, optická soustava a nervové buňky.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Stavba oka: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bělima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pevná vnější vazivová blána, udržuje tvar oční koule. V přední části přechází v průsvitnou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rohovku.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cévnatka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uložena pod bělimou, pod rohovkou přechází cévnatka v barevnou duhovku a řasnaté tělísko. Na řasnatém tělísku je upevněna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oční čočka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050" name="Picture 2" descr="C:\Users\p. Bojarský\AppData\Local\Microsoft\Windows\Temporary Internet Files\Content.IE5\5P7DQ0AY\MP9004067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37173" y="0"/>
            <a:ext cx="2606827" cy="1737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Zrakový orgán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duhovce je otvor –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zornice.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Zornicí vstupují do oka světelné paprsky.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Zornice se podle intenzity světla zužuje nebo rozšiřuje.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sítnice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– tvoří vnitřní vrstvu oka. Obsahuje světločivé buňky  - tyčinky, které slouží k vnímání světla a tmy, a čípky, pomocí nichž rozeznáváme barvy.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Místo na sítnici, kde je nejvíce čípků, se nazývá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žlutá skvrna.</a:t>
            </a: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p. Bojarský\AppData\Local\Microsoft\Windows\Temporary Internet Files\Content.IE5\1VUYVV6U\MP900431216[1].jpg"/>
          <p:cNvPicPr>
            <a:picLocks noChangeAspect="1" noChangeArrowheads="1"/>
          </p:cNvPicPr>
          <p:nvPr/>
        </p:nvPicPr>
        <p:blipFill>
          <a:blip r:embed="rId2" cstate="print"/>
          <a:srcRect l="49219" t="26059" b="31542"/>
          <a:stretch>
            <a:fillRect/>
          </a:stretch>
        </p:blipFill>
        <p:spPr bwMode="auto">
          <a:xfrm>
            <a:off x="6165316" y="214290"/>
            <a:ext cx="2978684" cy="1789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 descr="009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5690"/>
          <a:stretch>
            <a:fillRect/>
          </a:stretch>
        </p:blipFill>
        <p:spPr>
          <a:xfrm>
            <a:off x="1188000" y="386682"/>
            <a:ext cx="7113300" cy="6301285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Zraková orgán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Na oko navazuje zrakový nerv, který vede vzruchy z oka do mozku.</a:t>
            </a:r>
          </a:p>
          <a:p>
            <a:pPr>
              <a:buNone/>
            </a:pPr>
            <a:endParaRPr lang="cs-CZ" sz="1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Přídatné orgány oka jsou: - horní a dolní víčko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                                          - spojivka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                                          - slzná žláza – slzy zvlhčují 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                                            oko, omývají, umožňují 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                                            snadný pohyb víček 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                                          - okohybné svaly</a:t>
            </a:r>
          </a:p>
          <a:p>
            <a:pPr>
              <a:buNone/>
            </a:pPr>
            <a:endParaRPr lang="cs-CZ" sz="1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86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buNone/>
            </a:pPr>
            <a:r>
              <a:rPr lang="cs-CZ" sz="86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 descr="C:\Users\p. Bojarský\AppData\Local\Microsoft\Windows\Temporary Internet Files\Content.IE5\1VUYVV6U\MC90023460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3571876"/>
            <a:ext cx="1772107" cy="177119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Funkce oka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52596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Světelné paprsky procházejí rohovkou, zornicí, čočkou až na sítnici.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Vlivem pružnosti čočky lze zaostřovat – akomodace čočky.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Světlo dopadá na světločivé buňky – to vyvolá vzruchy – ty jsou vedeny zrakovým nervem do mozkové kůry.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Prostorové vidění je možné díky spolupráci obou očí.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pic>
        <p:nvPicPr>
          <p:cNvPr id="5122" name="Picture 2" descr="C:\Users\p. Bojarský\AppData\Local\Microsoft\Windows\Temporary Internet Files\Content.IE5\5P7DQ0AY\MC9004039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357166"/>
            <a:ext cx="1073150" cy="106997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Onemocnění oka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slepota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šilhavost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barvoslepost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šeroslepost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zánět spojivek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krátkozrakost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dalekozrakost</a:t>
            </a:r>
          </a:p>
        </p:txBody>
      </p:sp>
      <p:pic>
        <p:nvPicPr>
          <p:cNvPr id="6146" name="Picture 2" descr="C:\Users\p. Bojarský\AppData\Local\Microsoft\Windows\Temporary Internet Files\Content.IE5\1VUYVV6U\MP90042219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3000372"/>
            <a:ext cx="3786182" cy="25231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Orgán sluchu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Orgánem sluchu je ucho.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Ucho se skládá ze tří částí: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Zevní ucho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– patří sem boltec, zevní zvukovod, bubínek, který dělí zevní a střední ucho.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Střední ucho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– na bubínek navazují tři kůstky – kladívko, kovadlinka a třmínek. Kůstky jsou navzájem kloubně spojeny.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Vnitřní ucho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– je uloženo ve skalní kosti. Jeho součástí je blanitý hlemýžď, kde jsou smyslové buňky. U nich začíná sluchový nerv.</a:t>
            </a:r>
          </a:p>
        </p:txBody>
      </p:sp>
      <p:pic>
        <p:nvPicPr>
          <p:cNvPr id="7171" name="Picture 3" descr="C:\Users\p. Bojarský\AppData\Local\Microsoft\Windows\Temporary Internet Files\Content.IE5\ZINTVM2P\MC90023819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30" y="285728"/>
            <a:ext cx="1444028" cy="221357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 descr="015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4817"/>
          <a:stretch>
            <a:fillRect/>
          </a:stretch>
        </p:blipFill>
        <p:spPr>
          <a:xfrm>
            <a:off x="1188000" y="378188"/>
            <a:ext cx="7113300" cy="6260045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Funkce sluchového orgánu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52596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Ušní boltec zachytí zvukové vlny – zvukovodem vlny procházejí k bubínku – chvění se přenese na sluchové kůstky – třmínek naráží na stěnu hlemýždě – to podráždí vláskové smyslové buňky – podráždění je převedeno sluchovým nervem do mozku.</a:t>
            </a:r>
          </a:p>
        </p:txBody>
      </p:sp>
      <p:pic>
        <p:nvPicPr>
          <p:cNvPr id="8194" name="Picture 2" descr="C:\Users\p. Bojarský\AppData\Local\Microsoft\Windows\Temporary Internet Files\Content.IE5\5P7DQ0AY\MP900409149[1].jpg"/>
          <p:cNvPicPr>
            <a:picLocks noChangeAspect="1" noChangeArrowheads="1"/>
          </p:cNvPicPr>
          <p:nvPr/>
        </p:nvPicPr>
        <p:blipFill>
          <a:blip r:embed="rId2" cstate="print"/>
          <a:srcRect t="3509" b="28070"/>
          <a:stretch>
            <a:fillRect/>
          </a:stretch>
        </p:blipFill>
        <p:spPr bwMode="auto">
          <a:xfrm>
            <a:off x="1000100" y="1000108"/>
            <a:ext cx="2571768" cy="17596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Onemocnění sluchového orgánu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částečná nebo úplná hluchota, hluchoněmota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zánět středního ucha – časté onemocnění u malých dětí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nedoslýchavost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nepříznivý vliv nadměrného hluku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0" name="Picture 4" descr="C:\Users\p. Bojarský\AppData\Local\Microsoft\Windows\Temporary Internet Files\Content.IE5\5P7DQ0AY\MC9002505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3500438"/>
            <a:ext cx="1797113" cy="211700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Čidla vnímaní pohybu a polohy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Vnímání polohy a pohybu umožňují smyslové buňky ve svalech, kloubech a kůži.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Uvnitř skalní kosti vedle vnitřního ucha se nalézají čidla rovnováhy – ústrojí pro vnímání pohybu a polohy hlavy.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Vzruchy ze sluchového ústrojí a ústrojí rovnovážného vede do mozku společný nerv.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Poruchy čidel mohou vést k závratím a ztrátě schopností udržovat rovnováhu.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p. Bojarský\AppData\Local\Microsoft\Windows\Temporary Internet Files\Content.IE5\7AAO5DI3\MC90005620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4572008"/>
            <a:ext cx="1455725" cy="179953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Čidlo čichu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Čidlem čichu získáváme informace o různých látkách ve vzduchu.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Čidlo čichu je uloženo v horní části nosní dutiny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 tvořeno čichovými buňkami.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Dlouhé výběžky čichových buněk procházejí kostí čichovou a vedou informace do mozku.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Zvířata mají dokonalejší čich než člověk.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7" name="Picture 3" descr="C:\Users\p. Bojarský\AppData\Local\Microsoft\Windows\Temporary Internet Files\Content.IE5\1VUYVV6U\MP90040237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4000504"/>
            <a:ext cx="1913182" cy="2640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Čidlo chuti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Čidla chuti jsou uložena v chuťových pohárcích na sliznici jazyka.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Chuťové buňky jsou drážděny jen látkami rozpustnými ve vodě – ve slinách.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Podráždění je vedeno chuťovým nervem k mozku.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Základní chuťové pocity: kyselost, sladkost, hořkost, slanost.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C:\Users\p. Bojarský\AppData\Local\Microsoft\Windows\Temporary Internet Files\Content.IE5\1VUYVV6U\MP900427602[1].jpg"/>
          <p:cNvPicPr>
            <a:picLocks noChangeAspect="1" noChangeArrowheads="1"/>
          </p:cNvPicPr>
          <p:nvPr/>
        </p:nvPicPr>
        <p:blipFill>
          <a:blip r:embed="rId2" cstate="print"/>
          <a:srcRect r="9767" b="8572"/>
          <a:stretch>
            <a:fillRect/>
          </a:stretch>
        </p:blipFill>
        <p:spPr bwMode="auto">
          <a:xfrm>
            <a:off x="6643702" y="0"/>
            <a:ext cx="2357454" cy="2285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 descr="017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5299"/>
          <a:stretch>
            <a:fillRect/>
          </a:stretch>
        </p:blipFill>
        <p:spPr>
          <a:xfrm>
            <a:off x="1188000" y="402638"/>
            <a:ext cx="7113300" cy="6228345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Ostatní smyslová ústrojí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Tato ústrojí jsou umístěna po celém těle i uvnitř těla.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Vnímáme chlad, teplo, bolest, tlak.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Čidla jsou umístěna hlavně v kůži – informují o vnějším prostředí.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Vnitřní čidla informují o změnách ve vnitřním prostředí – to má význam pro řízení činnosti srdce, dýchání, činnosti žaludku a střev.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C:\Users\p. Bojarský\AppData\Local\Microsoft\Windows\Temporary Internet Files\Content.IE5\7AAO5DI3\MP9004388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4572008"/>
            <a:ext cx="1811838" cy="1436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5" name="Picture 3" descr="C:\Users\p. Bojarský\AppData\Local\Microsoft\Windows\Temporary Internet Files\Content.IE5\ZINTVM2P\MC90007878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4857760"/>
            <a:ext cx="1190813" cy="127887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Otázky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Co tvoří vnitřní vrstvu oka 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2. Co je to žlutá skvrna?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3. Zjisti z internetu, kteří savci se orientují v prostředí převážně pomocí sluchu.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4. Které tři kůstky jsou ve středním uchu?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5. Zamysli se, jak předcházet poškození sluchu?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6. Kde jsou uložena čidla chuti?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4338" name="Picture 2" descr="C:\Users\p. Bojarský\AppData\Local\Microsoft\Windows\Temporary Internet Files\Content.IE5\5P7DQ0AY\MC90043322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4572008"/>
            <a:ext cx="1928802" cy="1928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Odpovědi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525963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prezentace str. 5 - sítnice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prezentace str. 5 - místo na sítnici, kde je nejvíce čípků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4. prezentace str. 10 - kladívko, kovadlinka a třmínek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6. prezentace str. 16 – v chuťových pohárcích na sliznici jazyka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C:\Users\p. Bojarský\AppData\Local\Microsoft\Windows\Temporary Internet Files\Content.IE5\1VUYVV6U\MC90042386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214290"/>
            <a:ext cx="1670050" cy="184467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Cíl hodiny: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seznámení se stavbou a funkcí smyslových orgánů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vyzkoušet všechny smysly v praxi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vysvětlit, jak chránit smysly před poškozením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- práce s prezentací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Znalosti lze využít v dalších předmětech: výchově ke zdraví, fyzice, chemii.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 bwMode="auto">
          <a:xfrm>
            <a:off x="457200" y="503237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Použitá literatura, zdroje</a:t>
            </a: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 bwMode="auto">
          <a:xfrm>
            <a:off x="457200" y="182879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LUDĚK  J. DOBROURUKA, BLANKA VACKOVÁ, REGINA KRÁLOVÁ, PAVEL BARTOŠ.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Přírodopis III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Scientia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1999. ISBN 80-7183-246-4.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IVAN DYLEVSKÝ.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Anatomie a fyziologie člověka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Olomouc: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Epava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1998. ISBN 80-901 667-0-9.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JAN KANTOREK, JAROSLAV JURČÁK,JIŘÍ FRONĚK A KOL.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Přírodopis 8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Olomouc: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Prodos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1999. ISBN 80-7230-040-7.</a:t>
            </a:r>
          </a:p>
          <a:p>
            <a:pPr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EDUARD KOČÁREK, EDUARD KOČÁREK.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Přírodopis pro </a:t>
            </a:r>
            <a:r>
              <a:rPr lang="cs-CZ" sz="2000" i="1" dirty="0" smtClean="0">
                <a:latin typeface="Monotype Corsiva" pitchFamily="66" charset="0"/>
                <a:cs typeface="Times New Roman" pitchFamily="18" charset="0"/>
              </a:rPr>
              <a:t>8</a:t>
            </a:r>
            <a:r>
              <a:rPr lang="cs-CZ" sz="2000" dirty="0" smtClean="0">
                <a:latin typeface="Monotype Corsiva" pitchFamily="66" charset="0"/>
                <a:cs typeface="Times New Roman" pitchFamily="18" charset="0"/>
              </a:rPr>
              <a:t>. ročník základní školy.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Praha: Jinan, 2000.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JIŘÍ FRONĚK.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Lidské tělo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Blug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1999. ISBN 80-85635-97-6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Zdroje : Vlastní tvorba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1328</TotalTime>
  <Words>996</Words>
  <Application>Microsoft Office PowerPoint</Application>
  <PresentationFormat>Předvádění na obrazovce (4:3)</PresentationFormat>
  <Paragraphs>140</Paragraphs>
  <Slides>22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sady Office</vt:lpstr>
      <vt:lpstr>Snímek 1</vt:lpstr>
      <vt:lpstr>Smysly</vt:lpstr>
      <vt:lpstr>Snímek 3</vt:lpstr>
      <vt:lpstr>Zrakový orgán</vt:lpstr>
      <vt:lpstr>Zrakový orgán</vt:lpstr>
      <vt:lpstr>Snímek 6</vt:lpstr>
      <vt:lpstr>Zraková orgán</vt:lpstr>
      <vt:lpstr>Funkce oka</vt:lpstr>
      <vt:lpstr>Onemocnění oka</vt:lpstr>
      <vt:lpstr>Orgán sluchu</vt:lpstr>
      <vt:lpstr>Snímek 11</vt:lpstr>
      <vt:lpstr>Funkce sluchového orgánu</vt:lpstr>
      <vt:lpstr>Onemocnění sluchového orgánu</vt:lpstr>
      <vt:lpstr>Čidla vnímaní pohybu a polohy</vt:lpstr>
      <vt:lpstr>Čidlo čichu</vt:lpstr>
      <vt:lpstr>Čidlo chuti</vt:lpstr>
      <vt:lpstr>Snímek 17</vt:lpstr>
      <vt:lpstr>Ostatní smyslová ústrojí</vt:lpstr>
      <vt:lpstr>Otázky</vt:lpstr>
      <vt:lpstr>Odpovědi</vt:lpstr>
      <vt:lpstr>ANOTACE</vt:lpstr>
      <vt:lpstr>Snímek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KOSTRA</dc:title>
  <dc:creator>Jarda</dc:creator>
  <cp:lastModifiedBy>Uživatel</cp:lastModifiedBy>
  <cp:revision>115</cp:revision>
  <dcterms:created xsi:type="dcterms:W3CDTF">2011-12-12T09:29:43Z</dcterms:created>
  <dcterms:modified xsi:type="dcterms:W3CDTF">2012-03-05T16:31:37Z</dcterms:modified>
</cp:coreProperties>
</file>