
<file path=[Content_Types].xml><?xml version="1.0" encoding="utf-8"?>
<Types xmlns="http://schemas.openxmlformats.org/package/2006/content-types">
  <Default Extension="png" ContentType="image/png"/>
  <Default Extension="webm" ContentType="video/unknown"/>
  <Default Extension="jpeg" ContentType="image/jpeg"/>
  <Default Extension="wma" ContentType="audio/x-ms-wma"/>
  <Default Extension="rels" ContentType="application/vnd.openxmlformats-package.relationships+xml"/>
  <Default Extension="xml" ContentType="application/xml"/>
  <Default Extension="gif" ContentType="image/gif"/>
  <Default Extension="flv" ContentType="video/unknown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90" r:id="rId2"/>
    <p:sldId id="256" r:id="rId3"/>
    <p:sldId id="268" r:id="rId4"/>
    <p:sldId id="289" r:id="rId5"/>
    <p:sldId id="287" r:id="rId6"/>
    <p:sldId id="282" r:id="rId7"/>
    <p:sldId id="286" r:id="rId8"/>
    <p:sldId id="288" r:id="rId9"/>
    <p:sldId id="28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1" d="100"/>
          <a:sy n="91" d="100"/>
        </p:scale>
        <p:origin x="-1284" y="4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891821" y="5617774"/>
            <a:ext cx="7382935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989952" y="1016990"/>
            <a:ext cx="7179733" cy="4831643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90600" y="1009650"/>
            <a:ext cx="7179733" cy="4831643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769521" y="702069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7855433" y="749720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82809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27200" y="3736622"/>
            <a:ext cx="5712179" cy="1524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70676" y="5357592"/>
            <a:ext cx="1213821" cy="365125"/>
          </a:xfrm>
        </p:spPr>
        <p:txBody>
          <a:bodyPr/>
          <a:lstStyle/>
          <a:p>
            <a:fld id="{0BBF7B61-1155-4837-9B3C-693038440E81}" type="datetimeFigureOut">
              <a:rPr lang="cs-CZ" smtClean="0"/>
              <a:t>28.9.2011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74044" y="5357592"/>
            <a:ext cx="5034845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13930" y="5357592"/>
            <a:ext cx="554023" cy="365125"/>
          </a:xfrm>
        </p:spPr>
        <p:txBody>
          <a:bodyPr/>
          <a:lstStyle>
            <a:lvl1pPr algn="ctr">
              <a:defRPr/>
            </a:lvl1pPr>
          </a:lstStyle>
          <a:p>
            <a:fld id="{B0B032E6-9652-4F4D-B960-9CCC27E0932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BF7B61-1155-4837-9B3C-693038440E81}" type="datetimeFigureOut">
              <a:rPr lang="cs-CZ" smtClean="0"/>
              <a:t>28.9.2011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B032E6-9652-4F4D-B960-9CCC27E0932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979" y="2239430"/>
            <a:ext cx="6254044" cy="1362075"/>
          </a:xfrm>
        </p:spPr>
        <p:txBody>
          <a:bodyPr anchor="b"/>
          <a:lstStyle>
            <a:lvl1pPr algn="ctr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267" y="3725334"/>
            <a:ext cx="6231467" cy="1309511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BF7B61-1155-4837-9B3C-693038440E81}" type="datetimeFigureOut">
              <a:rPr lang="cs-CZ" smtClean="0"/>
              <a:t>28.9.2011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B032E6-9652-4F4D-B960-9CCC27E0932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BF7B61-1155-4837-9B3C-693038440E81}" type="datetimeFigureOut">
              <a:rPr lang="cs-CZ" smtClean="0"/>
              <a:t>28.9.2011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B032E6-9652-4F4D-B960-9CCC27E09323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98448" y="2121407"/>
            <a:ext cx="3200400" cy="360273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63440" y="2119313"/>
            <a:ext cx="3200400" cy="36052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7869" y="2122312"/>
            <a:ext cx="2939521" cy="820208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10669" y="2122311"/>
            <a:ext cx="2944368" cy="822960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BF7B61-1155-4837-9B3C-693038440E81}" type="datetimeFigureOut">
              <a:rPr lang="cs-CZ" smtClean="0"/>
              <a:t>28.9.2011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B032E6-9652-4F4D-B960-9CCC27E09323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98448" y="2944368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5151" y="2944813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BF7B61-1155-4837-9B3C-693038440E81}" type="datetimeFigureOut">
              <a:rPr lang="cs-CZ" smtClean="0"/>
              <a:t>28.9.2011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B032E6-9652-4F4D-B960-9CCC27E0932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BF7B61-1155-4837-9B3C-693038440E81}" type="datetimeFigureOut">
              <a:rPr lang="cs-CZ" smtClean="0"/>
              <a:t>28.9.2011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B032E6-9652-4F4D-B960-9CCC27E0932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Freeform 1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/>
          <p:cNvSpPr/>
          <p:nvPr/>
        </p:nvSpPr>
        <p:spPr>
          <a:xfrm rot="60000">
            <a:off x="4471416" y="603504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 rot="21540000">
            <a:off x="749808" y="576072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9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8976" y="2020042"/>
            <a:ext cx="3064827" cy="1503037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60000">
            <a:off x="4854291" y="1150993"/>
            <a:ext cx="3020792" cy="4625489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48125" y="3623748"/>
            <a:ext cx="3048891" cy="2100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1698" y="5885672"/>
            <a:ext cx="1213821" cy="365125"/>
          </a:xfrm>
        </p:spPr>
        <p:txBody>
          <a:bodyPr/>
          <a:lstStyle/>
          <a:p>
            <a:fld id="{0BBF7B61-1155-4837-9B3C-693038440E81}" type="datetimeFigureOut">
              <a:rPr lang="cs-CZ" smtClean="0"/>
              <a:t>28.9.2011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54" y="5829261"/>
            <a:ext cx="3522607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57313" y="5896961"/>
            <a:ext cx="554023" cy="365125"/>
          </a:xfrm>
        </p:spPr>
        <p:txBody>
          <a:bodyPr/>
          <a:lstStyle/>
          <a:p>
            <a:fld id="{B0B032E6-9652-4F4D-B960-9CCC27E0932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1" name="Freeform 3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5058" y="575769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/>
          <p:cNvSpPr/>
          <p:nvPr/>
        </p:nvSpPr>
        <p:spPr>
          <a:xfrm rot="60000">
            <a:off x="4464768" y="603920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5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6424" y="2020824"/>
            <a:ext cx="3063240" cy="1499616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60000">
            <a:off x="4898615" y="1207272"/>
            <a:ext cx="2913863" cy="4539412"/>
          </a:xfrm>
          <a:ln w="101600" cap="rnd">
            <a:solidFill>
              <a:srgbClr val="FFFFFF"/>
            </a:solidFill>
          </a:ln>
          <a:effectLst>
            <a:outerShdw blurRad="889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52144" y="3621024"/>
            <a:ext cx="3044952" cy="210312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5936" y="5888737"/>
            <a:ext cx="1213821" cy="365125"/>
          </a:xfrm>
        </p:spPr>
        <p:txBody>
          <a:bodyPr/>
          <a:lstStyle/>
          <a:p>
            <a:fld id="{0BBF7B61-1155-4837-9B3C-693038440E81}" type="datetimeFigureOut">
              <a:rPr lang="cs-CZ" smtClean="0"/>
              <a:t>28.9.2011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69" y="5831037"/>
            <a:ext cx="331904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62089" y="5900026"/>
            <a:ext cx="554023" cy="365125"/>
          </a:xfrm>
        </p:spPr>
        <p:txBody>
          <a:bodyPr/>
          <a:lstStyle/>
          <a:p>
            <a:fld id="{B0B032E6-9652-4F4D-B960-9CCC27E0932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BF7B61-1155-4837-9B3C-693038440E81}" type="datetimeFigureOut">
              <a:rPr lang="cs-CZ" smtClean="0"/>
              <a:t>28.9.2011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B032E6-9652-4F4D-B960-9CCC27E0932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925690"/>
            <a:ext cx="1430867" cy="476391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8221" y="1106312"/>
            <a:ext cx="5178779" cy="440266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BF7B61-1155-4837-9B3C-693038440E81}" type="datetimeFigureOut">
              <a:rPr lang="cs-CZ" smtClean="0"/>
              <a:t>28.9.2011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B032E6-9652-4F4D-B960-9CCC27E0932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628650" y="6069330"/>
            <a:ext cx="792099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31520" y="575310"/>
            <a:ext cx="7696200" cy="5715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31520" y="576072"/>
            <a:ext cx="7696200" cy="5715000"/>
          </a:xfrm>
          <a:prstGeom prst="rect">
            <a:avLst/>
          </a:prstGeom>
          <a:blipFill dpi="0" rotWithShape="1">
            <a:blip r:embed="rId1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1435684">
            <a:off x="543741" y="273091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4096196">
            <a:off x="8115079" y="298163"/>
            <a:ext cx="566928" cy="566928"/>
          </a:xfrm>
          <a:prstGeom prst="rect">
            <a:avLst/>
          </a:prstGeom>
          <a:noFill/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2024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63040" y="2119257"/>
            <a:ext cx="6196405" cy="3603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54588" y="5809152"/>
            <a:ext cx="12138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0BBF7B61-1155-4837-9B3C-693038440E81}" type="datetimeFigureOut">
              <a:rPr lang="cs-CZ" smtClean="0"/>
              <a:t>28.9.2011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4401" y="5809152"/>
            <a:ext cx="5540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70202" y="5809152"/>
            <a:ext cx="55402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B0B032E6-9652-4F4D-B960-9CCC27E0932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64592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1168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432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wma"/><Relationship Id="rId1" Type="http://schemas.microsoft.com/office/2007/relationships/media" Target="../media/media1.wma"/><Relationship Id="rId5" Type="http://schemas.openxmlformats.org/officeDocument/2006/relationships/image" Target="../media/image8.png"/><Relationship Id="rId4" Type="http://schemas.openxmlformats.org/officeDocument/2006/relationships/image" Target="../media/image7.gi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webm"/><Relationship Id="rId1" Type="http://schemas.microsoft.com/office/2007/relationships/media" Target="../media/media2.webm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3.flv"/><Relationship Id="rId1" Type="http://schemas.microsoft.com/office/2007/relationships/media" Target="../media/media3.flv"/><Relationship Id="rId4" Type="http://schemas.openxmlformats.org/officeDocument/2006/relationships/image" Target="../media/image1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i1.sndcdn.com/artworks-000010173620-wbt070-original.gif?1567df9" TargetMode="External"/><Relationship Id="rId2" Type="http://schemas.openxmlformats.org/officeDocument/2006/relationships/hyperlink" Target="http://www.jazzclub-paderborn.de/band.gif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youtube.com/watch?v=hLIrS5dtTZI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70583102"/>
              </p:ext>
            </p:extLst>
          </p:nvPr>
        </p:nvGraphicFramePr>
        <p:xfrm>
          <a:off x="683568" y="5229200"/>
          <a:ext cx="7848872" cy="144016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Vývoj </a:t>
                      </a:r>
                      <a:r>
                        <a:rPr lang="cs-CZ" sz="2000" b="1" dirty="0" err="1" smtClean="0">
                          <a:latin typeface="Times New Roman"/>
                          <a:ea typeface="Calibri"/>
                          <a:cs typeface="Times New Roman"/>
                        </a:rPr>
                        <a:t>nonartificiální</a:t>
                      </a: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 hudby 9.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VY_32_INOVACE_10_</a:t>
                      </a:r>
                      <a:r>
                        <a:rPr lang="cs-CZ" sz="1800" b="1" kern="120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Klasický jazz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860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Jana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Malá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479949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63688" y="1772816"/>
            <a:ext cx="5723468" cy="1828090"/>
          </a:xfrm>
        </p:spPr>
        <p:txBody>
          <a:bodyPr/>
          <a:lstStyle/>
          <a:p>
            <a:r>
              <a:rPr lang="cs-CZ" smtClean="0">
                <a:latin typeface="Snap ITC" pitchFamily="82" charset="0"/>
              </a:rPr>
              <a:t>Klasický jazz</a:t>
            </a:r>
            <a:endParaRPr lang="cs-CZ" dirty="0">
              <a:latin typeface="Snap ITC" pitchFamily="82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516216" y="6309320"/>
            <a:ext cx="30243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Jana Malá, 2. ZŠ Dobříš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258873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4128" y="2924944"/>
            <a:ext cx="2447493" cy="3160762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Snap ITC" pitchFamily="82" charset="0"/>
              </a:rPr>
              <a:t>Klasický jazz</a:t>
            </a:r>
            <a:endParaRPr lang="cs-CZ" dirty="0">
              <a:latin typeface="Snap ITC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87624" y="2132856"/>
            <a:ext cx="6196405" cy="3603812"/>
          </a:xfrm>
        </p:spPr>
        <p:txBody>
          <a:bodyPr>
            <a:normAutofit/>
          </a:bodyPr>
          <a:lstStyle/>
          <a:p>
            <a:r>
              <a:rPr lang="cs-CZ" dirty="0" smtClean="0"/>
              <a:t>Pochodový jazz začal plnit funkci taneční hudby</a:t>
            </a:r>
          </a:p>
          <a:p>
            <a:r>
              <a:rPr lang="cs-CZ" dirty="0" smtClean="0"/>
              <a:t>Kapely hrály ve složení </a:t>
            </a:r>
            <a:r>
              <a:rPr lang="cs-CZ" b="1" dirty="0" smtClean="0"/>
              <a:t>trubka</a:t>
            </a:r>
            <a:r>
              <a:rPr lang="cs-CZ" dirty="0" smtClean="0"/>
              <a:t> (kornet), </a:t>
            </a:r>
            <a:r>
              <a:rPr lang="cs-CZ" b="1" dirty="0" smtClean="0"/>
              <a:t>klarinet</a:t>
            </a:r>
            <a:r>
              <a:rPr lang="cs-CZ" dirty="0" smtClean="0"/>
              <a:t> a </a:t>
            </a:r>
            <a:r>
              <a:rPr lang="cs-CZ" b="1" dirty="0" smtClean="0"/>
              <a:t>trombon</a:t>
            </a:r>
            <a:r>
              <a:rPr lang="cs-CZ" dirty="0" smtClean="0"/>
              <a:t> + rytmika: </a:t>
            </a:r>
            <a:r>
              <a:rPr lang="cs-CZ" b="1" dirty="0" smtClean="0"/>
              <a:t>bicí</a:t>
            </a:r>
            <a:r>
              <a:rPr lang="cs-CZ" dirty="0" smtClean="0"/>
              <a:t>, </a:t>
            </a:r>
            <a:r>
              <a:rPr lang="cs-CZ" b="1" dirty="0" err="1" smtClean="0"/>
              <a:t>souzaphon</a:t>
            </a:r>
            <a:r>
              <a:rPr lang="cs-CZ" dirty="0" smtClean="0"/>
              <a:t> (tuba) a </a:t>
            </a:r>
            <a:r>
              <a:rPr lang="cs-CZ" b="1" dirty="0" err="1" smtClean="0"/>
              <a:t>banjo</a:t>
            </a:r>
            <a:endParaRPr lang="cs-CZ" b="1" dirty="0"/>
          </a:p>
          <a:p>
            <a:endParaRPr lang="cs-CZ" b="1" dirty="0" smtClean="0"/>
          </a:p>
        </p:txBody>
      </p:sp>
      <p:pic>
        <p:nvPicPr>
          <p:cNvPr id="4" name="07 Ukázka klasického jazzu.wma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555776" y="4830688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15077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numSld="2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7664" y="2348880"/>
            <a:ext cx="6012160" cy="39424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55541" y="908720"/>
            <a:ext cx="6196405" cy="3603812"/>
          </a:xfrm>
        </p:spPr>
        <p:txBody>
          <a:bodyPr/>
          <a:lstStyle/>
          <a:p>
            <a:r>
              <a:rPr lang="cs-CZ" dirty="0"/>
              <a:t>Později </a:t>
            </a:r>
            <a:r>
              <a:rPr lang="cs-CZ" dirty="0" err="1"/>
              <a:t>souzaphon</a:t>
            </a:r>
            <a:r>
              <a:rPr lang="cs-CZ" dirty="0"/>
              <a:t> a </a:t>
            </a:r>
            <a:r>
              <a:rPr lang="cs-CZ" dirty="0" err="1"/>
              <a:t>banjo</a:t>
            </a:r>
            <a:r>
              <a:rPr lang="cs-CZ" dirty="0"/>
              <a:t> vystřídal </a:t>
            </a:r>
            <a:r>
              <a:rPr lang="cs-CZ" b="1" dirty="0" err="1"/>
              <a:t>kontabas</a:t>
            </a:r>
            <a:r>
              <a:rPr lang="cs-CZ" b="1" dirty="0"/>
              <a:t>, kytara </a:t>
            </a:r>
            <a:r>
              <a:rPr lang="cs-CZ" dirty="0"/>
              <a:t>a </a:t>
            </a:r>
            <a:r>
              <a:rPr lang="cs-CZ" b="1" dirty="0"/>
              <a:t>piano</a:t>
            </a:r>
          </a:p>
          <a:p>
            <a:r>
              <a:rPr lang="cs-CZ" dirty="0"/>
              <a:t>Tuto hudbu nazýváme </a:t>
            </a:r>
            <a:r>
              <a:rPr lang="cs-CZ" b="1" dirty="0"/>
              <a:t>klasický jazz</a:t>
            </a:r>
          </a:p>
          <a:p>
            <a:r>
              <a:rPr lang="cs-CZ" dirty="0"/>
              <a:t>Např. </a:t>
            </a:r>
            <a:r>
              <a:rPr lang="cs-CZ" i="1" dirty="0" err="1"/>
              <a:t>Mackie</a:t>
            </a:r>
            <a:r>
              <a:rPr lang="cs-CZ" i="1" dirty="0"/>
              <a:t> </a:t>
            </a:r>
            <a:r>
              <a:rPr lang="cs-CZ" i="1" dirty="0" err="1"/>
              <a:t>Messer</a:t>
            </a:r>
            <a:endParaRPr lang="cs-CZ" i="1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258274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Louis Armstrong - Mack the Knife.webm">
            <a:hlinkClick r:id="" action="ppaction://media"/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43608" y="908720"/>
            <a:ext cx="7066509" cy="4814218"/>
          </a:xfrm>
        </p:spPr>
      </p:pic>
    </p:spTree>
    <p:extLst>
      <p:ext uri="{BB962C8B-B14F-4D97-AF65-F5344CB8AC3E}">
        <p14:creationId xmlns:p14="http://schemas.microsoft.com/office/powerpoint/2010/main" val="27399578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043608" y="332656"/>
            <a:ext cx="6965245" cy="1202485"/>
          </a:xfrm>
        </p:spPr>
        <p:txBody>
          <a:bodyPr/>
          <a:lstStyle/>
          <a:p>
            <a:r>
              <a:rPr lang="cs-CZ" dirty="0" err="1" smtClean="0">
                <a:latin typeface="Snap ITC" pitchFamily="82" charset="0"/>
              </a:rPr>
              <a:t>Mackie</a:t>
            </a:r>
            <a:r>
              <a:rPr lang="cs-CZ" dirty="0" smtClean="0">
                <a:latin typeface="Snap ITC" pitchFamily="82" charset="0"/>
              </a:rPr>
              <a:t> </a:t>
            </a:r>
            <a:r>
              <a:rPr lang="cs-CZ" dirty="0" err="1">
                <a:latin typeface="Snap ITC" pitchFamily="82" charset="0"/>
              </a:rPr>
              <a:t>M</a:t>
            </a:r>
            <a:r>
              <a:rPr lang="cs-CZ" dirty="0" err="1" smtClean="0">
                <a:latin typeface="Snap ITC" pitchFamily="82" charset="0"/>
              </a:rPr>
              <a:t>esser</a:t>
            </a:r>
            <a:endParaRPr lang="cs-CZ" dirty="0">
              <a:latin typeface="Snap ITC" pitchFamily="82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>
          <a:xfrm>
            <a:off x="1247032" y="1412776"/>
            <a:ext cx="3324967" cy="4968552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dirty="0" smtClean="0"/>
              <a:t>1.Žralok zuby má jak nože</a:t>
            </a:r>
          </a:p>
          <a:p>
            <a:pPr marL="0" indent="0">
              <a:buNone/>
            </a:pPr>
            <a:r>
              <a:rPr lang="cs-CZ" dirty="0"/>
              <a:t>a</a:t>
            </a:r>
            <a:r>
              <a:rPr lang="cs-CZ" dirty="0" smtClean="0"/>
              <a:t> z těch zubů čiší strach</a:t>
            </a:r>
          </a:p>
          <a:p>
            <a:pPr marL="0" indent="0">
              <a:buNone/>
            </a:pPr>
            <a:r>
              <a:rPr lang="cs-CZ" dirty="0" err="1" smtClean="0"/>
              <a:t>Mackie</a:t>
            </a:r>
            <a:r>
              <a:rPr lang="cs-CZ" dirty="0" smtClean="0"/>
              <a:t> </a:t>
            </a:r>
            <a:r>
              <a:rPr lang="cs-CZ" dirty="0" err="1" smtClean="0"/>
              <a:t>Messer</a:t>
            </a:r>
            <a:r>
              <a:rPr lang="cs-CZ" dirty="0" smtClean="0"/>
              <a:t>, ach můj bože,</a:t>
            </a:r>
          </a:p>
          <a:p>
            <a:pPr marL="0" indent="0">
              <a:buNone/>
            </a:pPr>
            <a:r>
              <a:rPr lang="cs-CZ" dirty="0"/>
              <a:t>k</a:t>
            </a:r>
            <a:r>
              <a:rPr lang="cs-CZ" dirty="0" smtClean="0"/>
              <a:t>do dokáže, že je vrah?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2.Na nábřeží řeky Temže</a:t>
            </a:r>
          </a:p>
          <a:p>
            <a:pPr marL="0" indent="0">
              <a:buNone/>
            </a:pPr>
            <a:r>
              <a:rPr lang="cs-CZ" dirty="0"/>
              <a:t>l</a:t>
            </a:r>
            <a:r>
              <a:rPr lang="cs-CZ" dirty="0" smtClean="0"/>
              <a:t>eckdo život dokonal.</a:t>
            </a:r>
          </a:p>
          <a:p>
            <a:pPr marL="0" indent="0">
              <a:buNone/>
            </a:pPr>
            <a:r>
              <a:rPr lang="cs-CZ" dirty="0"/>
              <a:t>m</a:t>
            </a:r>
            <a:r>
              <a:rPr lang="cs-CZ" dirty="0" smtClean="0"/>
              <a:t>or tam nebyl,</a:t>
            </a:r>
          </a:p>
          <a:p>
            <a:pPr marL="0" indent="0">
              <a:buNone/>
            </a:pPr>
            <a:r>
              <a:rPr lang="cs-CZ" dirty="0"/>
              <a:t>v</a:t>
            </a:r>
            <a:r>
              <a:rPr lang="cs-CZ" dirty="0" smtClean="0"/>
              <a:t>íme jen, že</a:t>
            </a:r>
          </a:p>
          <a:p>
            <a:pPr marL="0" indent="0">
              <a:buNone/>
            </a:pPr>
            <a:r>
              <a:rPr lang="cs-CZ" dirty="0" err="1" smtClean="0"/>
              <a:t>Mackie</a:t>
            </a:r>
            <a:r>
              <a:rPr lang="cs-CZ" dirty="0" smtClean="0"/>
              <a:t> </a:t>
            </a:r>
            <a:r>
              <a:rPr lang="cs-CZ" dirty="0" err="1" smtClean="0"/>
              <a:t>Messer</a:t>
            </a:r>
            <a:r>
              <a:rPr lang="cs-CZ" dirty="0" smtClean="0"/>
              <a:t> blízko stál.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3.Jednou zmizel chudák, Majer,</a:t>
            </a:r>
          </a:p>
          <a:p>
            <a:pPr marL="0" indent="0">
              <a:buNone/>
            </a:pPr>
            <a:r>
              <a:rPr lang="cs-CZ" dirty="0"/>
              <a:t>j</a:t>
            </a:r>
            <a:r>
              <a:rPr lang="cs-CZ" dirty="0" smtClean="0"/>
              <a:t>indy boháč Muller zas,</a:t>
            </a:r>
          </a:p>
          <a:p>
            <a:pPr marL="0" indent="0">
              <a:buNone/>
            </a:pPr>
            <a:r>
              <a:rPr lang="cs-CZ" dirty="0" err="1" smtClean="0"/>
              <a:t>Mackie</a:t>
            </a:r>
            <a:r>
              <a:rPr lang="cs-CZ" dirty="0" smtClean="0"/>
              <a:t> s hůlkou jako frajer</a:t>
            </a:r>
          </a:p>
          <a:p>
            <a:pPr marL="0" indent="0">
              <a:buNone/>
            </a:pPr>
            <a:r>
              <a:rPr lang="cs-CZ" dirty="0"/>
              <a:t>o</a:t>
            </a:r>
            <a:r>
              <a:rPr lang="cs-CZ" dirty="0" smtClean="0"/>
              <a:t>bcházel tam v onen čas.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4"/>
          </p:nvPr>
        </p:nvSpPr>
        <p:spPr>
          <a:xfrm>
            <a:off x="4612025" y="1412776"/>
            <a:ext cx="3200400" cy="4752527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dirty="0" smtClean="0"/>
              <a:t>4.Pěkná hůlka na procházku</a:t>
            </a:r>
          </a:p>
          <a:p>
            <a:pPr marL="0" indent="0">
              <a:buNone/>
            </a:pPr>
            <a:r>
              <a:rPr lang="cs-CZ" dirty="0"/>
              <a:t>a</a:t>
            </a:r>
            <a:r>
              <a:rPr lang="cs-CZ" dirty="0" smtClean="0"/>
              <a:t> v té hůlce nůž je skryt,</a:t>
            </a:r>
          </a:p>
          <a:p>
            <a:pPr marL="0" indent="0">
              <a:buNone/>
            </a:pPr>
            <a:r>
              <a:rPr lang="cs-CZ" dirty="0" err="1" smtClean="0"/>
              <a:t>Mackie</a:t>
            </a:r>
            <a:r>
              <a:rPr lang="cs-CZ" dirty="0" smtClean="0"/>
              <a:t> </a:t>
            </a:r>
            <a:r>
              <a:rPr lang="cs-CZ" dirty="0" err="1" smtClean="0"/>
              <a:t>Messer</a:t>
            </a:r>
            <a:r>
              <a:rPr lang="cs-CZ" dirty="0" smtClean="0"/>
              <a:t> vyhrál sázku,</a:t>
            </a:r>
          </a:p>
          <a:p>
            <a:pPr marL="0" indent="0">
              <a:buNone/>
            </a:pPr>
            <a:r>
              <a:rPr lang="cs-CZ" dirty="0"/>
              <a:t>n</a:t>
            </a:r>
            <a:r>
              <a:rPr lang="cs-CZ" dirty="0" smtClean="0"/>
              <a:t>ic mu nelze dosvědčit.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5.Jednou změnil požár v Soho</a:t>
            </a:r>
          </a:p>
          <a:p>
            <a:pPr marL="0" indent="0">
              <a:buNone/>
            </a:pPr>
            <a:r>
              <a:rPr lang="cs-CZ" dirty="0"/>
              <a:t>p</a:t>
            </a:r>
            <a:r>
              <a:rPr lang="cs-CZ" dirty="0" smtClean="0"/>
              <a:t>ůlnoc temnou v denní jas,</a:t>
            </a:r>
          </a:p>
          <a:p>
            <a:pPr marL="0" indent="0">
              <a:buNone/>
            </a:pPr>
            <a:r>
              <a:rPr lang="cs-CZ" dirty="0"/>
              <a:t>p</a:t>
            </a:r>
            <a:r>
              <a:rPr lang="cs-CZ" dirty="0" smtClean="0"/>
              <a:t>odezřelých bylo mnoho,</a:t>
            </a:r>
          </a:p>
          <a:p>
            <a:pPr marL="0" indent="0">
              <a:buNone/>
            </a:pPr>
            <a:r>
              <a:rPr lang="cs-CZ" dirty="0"/>
              <a:t>a</a:t>
            </a:r>
            <a:r>
              <a:rPr lang="cs-CZ" dirty="0" smtClean="0"/>
              <a:t>le </a:t>
            </a:r>
            <a:r>
              <a:rPr lang="cs-CZ" dirty="0" err="1" smtClean="0"/>
              <a:t>Mackie</a:t>
            </a:r>
            <a:r>
              <a:rPr lang="cs-CZ" dirty="0" smtClean="0"/>
              <a:t> zmizel včas.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6. Jindy zase mladá žena</a:t>
            </a:r>
          </a:p>
          <a:p>
            <a:pPr marL="0" indent="0">
              <a:buNone/>
            </a:pPr>
            <a:r>
              <a:rPr lang="cs-CZ" dirty="0"/>
              <a:t>n</a:t>
            </a:r>
            <a:r>
              <a:rPr lang="cs-CZ" dirty="0" smtClean="0"/>
              <a:t>ic netuší a jde spát,</a:t>
            </a:r>
          </a:p>
          <a:p>
            <a:pPr marL="0" indent="0">
              <a:buNone/>
            </a:pPr>
            <a:r>
              <a:rPr lang="cs-CZ" dirty="0"/>
              <a:t>p</a:t>
            </a:r>
            <a:r>
              <a:rPr lang="cs-CZ" dirty="0" smtClean="0"/>
              <a:t>robudí se zneuctěna,</a:t>
            </a:r>
          </a:p>
          <a:p>
            <a:pPr marL="0" indent="0">
              <a:buNone/>
            </a:pPr>
            <a:r>
              <a:rPr lang="cs-CZ" dirty="0" err="1" smtClean="0"/>
              <a:t>Mackie</a:t>
            </a:r>
            <a:r>
              <a:rPr lang="cs-CZ" dirty="0" smtClean="0"/>
              <a:t> však ji nechce znát.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887068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latin typeface="Snap ITC" pitchFamily="82" charset="0"/>
              </a:rPr>
              <a:t>Kdo je </a:t>
            </a:r>
            <a:r>
              <a:rPr lang="cs-CZ" dirty="0" err="1" smtClean="0">
                <a:latin typeface="Snap ITC" pitchFamily="82" charset="0"/>
              </a:rPr>
              <a:t>Mackie</a:t>
            </a:r>
            <a:r>
              <a:rPr lang="cs-CZ" dirty="0" smtClean="0">
                <a:latin typeface="Snap ITC" pitchFamily="82" charset="0"/>
              </a:rPr>
              <a:t> </a:t>
            </a:r>
            <a:r>
              <a:rPr lang="cs-CZ" dirty="0" err="1" smtClean="0">
                <a:latin typeface="Snap ITC" pitchFamily="82" charset="0"/>
              </a:rPr>
              <a:t>Messer</a:t>
            </a:r>
            <a:r>
              <a:rPr lang="cs-CZ" dirty="0">
                <a:latin typeface="Snap ITC" pitchFamily="82" charset="0"/>
              </a:rPr>
              <a:t>?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419872" y="3573017"/>
            <a:ext cx="2151341" cy="1224136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Prezident USA, který zrušil otrokářství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547664" y="2229644"/>
            <a:ext cx="26642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Obávaný zločinec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076056" y="2492896"/>
            <a:ext cx="24482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Známý černošský hudebník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81646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3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4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5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6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7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3" grpId="0" build="p"/>
      <p:bldP spid="8" grpId="0"/>
      <p:bldP spid="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mackie Messer.flv">
            <a:hlinkClick r:id="" action="ppaction://media"/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71600" y="692696"/>
            <a:ext cx="7118511" cy="5646059"/>
          </a:xfrm>
        </p:spPr>
      </p:pic>
    </p:spTree>
    <p:extLst>
      <p:ext uri="{BB962C8B-B14F-4D97-AF65-F5344CB8AC3E}">
        <p14:creationId xmlns:p14="http://schemas.microsoft.com/office/powerpoint/2010/main" val="2139004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055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Snap ITC" pitchFamily="82" charset="0"/>
              </a:rPr>
              <a:t>Použité zdroje</a:t>
            </a:r>
            <a:endParaRPr lang="cs-CZ" dirty="0">
              <a:latin typeface="Snap ITC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latin typeface="Snap ITC" pitchFamily="82" charset="0"/>
                <a:hlinkClick r:id="rId2"/>
              </a:rPr>
              <a:t>http://</a:t>
            </a:r>
            <a:r>
              <a:rPr lang="cs-CZ" dirty="0" smtClean="0">
                <a:latin typeface="Snap ITC" pitchFamily="82" charset="0"/>
                <a:hlinkClick r:id="rId2"/>
              </a:rPr>
              <a:t>www.jazzclub-paderborn.de/band.gif</a:t>
            </a:r>
            <a:endParaRPr lang="cs-CZ" dirty="0" smtClean="0">
              <a:latin typeface="Snap ITC" pitchFamily="82" charset="0"/>
            </a:endParaRPr>
          </a:p>
          <a:p>
            <a:r>
              <a:rPr lang="cs-CZ" dirty="0">
                <a:latin typeface="Snap ITC" pitchFamily="82" charset="0"/>
                <a:hlinkClick r:id="rId3"/>
              </a:rPr>
              <a:t>http://</a:t>
            </a:r>
            <a:r>
              <a:rPr lang="cs-CZ" dirty="0" smtClean="0">
                <a:latin typeface="Snap ITC" pitchFamily="82" charset="0"/>
                <a:hlinkClick r:id="rId3"/>
              </a:rPr>
              <a:t>i1.sndcdn.com/artworks-000010173620-wbt070-original.gif?1567df9</a:t>
            </a:r>
            <a:endParaRPr lang="cs-CZ" dirty="0" smtClean="0">
              <a:latin typeface="Snap ITC" pitchFamily="82" charset="0"/>
            </a:endParaRPr>
          </a:p>
          <a:p>
            <a:r>
              <a:rPr lang="cs-CZ" dirty="0">
                <a:latin typeface="Snap ITC" pitchFamily="82" charset="0"/>
                <a:hlinkClick r:id="rId4"/>
              </a:rPr>
              <a:t>http://</a:t>
            </a:r>
            <a:r>
              <a:rPr lang="cs-CZ" dirty="0" smtClean="0">
                <a:latin typeface="Snap ITC" pitchFamily="82" charset="0"/>
                <a:hlinkClick r:id="rId4"/>
              </a:rPr>
              <a:t>www.youtube.com/watch?v=hLIrS5dtTZI</a:t>
            </a:r>
            <a:endParaRPr lang="cs-CZ" dirty="0" smtClean="0">
              <a:latin typeface="Snap ITC" pitchFamily="82" charset="0"/>
            </a:endParaRPr>
          </a:p>
          <a:p>
            <a:r>
              <a:rPr lang="cs-CZ" dirty="0">
                <a:latin typeface="Snap ITC" pitchFamily="82" charset="0"/>
              </a:rPr>
              <a:t>http://www.youtube.com/watch?v=iDU_8hnWcbE</a:t>
            </a:r>
          </a:p>
        </p:txBody>
      </p:sp>
    </p:spTree>
    <p:extLst>
      <p:ext uri="{BB962C8B-B14F-4D97-AF65-F5344CB8AC3E}">
        <p14:creationId xmlns:p14="http://schemas.microsoft.com/office/powerpoint/2010/main" val="16764307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znik a vývoj populární hudby">
  <a:themeElements>
    <a:clrScheme name="Špendlík">
      <a:dk1>
        <a:sysClr val="windowText" lastClr="000000"/>
      </a:dk1>
      <a:lt1>
        <a:sysClr val="window" lastClr="FFFFFF"/>
      </a:lt1>
      <a:dk2>
        <a:srgbClr val="465E9C"/>
      </a:dk2>
      <a:lt2>
        <a:srgbClr val="CCDDEA"/>
      </a:lt2>
      <a:accent1>
        <a:srgbClr val="FDA023"/>
      </a:accent1>
      <a:accent2>
        <a:srgbClr val="AA2B1E"/>
      </a:accent2>
      <a:accent3>
        <a:srgbClr val="71685C"/>
      </a:accent3>
      <a:accent4>
        <a:srgbClr val="64A73B"/>
      </a:accent4>
      <a:accent5>
        <a:srgbClr val="EB5605"/>
      </a:accent5>
      <a:accent6>
        <a:srgbClr val="B9CA1A"/>
      </a:accent6>
      <a:hlink>
        <a:srgbClr val="D83E2C"/>
      </a:hlink>
      <a:folHlink>
        <a:srgbClr val="ED7D27"/>
      </a:folHlink>
    </a:clrScheme>
    <a:fontScheme name="Špendlík">
      <a:majorFont>
        <a:latin typeface="Constantia"/>
        <a:ea typeface=""/>
        <a:cs typeface=""/>
        <a:font script="Jpan" typeface="HGS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Grek" typeface="Arial"/>
        <a:font script="Cyrl" typeface="Arial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Špendlí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>
            <a:tint val="93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140000"/>
                <a:lumMod val="50000"/>
              </a:schemeClr>
              <a:schemeClr val="phClr">
                <a:tint val="95000"/>
                <a:satMod val="180000"/>
                <a:lumMod val="16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  <a:shade val="90000"/>
                <a:satMod val="120000"/>
                <a:lumMod val="54000"/>
              </a:schemeClr>
              <a:schemeClr val="phClr">
                <a:tint val="80000"/>
                <a:satMod val="160000"/>
                <a:lumMod val="14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Vznik a vývoj populární hudby</Template>
  <TotalTime>32</TotalTime>
  <Words>242</Words>
  <Application>Microsoft Office PowerPoint</Application>
  <PresentationFormat>Předvádění na obrazovce (4:3)</PresentationFormat>
  <Paragraphs>55</Paragraphs>
  <Slides>9</Slides>
  <Notes>0</Notes>
  <HiddenSlides>0</HiddenSlides>
  <MMClips>3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Vznik a vývoj populární hudby</vt:lpstr>
      <vt:lpstr>Prezentace aplikace PowerPoint</vt:lpstr>
      <vt:lpstr>Klasický jazz</vt:lpstr>
      <vt:lpstr>Klasický jazz</vt:lpstr>
      <vt:lpstr>Prezentace aplikace PowerPoint</vt:lpstr>
      <vt:lpstr>Prezentace aplikace PowerPoint</vt:lpstr>
      <vt:lpstr>Mackie Messer</vt:lpstr>
      <vt:lpstr>Kdo je Mackie Messer?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Klasický jazz</dc:title>
  <dc:creator>OEM; Jana Malá</dc:creator>
  <cp:lastModifiedBy>OEM</cp:lastModifiedBy>
  <cp:revision>8</cp:revision>
  <dcterms:created xsi:type="dcterms:W3CDTF">2011-08-30T09:33:49Z</dcterms:created>
  <dcterms:modified xsi:type="dcterms:W3CDTF">2011-09-28T17:41:21Z</dcterms:modified>
</cp:coreProperties>
</file>