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Default Extension="flv" ContentType="video/unknown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9" r:id="rId2"/>
    <p:sldId id="256" r:id="rId3"/>
    <p:sldId id="271" r:id="rId4"/>
    <p:sldId id="285" r:id="rId5"/>
    <p:sldId id="286" r:id="rId6"/>
    <p:sldId id="287" r:id="rId7"/>
    <p:sldId id="288" r:id="rId8"/>
    <p:sldId id="28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14" y="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flv"/><Relationship Id="rId1" Type="http://schemas.microsoft.com/office/2007/relationships/media" Target="../media/media2.flv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nd01.jxs.cz/238/912/cf1b872274_48333282_o2.jpg" TargetMode="External"/><Relationship Id="rId3" Type="http://schemas.openxmlformats.org/officeDocument/2006/relationships/hyperlink" Target="http://files.hudebninastroje1.webnode.cz/200000086-dc924dd8c6/Trombone_Quart_Bass_Posaune.jpeg" TargetMode="External"/><Relationship Id="rId7" Type="http://schemas.openxmlformats.org/officeDocument/2006/relationships/hyperlink" Target="http://www.lancefuhrer.com/images/prohibition.jpg" TargetMode="External"/><Relationship Id="rId2" Type="http://schemas.openxmlformats.org/officeDocument/2006/relationships/hyperlink" Target="http://www.sandybrownjazz.co.uk/images/Original%20Dixieland%20Jazz%20Ban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hales.cica.es/rd/Recursos/rd99/ed99-0635-02/graficos/trompeta.JPG" TargetMode="External"/><Relationship Id="rId5" Type="http://schemas.openxmlformats.org/officeDocument/2006/relationships/hyperlink" Target="http://www.slevova.cz/files/files/saxofon1.jpg" TargetMode="External"/><Relationship Id="rId10" Type="http://schemas.openxmlformats.org/officeDocument/2006/relationships/hyperlink" Target="http://nd01.jxs.cz/422/087/2f09bab44d_39741487_o2.jpg" TargetMode="External"/><Relationship Id="rId4" Type="http://schemas.openxmlformats.org/officeDocument/2006/relationships/hyperlink" Target="https://www.amsterdamwinds.nl/shop/images/Klarinett_Jupiter_731NT%20copy.jpg" TargetMode="External"/><Relationship Id="rId9" Type="http://schemas.openxmlformats.org/officeDocument/2006/relationships/hyperlink" Target="http://www.youtube.com/watch?v=FnfUN6bBAg4&amp;feature=rela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9526114"/>
              </p:ext>
            </p:extLst>
          </p:nvPr>
        </p:nvGraphicFramePr>
        <p:xfrm>
          <a:off x="683568" y="5229200"/>
          <a:ext cx="7848872" cy="144016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hudby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VY_32_INOVACE_13_</a:t>
                      </a:r>
                      <a:r>
                        <a:rPr lang="cs-CZ" sz="18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Swing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799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772816"/>
            <a:ext cx="5723468" cy="1828090"/>
          </a:xfrm>
        </p:spPr>
        <p:txBody>
          <a:bodyPr/>
          <a:lstStyle/>
          <a:p>
            <a:r>
              <a:rPr lang="cs-CZ" smtClean="0">
                <a:latin typeface="Snap ITC" pitchFamily="82" charset="0"/>
              </a:rPr>
              <a:t>Swing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latin typeface="Snap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588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3797" y="3501008"/>
            <a:ext cx="6196405" cy="3603812"/>
          </a:xfrm>
        </p:spPr>
        <p:txBody>
          <a:bodyPr/>
          <a:lstStyle/>
          <a:p>
            <a:r>
              <a:rPr lang="cs-CZ" sz="2000" dirty="0" smtClean="0"/>
              <a:t>20. léta 20. století jazz se hraje hlavně v Chicagu</a:t>
            </a:r>
          </a:p>
          <a:p>
            <a:r>
              <a:rPr lang="cs-CZ" sz="2000" dirty="0" smtClean="0"/>
              <a:t>Hrají ho černoši i běloši, ale nikdy však ve společných kapelách</a:t>
            </a:r>
          </a:p>
          <a:p>
            <a:r>
              <a:rPr lang="cs-CZ" sz="2000" dirty="0" smtClean="0"/>
              <a:t>Původní trojhlas- trubka, klarinet + trombon se rozšířil o saxofon </a:t>
            </a:r>
          </a:p>
          <a:p>
            <a:r>
              <a:rPr lang="cs-CZ" sz="2000" dirty="0" smtClean="0"/>
              <a:t>Časem se </a:t>
            </a:r>
            <a:r>
              <a:rPr lang="cs-CZ" sz="2000" dirty="0"/>
              <a:t>melodické </a:t>
            </a:r>
            <a:r>
              <a:rPr lang="cs-CZ" sz="2000" dirty="0" smtClean="0"/>
              <a:t>nástroje zdvojovaly( 2 trubky, 2 saxofony atp.)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673108"/>
            <a:ext cx="5328592" cy="2523079"/>
          </a:xfrm>
          <a:prstGeom prst="rect">
            <a:avLst/>
          </a:prstGeom>
        </p:spPr>
      </p:pic>
      <p:pic>
        <p:nvPicPr>
          <p:cNvPr id="5" name="14 G. Miller_In the Mood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24328" y="322669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97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3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6996" y="1340768"/>
            <a:ext cx="2363036" cy="4780396"/>
          </a:xfrm>
          <a:prstGeom prst="rect">
            <a:avLst/>
          </a:prstGeom>
        </p:spPr>
      </p:pic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72816"/>
            <a:ext cx="2037373" cy="2520280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0558" y="915565"/>
            <a:ext cx="4286250" cy="25336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933055"/>
            <a:ext cx="3625200" cy="1582497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043608" y="4539637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klarinet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494876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trubka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533088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trombon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575183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saxofon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1297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7778E-6 3.33333E-6 C 0.00451 -0.00903 0.0059 -0.01922 0.01249 -0.02639 C 0.02274 -0.03774 0.05312 -0.04075 0.06562 -0.04167 C 0.08229 -0.04283 0.11562 -0.04445 0.11562 -0.04445 C 0.23315 -0.04237 0.16406 -0.05093 0.19999 -0.03889 C 0.20833 -0.03149 0.2184 -0.02778 0.22708 -0.02084 C 0.23437 -0.01505 0.23923 -0.00533 0.24479 0.00277 C 0.25051 0.01111 0.25555 0.01597 0.26249 0.02222 C 0.26822 0.02731 0.27673 0.02777 0.28333 0.02916 C 0.29617 0.03611 0.30729 0.04652 0.31979 0.05416 C 0.33333 0.06226 0.31788 0.04953 0.33541 0.0625 C 0.34565 0.0699 0.35503 0.08287 0.36562 0.08888 C 0.37465 0.09398 0.38333 0.09606 0.3927 0.1 C 0.40555 0.10532 0.4177 0.11064 0.43124 0.1125 C 0.44617 0.11203 0.4611 0.11203 0.47604 0.11111 C 0.47985 0.11088 0.4809 0.10879 0.48437 0.10694 C 0.48645 0.10578 0.49062 0.10416 0.49062 0.10416 C 0.49166 0.10231 0.49305 0.10069 0.49374 0.09861 C 0.49479 0.09606 0.49583 0.09027 0.49583 0.09027 C 0.49687 0.08101 0.49999 0.06527 0.49374 0.05833 C 0.48402 0.04745 0.49548 0.06574 0.48541 0.05 C 0.47794 0.03842 0.4776 0.02199 0.46666 0.01388 C 0.4585 0.00787 0.44913 0.00717 0.44062 0.00277 C 0.43107 -0.00209 0.42187 -0.00996 0.41249 -0.01528 C 0.40451 -0.01991 0.39548 -0.02338 0.38854 -0.03056 C 0.37777 -0.0419 0.37256 -0.0595 0.36458 -0.07362 C 0.36579 -0.08287 0.36562 -0.09306 0.36874 -0.10139 C 0.37117 -0.10787 0.37569 -0.11065 0.3802 -0.11389 C 0.38888 -0.12014 0.39548 -0.12732 0.4052 -0.13056 C 0.42517 -0.12963 0.44114 -0.12593 0.46041 -0.12362 C 0.47465 -0.11991 0.48906 -0.11343 0.50312 -0.10834 C 0.50954 -0.10602 0.5144 -0.10278 0.52083 -0.10139 C 0.53437 -0.08936 0.56926 -0.09237 0.58229 -0.09167 C 0.58715 -0.08519 0.5934 -0.08264 0.59999 -0.08056 C 0.59913 -0.08264 0.59097 -0.10394 0.59895 -0.08612 C 0.59409 -0.07639 0.56822 -0.0794 0.56354 -0.07917 C 0.55451 -0.07732 0.52673 -0.06621 0.51666 -0.07639 C 0.52395 -0.08033 0.53211 -0.0838 0.53854 -0.09028 C 0.546 -0.09769 0.54965 -0.11065 0.55624 -0.11945 C 0.55416 -0.12084 0.55086 -0.12084 0.54999 -0.12362 C 0.54669 -0.13496 0.56597 -0.15186 0.56979 -0.15695 C 0.5736 -0.16204 0.5769 -0.16783 0.5802 -0.17362 C 0.58888 -0.18912 0.59461 -0.20718 0.60208 -0.22362 C 0.61423 -0.25 0.59669 -0.2051 0.61041 -0.24167 C 0.61145 -0.24422 0.61249 -0.25 0.61249 -0.25 C 0.61458 -0.27732 0.61423 -0.26713 0.61249 -0.31112 C 0.61215 -0.32014 0.60729 -0.32755 0.60624 -0.33612 C 0.60329 -0.3595 0.59808 -0.37825 0.5802 -0.38612 C 0.57152 -0.39491 0.56979 -0.39399 0.56249 -0.40695 C 0.55538 -0.41968 0.55555 -0.43565 0.54687 -0.44723 C 0.53715 -0.46019 0.51979 -0.45973 0.50729 -0.46389 C 0.47985 -0.46343 0.45242 -0.46389 0.42499 -0.4625 C 0.42169 -0.46227 0.41562 -0.45834 0.41562 -0.45834 C 0.40624 -0.44584 0.4019 -0.42801 0.39062 -0.41806 C 0.38992 -0.41667 0.38958 -0.41505 0.38854 -0.41389 C 0.38767 -0.41297 0.3861 -0.41343 0.38541 -0.4125 C 0.38472 -0.41158 0.38506 -0.4095 0.38437 -0.40834 C 0.3835 -0.40695 0.38229 -0.40649 0.38124 -0.40556 C 0.37204 -0.38704 0.36926 -0.36436 0.35104 -0.35834 C 0.34583 -0.35371 0.34027 -0.35116 0.33437 -0.34862 C 0.32777 -0.34561 0.32152 -0.34005 0.31458 -0.3375 C 0.31128 -0.33635 0.30121 -0.33496 0.29895 -0.33473 C 0.27708 -0.33542 0.26458 -0.33542 0.24583 -0.33889 C 0.23472 -0.34375 0.22204 -0.34491 0.21041 -0.34723 C 0.19166 -0.35116 0.1736 -0.35649 0.1552 -0.3625 C 0.14843 -0.36806 0.14305 -0.37454 0.13645 -0.38056 C 0.12586 -0.39028 0.11475 -0.39885 0.10416 -0.40834 C 0.09947 -0.4125 0.0927 -0.41852 0.08749 -0.42084 C 0.08541 -0.42176 0.08333 -0.42269 0.08124 -0.42362 C 0.0802 -0.42408 0.07812 -0.425 0.07812 -0.425 C 0.07204 -0.42176 0.06614 -0.41922 0.06041 -0.41528 C 0.05937 -0.41459 0.0585 -0.4132 0.05729 -0.4125 C 0.05555 -0.41158 0.05208 -0.41112 0.05208 -0.41112 " pathEditMode="relative" ptsTypes="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1.85185E-6 C -0.00207 -0.0081 -0.0026 -0.01667 -0.00416 -0.025 C -0.00346 -0.03935 -0.00364 -0.05394 -0.00207 -0.06806 C -0.00155 -0.07315 0.00765 -0.07709 0.01043 -0.07917 C 0.02431 -0.08982 0.03994 -0.09213 0.05522 -0.09722 C 0.06112 -0.09676 0.06702 -0.09699 0.07293 -0.09584 C 0.0764 -0.09514 0.07813 -0.08843 0.08126 -0.08611 C 0.08838 -0.08102 0.09358 -0.07963 0.10105 -0.07639 C 0.10608 -0.07408 0.10973 -0.06922 0.11459 -0.06667 C 0.11668 -0.06551 0.12084 -0.06389 0.12084 -0.06389 C 0.12709 -0.06435 0.13352 -0.06297 0.13959 -0.06528 C 0.14185 -0.06621 0.14341 -0.08241 0.14376 -0.08472 C 0.14306 -0.10926 0.14254 -0.13287 0.13959 -0.15695 C 0.13994 -0.16736 0.13838 -0.18797 0.14376 -0.19861 C 0.14619 -0.21181 0.15782 -0.21574 0.16563 -0.22222 C 0.17362 -0.22894 0.17779 -0.23912 0.18543 -0.24584 C 0.18959 -0.24954 0.19532 -0.2507 0.20001 -0.25278 C 0.20591 -0.25232 0.21181 -0.25255 0.21772 -0.25139 C 0.22084 -0.2507 0.2224 -0.24746 0.22501 -0.24584 C 0.23629 -0.23912 0.24775 -0.23588 0.25834 -0.22639 C 0.28213 -0.23148 0.29428 -0.22037 0.30001 -0.24306 C 0.29428 -0.24815 0.2974 -0.25185 0.30209 -0.25695 C 0.30626 -0.26134 0.31129 -0.26505 0.31563 -0.26945 C 0.31824 -0.27639 0.32032 -0.28334 0.32293 -0.29028 C 0.32414 -0.29954 0.32622 -0.31019 0.33022 -0.31806 C 0.33456 -0.34121 0.35522 -0.35324 0.36459 -0.37222 C 0.37466 -0.39236 0.39393 -0.4007 0.40626 -0.41806 C 0.41754 -0.43403 0.42588 -0.45996 0.44063 -0.47084 C 0.45348 -0.48033 0.47379 -0.48218 0.48855 -0.48611 C 0.50418 -0.48519 0.5198 -0.48496 0.53543 -0.48334 C 0.5389 -0.48287 0.5415 -0.47917 0.5448 -0.47778 C 0.554 -0.47408 0.56268 -0.46945 0.57188 -0.46528 C 0.57327 -0.46297 0.57518 -0.46111 0.57605 -0.45834 C 0.57727 -0.45486 0.57813 -0.44722 0.57813 -0.44722 C 0.57779 -0.44028 0.57831 -0.4331 0.57709 -0.42639 C 0.5757 -0.41829 0.56876 -0.41482 0.56563 -0.40834 C 0.5606 -0.39769 0.56008 -0.38426 0.55313 -0.375 C 0.54445 -0.36343 0.53108 -0.36343 0.5198 -0.35972 C 0.5132 -0.35764 0.52015 -0.35949 0.51355 -0.35556 C 0.50869 -0.35255 0.50296 -0.35093 0.49793 -0.34861 C 0.49358 -0.34676 0.4889 -0.34769 0.48438 -0.34722 C 0.45296 -0.34815 0.42397 -0.35 0.39272 -0.34722 C 0.39202 -0.34722 0.38612 -0.34283 0.38543 -0.34167 C 0.37744 -0.33009 0.36945 -0.31111 0.36668 -0.29584 C 0.36702 -0.28797 0.36702 -0.28009 0.36772 -0.27222 C 0.36928 -0.25394 0.38056 -0.24954 0.39272 -0.24722 C 0.39931 -0.24375 0.40574 -0.24398 0.41251 -0.24167 C 0.46025 -0.24306 0.44897 -0.24121 0.48334 -0.24584 C 0.4915 -0.24699 0.49931 -0.24954 0.5073 -0.25139 C 0.51216 -0.25255 0.52188 -0.25417 0.52188 -0.25417 C 0.53508 -0.25371 0.54827 -0.25394 0.56147 -0.25278 C 0.56372 -0.25255 0.56772 -0.25 0.56772 -0.25 C 0.56963 -0.24746 0.5731 -0.24653 0.57397 -0.24306 C 0.5764 -0.23426 0.57536 -0.22454 0.57605 -0.21528 C 0.57536 -0.19861 0.57657 -0.18982 0.5698 -0.17778 C 0.56338 -0.15232 0.55452 -0.14954 0.53647 -0.14445 C 0.53161 -0.14306 0.52692 -0.13935 0.52188 -0.13889 C 0.49723 -0.13658 0.51216 -0.13773 0.47709 -0.13611 C 0.46459 -0.13449 0.45209 -0.13264 0.43959 -0.13056 C 0.4349 -0.12847 0.42987 -0.12662 0.42605 -0.12222 C 0.4165 -0.11134 0.4139 -0.09422 0.4073 -0.08056 C 0.40296 -0.07176 0.39758 -0.06273 0.39272 -0.05417 C 0.39081 -0.0463 0.39063 -0.05047 0.40001 -0.04722 C 0.4014 -0.04676 0.40418 -0.04584 0.40418 -0.04584 C 0.42345 -0.02871 0.44654 -0.02894 0.46876 -0.02778 C 0.48161 -0.02616 0.49428 -0.02454 0.5073 -0.02361 C 0.52744 -0.02616 0.54758 -0.03449 0.56668 -0.04306 C 0.57605 -0.03565 0.59185 -0.03472 0.5948 -0.02084 C 0.60227 0.01389 0.61181 0.06203 0.59272 0.0875 C 0.5889 0.09259 0.58247 0.09583 0.57813 0.1 C 0.57154 0.10602 0.56598 0.11366 0.55938 0.11944 C 0.55904 0.12083 0.55765 0.12268 0.55834 0.12361 C 0.55886 0.1243 0.57171 0.12916 0.57188 0.12916 C 0.58942 0.13657 0.579 0.13287 0.58855 0.13611 C 0.60418 0.14861 0.62154 0.15208 0.63855 0.15972 C 0.64619 0.16319 0.65244 0.16736 0.66043 0.16944 C 0.66355 0.16898 0.66685 0.16944 0.6698 0.16805 C 0.67813 0.16412 0.68386 0.14236 0.68647 0.13194 C 0.6882 0.11528 0.68751 0.12546 0.68751 0.10139 " pathEditMode="relative" ptsTypes="ffffffffffffffff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44444E-6 -4.44444E-6 C -0.00225 -0.01018 -0.00416 -0.02014 -0.0052 -0.03055 C -0.00381 -0.07176 -0.00381 -0.10579 0.00626 -0.14444 C 0.01233 -0.16759 0.02501 -0.18449 0.03646 -0.20278 C 0.04966 -0.22407 0.04462 -0.22662 0.0573 -0.24167 C 0.0816 -0.27037 0.11841 -0.27569 0.14896 -0.27917 C 0.16424 -0.2787 0.17952 -0.27893 0.1948 -0.27778 C 0.21685 -0.27616 0.23959 -0.26204 0.26042 -0.25417 C 0.28525 -0.23426 0.31077 -0.21643 0.33751 -0.20139 C 0.35157 -0.19329 0.36737 -0.19028 0.38126 -0.18194 C 0.3941 -0.1743 0.40539 -0.1625 0.41667 -0.15139 C 0.42639 -0.1419 0.43959 -0.13634 0.45001 -0.12778 C 0.45452 -0.12407 0.46459 -0.11342 0.47084 -0.10972 C 0.48855 -0.09954 0.49896 -0.09606 0.50938 -0.07222 C 0.51459 -0.06042 0.51685 -0.04768 0.5198 -0.03472 C 0.52101 -0.02917 0.52379 -0.01805 0.52379 -0.01805 C 0.52605 0.01759 0.5257 0.00347 0.52188 0.06389 C 0.52153 0.06852 0.51789 0.08634 0.51667 0.09028 C 0.51407 0.09884 0.5073 0.11875 0.50191 0.12639 C 0.48021 0.1588 0.4507 0.15926 0.42084 0.16111 C 0.39948 0.15995 0.37639 0.16158 0.35626 0.15 C 0.33872 0.14005 0.31563 0.11204 0.30417 0.09445 C 0.29792 0.08472 0.28941 0.07685 0.28542 0.06528 C 0.27935 0.04792 0.27483 0.03033 0.2698 0.0125 C 0.26372 -0.0088 0.25504 -0.02662 0.25001 -0.04861 C 0.24653 -0.09028 0.24497 -0.12222 0.25105 -0.16667 C 0.25261 -0.17801 0.25869 -0.1875 0.26146 -0.19861 C 0.27518 -0.25324 0.28143 -0.28032 0.31355 -0.31944 C 0.32223 -0.33009 0.33299 -0.34884 0.3448 -0.35278 C 0.38594 -0.36643 0.42674 -0.38449 0.46876 -0.39305 C 0.48438 -0.39167 0.50001 -0.3912 0.51563 -0.38889 C 0.52518 -0.3875 0.53438 -0.38148 0.54376 -0.37778 C 0.55105 -0.37477 0.56823 -0.36829 0.57379 -0.3625 C 0.59532 -0.3412 0.60643 -0.30903 0.61563 -0.27639 C 0.61459 -0.26435 0.61441 -0.25208 0.61251 -0.24028 C 0.60851 -0.21389 0.59289 -0.18981 0.5823 -0.16805 C 0.57761 -0.15833 0.57761 -0.15255 0.5698 -0.14583 C 0.55591 -0.13403 0.54167 -0.13079 0.52587 -0.12778 C 0.50122 -0.1368 0.48316 -0.1588 0.46459 -0.18055 C 0.43785 -0.2118 0.41355 -0.25092 0.40417 -0.29722 C 0.40261 -0.31528 0.40053 -0.33333 0.39896 -0.35139 C 0.39931 -0.3713 0.3981 -0.39143 0.40001 -0.41111 C 0.40365 -0.44977 0.43264 -0.50532 0.45834 -0.52222 C 0.46424 -0.52616 0.47379 -0.52685 0.479 -0.52778 C 0.51077 -0.52523 0.53733 -0.52847 0.56459 -0.50833 C 0.56754 -0.50347 0.58473 -0.475 0.59167 -0.46805 C 0.61876 -0.4412 0.60608 -0.46018 0.62396 -0.43889 C 0.63403 -0.42708 0.63768 -0.41852 0.64688 -0.40278 C 0.65105 -0.3956 0.65799 -0.39236 0.66355 -0.3875 C 0.68126 -0.37199 0.69983 -0.35741 0.72084 -0.35278 C 0.72848 -0.35324 0.73924 -0.34861 0.74376 -0.35694 C 0.74619 -0.36134 0.74792 -0.37222 0.74792 -0.37222 C 0.74757 -0.41342 0.74757 -0.45463 0.74688 -0.49583 C 0.74671 -0.50555 0.74688 -0.50347 0.74167 -0.50694 C 0.72639 -0.50417 0.72952 -0.50717 0.7198 -0.5 C 0.71754 -0.49838 0.71233 -0.49421 0.71042 -0.49167 C 0.70799 -0.48842 0.70608 -0.48032 0.70209 -0.47917 C 0.69671 -0.47755 0.69185 -0.47778 0.68646 -0.47778 " pathEditMode="relative" ptsTypes="f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1.48148E-6 C 0.00487 -0.0088 0.01181 -0.01227 0.01771 -0.01945 C 0.0283 -0.03218 0.02188 -0.02871 0.02917 -0.03195 C 0.03612 -0.03102 0.04341 -0.03195 0.05001 -0.02917 C 0.0533 -0.02778 0.05851 -0.01621 0.06042 -0.0125 C 0.06303 -0.00718 0.06563 0.00046 0.0698 0.00416 C 0.07171 0.00578 0.07414 0.00671 0.07605 0.00833 C 0.08438 0.00787 0.0941 0.0118 0.10105 0.00555 C 0.11112 -0.00347 0.11858 -0.01829 0.12917 -0.02639 C 0.13664 -0.03195 0.14914 -0.03195 0.1573 -0.03334 C 0.16112 -0.03287 0.16528 -0.03403 0.16876 -0.03195 C 0.17066 -0.03079 0.17084 -0.02732 0.17188 -0.025 C 0.17501 -0.01736 0.17605 -0.00857 0.18126 -0.00278 C 0.18438 0.00069 0.1882 0.00139 0.19167 0.00416 C 0.20087 0.0118 0.2066 0.01944 0.21771 0.02083 C 0.22327 0.02153 0.22882 0.02176 0.23438 0.02222 C 0.23768 0.02338 0.24063 0.0243 0.24376 0.02639 " pathEditMode="relative" ptsTypes="ffffffffffffffff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4077072"/>
            <a:ext cx="6196405" cy="3603812"/>
          </a:xfrm>
        </p:spPr>
        <p:txBody>
          <a:bodyPr>
            <a:normAutofit/>
          </a:bodyPr>
          <a:lstStyle/>
          <a:p>
            <a:r>
              <a:rPr lang="cs-CZ" dirty="0" smtClean="0"/>
              <a:t>Byla doba </a:t>
            </a:r>
            <a:r>
              <a:rPr lang="cs-CZ" b="1" dirty="0" smtClean="0"/>
              <a:t>prohibice</a:t>
            </a:r>
            <a:r>
              <a:rPr lang="cs-CZ" dirty="0" smtClean="0"/>
              <a:t>=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zákaz prodeje a konzumace alkoholu</a:t>
            </a:r>
          </a:p>
          <a:p>
            <a:r>
              <a:rPr lang="cs-CZ" dirty="0" smtClean="0"/>
              <a:t>Mladá generace vzdoruje proti starším  porušováním zákazu alkoholu i poslechem nedůstojného jazzu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678703"/>
            <a:ext cx="3944623" cy="28083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07844" y="547437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USA po skončení </a:t>
            </a:r>
          </a:p>
          <a:p>
            <a:r>
              <a:rPr lang="cs-CZ" sz="2400" dirty="0"/>
              <a:t>   1. světové války </a:t>
            </a:r>
          </a:p>
          <a:p>
            <a:r>
              <a:rPr lang="cs-CZ" sz="2400" dirty="0"/>
              <a:t>    prožívají euforii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5" y="1747766"/>
            <a:ext cx="3960440" cy="2869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436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8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8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8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670820"/>
            <a:ext cx="6196405" cy="3603812"/>
          </a:xfrm>
        </p:spPr>
        <p:txBody>
          <a:bodyPr/>
          <a:lstStyle/>
          <a:p>
            <a:r>
              <a:rPr lang="cs-CZ" dirty="0"/>
              <a:t>Na hudebním významu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nabývá </a:t>
            </a:r>
            <a:r>
              <a:rPr lang="cs-CZ" dirty="0"/>
              <a:t>i černošská čtvrť </a:t>
            </a:r>
            <a:r>
              <a:rPr lang="cs-CZ" b="1" dirty="0"/>
              <a:t>New Yorku- </a:t>
            </a:r>
            <a:r>
              <a:rPr lang="cs-CZ" b="1" dirty="0" err="1"/>
              <a:t>Harlem</a:t>
            </a:r>
            <a:endParaRPr lang="cs-CZ" b="1" dirty="0"/>
          </a:p>
          <a:p>
            <a:r>
              <a:rPr lang="cs-CZ" dirty="0" smtClean="0"/>
              <a:t>Černí obyvatelé se stěhují z Jihu, kde ubyly v důsledku války pracovní příležitosti</a:t>
            </a:r>
          </a:p>
          <a:p>
            <a:r>
              <a:rPr lang="cs-CZ" dirty="0" smtClean="0"/>
              <a:t>Velké město a velké zábavní podniky potřebují i velké orchestry</a:t>
            </a:r>
          </a:p>
          <a:p>
            <a:r>
              <a:rPr lang="cs-CZ" dirty="0" smtClean="0"/>
              <a:t>Nejznámější je kapela </a:t>
            </a:r>
            <a:r>
              <a:rPr lang="cs-CZ" b="1" dirty="0" err="1" smtClean="0"/>
              <a:t>Chicka</a:t>
            </a:r>
            <a:r>
              <a:rPr lang="cs-CZ" b="1" dirty="0" smtClean="0"/>
              <a:t> </a:t>
            </a:r>
            <a:r>
              <a:rPr lang="cs-CZ" b="1" dirty="0" err="1" smtClean="0"/>
              <a:t>Webba</a:t>
            </a:r>
            <a:r>
              <a:rPr lang="cs-CZ" b="1" dirty="0" smtClean="0"/>
              <a:t> </a:t>
            </a:r>
            <a:r>
              <a:rPr lang="cs-CZ" dirty="0" smtClean="0"/>
              <a:t>a zpěvačka </a:t>
            </a:r>
            <a:r>
              <a:rPr lang="cs-CZ" b="1" dirty="0" smtClean="0"/>
              <a:t>Ella Fitzgeraldová </a:t>
            </a:r>
            <a:endParaRPr lang="cs-CZ" b="1" dirty="0"/>
          </a:p>
        </p:txBody>
      </p:sp>
      <p:pic>
        <p:nvPicPr>
          <p:cNvPr id="4" name="Ella Fitzgeraldová.fl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76056" y="764704"/>
            <a:ext cx="3048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051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numSld="2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6720" y="1268760"/>
            <a:ext cx="3743272" cy="5247471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V newyorských klubech to vřelo</a:t>
            </a:r>
          </a:p>
          <a:p>
            <a:r>
              <a:rPr lang="cs-CZ" dirty="0" smtClean="0"/>
              <a:t>1929 však přišel Černý pátek a s ním hospodářská krize</a:t>
            </a:r>
          </a:p>
          <a:p>
            <a:r>
              <a:rPr lang="cs-CZ" dirty="0" smtClean="0"/>
              <a:t>Muzikanti přišli o práci, na zábavu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nebyly peníze ani nálada</a:t>
            </a:r>
          </a:p>
          <a:p>
            <a:r>
              <a:rPr lang="cs-CZ" dirty="0" smtClean="0"/>
              <a:t>Poslouchal se pouze rozhlas</a:t>
            </a:r>
          </a:p>
          <a:p>
            <a:r>
              <a:rPr lang="cs-CZ" dirty="0" smtClean="0"/>
              <a:t>Časem si po práci chodili hudebníci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zahrát do malých klubů na tzv.    	</a:t>
            </a:r>
            <a:r>
              <a:rPr lang="cs-CZ" b="1" dirty="0" smtClean="0"/>
              <a:t>jam </a:t>
            </a:r>
            <a:r>
              <a:rPr lang="cs-CZ" b="1" dirty="0" err="1" smtClean="0"/>
              <a:t>sessione</a:t>
            </a:r>
            <a:endParaRPr lang="cs-CZ" b="1" dirty="0" smtClean="0"/>
          </a:p>
          <a:p>
            <a:r>
              <a:rPr lang="cs-CZ" dirty="0" smtClean="0"/>
              <a:t>V 30. letech, kdy začali hrát v orchestrech běloši i černoši se vykrystalizoval </a:t>
            </a:r>
            <a:r>
              <a:rPr lang="cs-CZ" b="1" dirty="0" smtClean="0"/>
              <a:t>swing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9777" y="2420888"/>
            <a:ext cx="2880320" cy="3756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62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Použité zdroje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>
                <a:latin typeface="Snap ITC" pitchFamily="82" charset="0"/>
                <a:hlinkClick r:id="rId2"/>
              </a:rPr>
              <a:t>http://</a:t>
            </a:r>
            <a:r>
              <a:rPr lang="cs-CZ" dirty="0" smtClean="0">
                <a:latin typeface="Snap ITC" pitchFamily="82" charset="0"/>
                <a:hlinkClick r:id="rId2"/>
              </a:rPr>
              <a:t>www.sandybrownjazz.co.uk/images/Original%20Dixieland%20Jazz%20Band.jpg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 smtClean="0">
                <a:latin typeface="Snap ITC" pitchFamily="82" charset="0"/>
                <a:hlinkClick r:id="rId3"/>
              </a:rPr>
              <a:t>dc924dd8c6/Trombone_Quart_Bass_Posaune.jpeg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4"/>
              </a:rPr>
              <a:t>https://</a:t>
            </a:r>
            <a:r>
              <a:rPr lang="cs-CZ" dirty="0" smtClean="0">
                <a:latin typeface="Snap ITC" pitchFamily="82" charset="0"/>
                <a:hlinkClick r:id="rId4"/>
              </a:rPr>
              <a:t>www.amsterdamwinds.nl/shop/images/Klarinett_Jupiter_731NT%20copy.jpg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5"/>
              </a:rPr>
              <a:t>http://</a:t>
            </a:r>
            <a:r>
              <a:rPr lang="cs-CZ" dirty="0" smtClean="0">
                <a:latin typeface="Snap ITC" pitchFamily="82" charset="0"/>
                <a:hlinkClick r:id="rId5"/>
              </a:rPr>
              <a:t>www.slevova.cz/files/files/saxofon1.jpg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6"/>
              </a:rPr>
              <a:t>http://</a:t>
            </a:r>
            <a:r>
              <a:rPr lang="cs-CZ" dirty="0" smtClean="0">
                <a:latin typeface="Snap ITC" pitchFamily="82" charset="0"/>
                <a:hlinkClick r:id="rId6"/>
              </a:rPr>
              <a:t>thales.cica.es/rd/Recursos/rd99/ed99-0635-02/graficos/trompeta.JPG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7"/>
              </a:rPr>
              <a:t>http://</a:t>
            </a:r>
            <a:r>
              <a:rPr lang="cs-CZ" dirty="0" smtClean="0">
                <a:latin typeface="Snap ITC" pitchFamily="82" charset="0"/>
                <a:hlinkClick r:id="rId7"/>
              </a:rPr>
              <a:t>www.lancefuhrer.com/images/prohibition.jpg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8"/>
              </a:rPr>
              <a:t>http://</a:t>
            </a:r>
            <a:r>
              <a:rPr lang="cs-CZ" dirty="0" smtClean="0">
                <a:latin typeface="Snap ITC" pitchFamily="82" charset="0"/>
                <a:hlinkClick r:id="rId8"/>
              </a:rPr>
              <a:t>nd01.jxs.cz/238/912/cf1b872274_48333282_o2.jpg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9"/>
              </a:rPr>
              <a:t>http://</a:t>
            </a:r>
            <a:r>
              <a:rPr lang="cs-CZ" dirty="0" smtClean="0">
                <a:latin typeface="Snap ITC" pitchFamily="82" charset="0"/>
                <a:hlinkClick r:id="rId9"/>
              </a:rPr>
              <a:t>www.youtube.com/watch?v=FnfUN6bBAg4&amp;feature=related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10"/>
              </a:rPr>
              <a:t>http://</a:t>
            </a:r>
            <a:r>
              <a:rPr lang="cs-CZ" dirty="0" smtClean="0">
                <a:latin typeface="Snap ITC" pitchFamily="82" charset="0"/>
                <a:hlinkClick r:id="rId10"/>
              </a:rPr>
              <a:t>nd01.jxs.cz/422/087/2f09bab44d_39741487_o2.jpg</a:t>
            </a:r>
            <a:endParaRPr lang="cs-CZ" dirty="0" smtClean="0">
              <a:latin typeface="Snap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643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znik a vývoj populární hudbyII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Vznik a vývoj populární hudbyII</Template>
  <TotalTime>208</TotalTime>
  <Words>220</Words>
  <Application>Microsoft Office PowerPoint</Application>
  <PresentationFormat>Předvádění na obrazovce (4:3)</PresentationFormat>
  <Paragraphs>46</Paragraphs>
  <Slides>8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Vznik a vývoj populární hudbyII</vt:lpstr>
      <vt:lpstr>Prezentace aplikace PowerPoint</vt:lpstr>
      <vt:lpstr>Swing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Swing</dc:title>
  <dc:creator>OEM; Jana Malá</dc:creator>
  <cp:lastModifiedBy>OEM</cp:lastModifiedBy>
  <cp:revision>23</cp:revision>
  <dcterms:created xsi:type="dcterms:W3CDTF">2011-08-30T09:35:36Z</dcterms:created>
  <dcterms:modified xsi:type="dcterms:W3CDTF">2011-09-28T17:54:19Z</dcterms:modified>
</cp:coreProperties>
</file>