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65" r:id="rId2"/>
    <p:sldId id="266" r:id="rId3"/>
    <p:sldId id="283" r:id="rId4"/>
    <p:sldId id="275" r:id="rId5"/>
    <p:sldId id="284" r:id="rId6"/>
    <p:sldId id="258" r:id="rId7"/>
    <p:sldId id="259" r:id="rId8"/>
    <p:sldId id="260" r:id="rId9"/>
    <p:sldId id="279" r:id="rId10"/>
    <p:sldId id="280" r:id="rId11"/>
    <p:sldId id="285" r:id="rId12"/>
    <p:sldId id="281" r:id="rId13"/>
    <p:sldId id="282" r:id="rId14"/>
    <p:sldId id="274" r:id="rId15"/>
    <p:sldId id="287" r:id="rId16"/>
    <p:sldId id="269" r:id="rId17"/>
    <p:sldId id="28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4FC4E9-8DA6-4DBD-B42B-7CAAD4C62F24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902579-A2B8-40B5-A95F-E2CE1599D1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02579-A2B8-40B5-A95F-E2CE1599D12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3CFC5F-BBBD-4160-AD3C-710DEB725F09}" type="datetimeFigureOut">
              <a:rPr lang="cs-CZ" smtClean="0"/>
              <a:pPr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9A2F7C-F41A-477E-9075-EBAEF8236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34023190"/>
              </p:ext>
            </p:extLst>
          </p:nvPr>
        </p:nvGraphicFramePr>
        <p:xfrm>
          <a:off x="611560" y="2276870"/>
          <a:ext cx="7992888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992888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/>
                        <a:t>Název</a:t>
                      </a:r>
                      <a:r>
                        <a:rPr lang="cs-CZ" sz="2400" b="1" baseline="0" dirty="0" smtClean="0"/>
                        <a:t> školy: </a:t>
                      </a:r>
                      <a:r>
                        <a:rPr lang="cs-CZ" sz="2400" baseline="0" dirty="0" smtClean="0"/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Autor: </a:t>
                      </a:r>
                      <a:r>
                        <a:rPr lang="cs-CZ" sz="2400" b="0" dirty="0" smtClean="0"/>
                        <a:t>Bc.</a:t>
                      </a:r>
                      <a:r>
                        <a:rPr lang="cs-CZ" sz="2400" b="0" baseline="0" dirty="0" smtClean="0"/>
                        <a:t> Renáta Bojarská</a:t>
                      </a:r>
                    </a:p>
                    <a:p>
                      <a:r>
                        <a:rPr lang="cs-CZ" sz="2400" b="1" baseline="0" dirty="0" smtClean="0"/>
                        <a:t>Datum: </a:t>
                      </a:r>
                      <a:r>
                        <a:rPr lang="cs-CZ" sz="2400" b="0" baseline="0" dirty="0" smtClean="0"/>
                        <a:t>17.2.2012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Název</a:t>
                      </a:r>
                      <a:r>
                        <a:rPr lang="cs-CZ" sz="2400" b="1" smtClean="0"/>
                        <a:t>: </a:t>
                      </a:r>
                      <a:r>
                        <a:rPr lang="cs-CZ" sz="2400" smtClean="0"/>
                        <a:t>VY_32_INOVACE_17_PŘÍRODOPIS</a:t>
                      </a:r>
                      <a:endParaRPr lang="cs-CZ" sz="2400" dirty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Téma: </a:t>
                      </a:r>
                      <a:r>
                        <a:rPr lang="cs-CZ" sz="2400" b="0" dirty="0" smtClean="0"/>
                        <a:t>Anatomie</a:t>
                      </a:r>
                      <a:r>
                        <a:rPr lang="cs-CZ" sz="2400" b="0" baseline="0" dirty="0" smtClean="0"/>
                        <a:t> a fyziologie člověka- </a:t>
                      </a:r>
                      <a:r>
                        <a:rPr lang="cs-CZ" sz="2400" dirty="0" smtClean="0">
                          <a:solidFill>
                            <a:schemeClr val="tx1"/>
                          </a:solidFill>
                          <a:latin typeface="+mj-lt"/>
                          <a:cs typeface="Times New Roman" pitchFamily="18" charset="0"/>
                        </a:rPr>
                        <a:t>Ženské pohlavní orgány</a:t>
                      </a:r>
                      <a:endParaRPr lang="cs-CZ" sz="2400" b="0" baseline="0" dirty="0" smtClean="0">
                        <a:solidFill>
                          <a:schemeClr val="tx1"/>
                        </a:solidFill>
                        <a:latin typeface="+mj-lt"/>
                      </a:endParaRPr>
                    </a:p>
                    <a:p>
                      <a:r>
                        <a:rPr lang="cs-CZ" sz="2400" b="1" baseline="0" dirty="0" smtClean="0"/>
                        <a:t>Ročník: </a:t>
                      </a:r>
                      <a:r>
                        <a:rPr lang="cs-CZ" sz="2400" baseline="0" dirty="0" smtClean="0"/>
                        <a:t>8.</a:t>
                      </a:r>
                      <a:endParaRPr lang="cs-CZ" sz="2400" dirty="0" smtClean="0"/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Číslo projektu: </a:t>
                      </a:r>
                      <a:r>
                        <a:rPr lang="cs-CZ" sz="2400" b="0" dirty="0" smtClean="0"/>
                        <a:t>CZ.1.07/1.4.00/21.2979</a:t>
                      </a:r>
                      <a:endParaRPr lang="cs-CZ" sz="2400" b="1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Ženské pohlavní orgány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643050"/>
            <a:ext cx="8229600" cy="4525963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Ženské pohlavní orgány se dělí na zevní a vnitřní pohlavní orgány.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Mezi zevní pohlavní orgány patří: 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Velké stydké pysky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Malé stydké pysky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Poštěváček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Poševní předsíň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p. Bojarský\AppData\Local\Microsoft\Windows\Temporary Internet Files\Content.IE5\1VUYVV6U\MC90044185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3786190"/>
            <a:ext cx="1803400" cy="18224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02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5288"/>
          <a:stretch>
            <a:fillRect/>
          </a:stretch>
        </p:blipFill>
        <p:spPr>
          <a:xfrm>
            <a:off x="1188000" y="392365"/>
            <a:ext cx="7097207" cy="624177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Vnitřní pohlavní orgány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Mezi vnitřní pohlavní orgány patří: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Vaječníky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Vejcovody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Děloha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Pochva</a:t>
            </a:r>
          </a:p>
          <a:p>
            <a:pPr>
              <a:buFontTx/>
              <a:buChar char="-"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p. Bojarský\AppData\Local\Microsoft\Windows\Temporary Internet Files\Content.IE5\ZINTVM2P\MP9004373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6072198" y="2214554"/>
            <a:ext cx="2619377" cy="39290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0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4772"/>
          <a:stretch>
            <a:fillRect/>
          </a:stretch>
        </p:blipFill>
        <p:spPr>
          <a:xfrm>
            <a:off x="1188000" y="354399"/>
            <a:ext cx="7113300" cy="6321753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Vaječníky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Vaječníky jsou párový orgán.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Vaječník má velikost vlašského ořechu.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Jsou umístěny v dolní části pánve na bočních stranách.</a:t>
            </a:r>
          </a:p>
          <a:p>
            <a:pPr>
              <a:buNone/>
            </a:pPr>
            <a:r>
              <a:rPr lang="cs-CZ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Již při narození holčičky obsahují vaječníky okolo milionu vaječných buněk. Do dospělosti se jejich počet sníží na 300 tisíc. Během života ženy dozraje asi 450 vajíček.</a:t>
            </a:r>
          </a:p>
          <a:p>
            <a:pPr>
              <a:buNone/>
            </a:pPr>
            <a:endParaRPr lang="cs-CZ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Picture 3" descr="C:\Users\p. Bojarský\AppData\Local\Microsoft\Windows\Temporary Internet Files\Content.IE5\ZINTVM2P\MP90017883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14894" y="214290"/>
            <a:ext cx="3329106" cy="22194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Vaječníky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643050"/>
            <a:ext cx="8229600" cy="4525963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sz="7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Kromě nezralých vajíček obsahují vaječníky ještě buňky, které tvoří ženské hormony – </a:t>
            </a:r>
            <a:r>
              <a:rPr lang="cs-CZ" sz="11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estrogeny.</a:t>
            </a:r>
          </a:p>
          <a:p>
            <a:pPr>
              <a:buNone/>
            </a:pPr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Tvorbu estrogenů řídí hormony hypofýzy.</a:t>
            </a:r>
          </a:p>
          <a:p>
            <a:pPr>
              <a:buNone/>
            </a:pPr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V intervalech cca 28 dní dozrává ve vaječníku jedno vajíčko.</a:t>
            </a:r>
          </a:p>
          <a:p>
            <a:pPr>
              <a:buNone/>
            </a:pPr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Zralé vajíčko se uvolní do vejcovodu – tzv. </a:t>
            </a:r>
            <a:r>
              <a:rPr lang="cs-CZ" sz="11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ovulace.</a:t>
            </a:r>
          </a:p>
          <a:p>
            <a:pPr>
              <a:buNone/>
            </a:pPr>
            <a:endParaRPr lang="cs-CZ" sz="1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86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8600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pPr>
              <a:buNone/>
            </a:pPr>
            <a:r>
              <a:rPr lang="cs-CZ" sz="86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endParaRPr lang="cs-CZ" sz="8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8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099" name="Picture 3" descr="C:\Users\p. Bojarský\AppData\Local\Microsoft\Windows\Temporary Internet Files\Content.IE5\5P7DQ0AY\MC90029627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66" y="-142900"/>
            <a:ext cx="3071834" cy="181964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357166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Cesta vajíčka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525963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Uvolněné vajíčko putuje vejcovodem do dělohy.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Vejcovody jsou párový trubicový orgán s řasinkovým epitelem dlouhý asi 10 – 15 cm. Řasinky posunují vajíčko směrem k děloze.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Během této cesty se vajíčko může setkat s mužskou zárodečnou buňkou – spermií, která sem vnikne při pohlavním styku.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</p:txBody>
      </p:sp>
      <p:pic>
        <p:nvPicPr>
          <p:cNvPr id="5122" name="Picture 2" descr="C:\Users\p. Bojarský\AppData\Local\Microsoft\Windows\Temporary Internet Files\Content.IE5\ZINTVM2P\MP90040063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58050" y="0"/>
            <a:ext cx="1785950" cy="22329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Cesta vajíčka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Oplodněné vajíčko se usadí v děložní sliznici a začne se vyvíjet –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těhotenství.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Není-li vajíčko oplodněno, zaniká a odchází ven z těla spolu s krví z děložní sliznice –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menstruace.</a:t>
            </a:r>
          </a:p>
        </p:txBody>
      </p:sp>
      <p:pic>
        <p:nvPicPr>
          <p:cNvPr id="6146" name="Picture 2" descr="C:\Users\p. Bojarský\AppData\Local\Microsoft\Windows\Temporary Internet Files\Content.IE5\7AAO5DI3\MC9000245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29322" y="4643446"/>
            <a:ext cx="1741932" cy="1293876"/>
          </a:xfrm>
          <a:prstGeom prst="rect">
            <a:avLst/>
          </a:prstGeom>
          <a:noFill/>
        </p:spPr>
      </p:pic>
      <p:pic>
        <p:nvPicPr>
          <p:cNvPr id="6147" name="Picture 3" descr="C:\Users\p. Bojarský\AppData\Local\Microsoft\Windows\Temporary Internet Files\Content.IE5\1VUYVV6U\MP90032116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0"/>
            <a:ext cx="1182250" cy="16573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Děloha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Děloha je nepárový dutý orgán hruškovitého tvaru.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uložena mezi močovým měchýřem a konečníkem.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Děložní sliznice prochází pravidelnými změnami – menstruační cyklus nebo jednorázovou změnou – těhotenství.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Není-li vajíčko oplodněno, sliznice dělohy se odlučuje a vzniká krvácení.</a:t>
            </a:r>
          </a:p>
        </p:txBody>
      </p:sp>
      <p:pic>
        <p:nvPicPr>
          <p:cNvPr id="7170" name="Picture 2" descr="C:\Users\p. Bojarský\AppData\Local\Microsoft\Windows\Temporary Internet Files\Content.IE5\ZINTVM2P\MP900410104[1].jpg"/>
          <p:cNvPicPr>
            <a:picLocks noChangeAspect="1" noChangeArrowheads="1"/>
          </p:cNvPicPr>
          <p:nvPr/>
        </p:nvPicPr>
        <p:blipFill>
          <a:blip r:embed="rId2" cstate="print"/>
          <a:srcRect l="36111"/>
          <a:stretch>
            <a:fillRect/>
          </a:stretch>
        </p:blipFill>
        <p:spPr bwMode="auto">
          <a:xfrm>
            <a:off x="7358082" y="4429132"/>
            <a:ext cx="1414846" cy="22145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172" name="Picture 4" descr="C:\Users\p. Bojarský\AppData\Local\Microsoft\Windows\Temporary Internet Files\Content.IE5\5P7DQ0AY\MP900433076[1].jpg"/>
          <p:cNvPicPr>
            <a:picLocks noChangeAspect="1" noChangeArrowheads="1"/>
          </p:cNvPicPr>
          <p:nvPr/>
        </p:nvPicPr>
        <p:blipFill>
          <a:blip r:embed="rId3" cstate="print"/>
          <a:srcRect l="23489" t="6710"/>
          <a:stretch>
            <a:fillRect/>
          </a:stretch>
        </p:blipFill>
        <p:spPr bwMode="auto">
          <a:xfrm>
            <a:off x="142844" y="0"/>
            <a:ext cx="1454444" cy="17733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004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4784"/>
          <a:stretch>
            <a:fillRect/>
          </a:stretch>
        </p:blipFill>
        <p:spPr>
          <a:xfrm>
            <a:off x="1188000" y="355404"/>
            <a:ext cx="7097207" cy="6305633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Poševní předsíň a pochva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525963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Pochva je trubicový orgán.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Vyústění pochvy se nalézá mezi malými stydkými pysky.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Pochva je vstupní cestou pro penis při pohlavním styku.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Pochva je vývodnou cestou při porodu.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Lékařský obor zabývající se ženskými pohlavními orgány se nazývá </a:t>
            </a: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gynekologie.</a:t>
            </a:r>
          </a:p>
        </p:txBody>
      </p:sp>
      <p:pic>
        <p:nvPicPr>
          <p:cNvPr id="8194" name="Picture 2" descr="C:\Users\p. Bojarský\AppData\Local\Microsoft\Windows\Temporary Internet Files\Content.IE5\7AAO5DI3\MC90023171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15074" y="857232"/>
            <a:ext cx="2608907" cy="192386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Onemocnění ženských pohlavních orgánů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4"/>
            <a:ext cx="8229600" cy="4525963"/>
          </a:xfrm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Záněty – vaječníků, děložní sliznice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Pohlavní choroby – kapavka, syfilis, AIDS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Nádorová onemocnění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Důležitost antikoncepce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Hygiena </a:t>
            </a:r>
            <a:r>
              <a:rPr lang="cs-CZ" sz="2800" smtClean="0">
                <a:latin typeface="Times New Roman" pitchFamily="18" charset="0"/>
                <a:cs typeface="Times New Roman" pitchFamily="18" charset="0"/>
              </a:rPr>
              <a:t>při menstruaci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C:\Users\p. Bojarský\AppData\Local\Microsoft\Windows\Temporary Internet Files\Content.IE5\5P7DQ0AY\MP9004230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94" y="3071810"/>
            <a:ext cx="2857496" cy="285749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Otázky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1. Co patří k zevnímu pohlavnímu ústrojí ženy?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2. Zjisti na internetu, jaké jsou způsoby rozmnožování u různých organismů.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3. Čím je řízena ovulace ?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4. Jaké znáš pohlavní nemoci a jak se proti nim bránit – vyhledej na internetu</a:t>
            </a: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Odpovědi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1. prezentace str. 2 a 4 – malé a velké stydké pysky, poševní předsíň, poštěváček, pochva, děloha, vejcovody, vaječníky</a:t>
            </a:r>
          </a:p>
          <a:p>
            <a:r>
              <a:rPr lang="cs-CZ" dirty="0" smtClean="0"/>
              <a:t>3. prezentace str. 7 – hormony hypofýzy</a:t>
            </a:r>
            <a:endParaRPr lang="cs-CZ" dirty="0"/>
          </a:p>
        </p:txBody>
      </p:sp>
      <p:pic>
        <p:nvPicPr>
          <p:cNvPr id="10244" name="Picture 4" descr="C:\Users\p. Bojarský\AppData\Local\Microsoft\Windows\Temporary Internet Files\Content.IE5\5P7DQ0AY\MC9004405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0694" y="3929066"/>
            <a:ext cx="1800225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Cíl hodiny: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seznámení se stavbou a funkcí pohlavních orgánů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zdůraznit důležitost prevence nákazy pohlavními     nemocemi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-  antikoncepce a plánované rodičovství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- práce s prezentací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Znalosti lze využít v dalších předmětech: výchově ke zdraví, chemii.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457200" y="503237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Použitá literatura, zdroje</a:t>
            </a: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 bwMode="auto">
          <a:xfrm>
            <a:off x="457200" y="1828799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LUDĚK  J. DOBROURUKA, BLANKA VACKOVÁ, REGINA KRÁLOVÁ, PAVEL BARTOŠ.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Přírodopis III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Scientia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1999. ISBN 80-7183-246-4.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IVAN DYLEVSKÝ.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Anatomie a fyziologie člověka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Olomouc: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Epava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1998. ISBN 80-901 667-0-9.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JAN KANTOREK, JAROSLAV JURČÁK,JIŘÍ FRONĚK A KOL.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Přírodopis 8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Olomouc: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Prodos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1999. ISBN 80-7230-040-7.</a:t>
            </a:r>
          </a:p>
          <a:p>
            <a:pPr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EDUARD KOČÁREK, EDUARD KOČÁREK.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Přírodopis pro </a:t>
            </a:r>
            <a:r>
              <a:rPr lang="cs-CZ" sz="2000" i="1" dirty="0" smtClean="0">
                <a:latin typeface="Monotype Corsiva" pitchFamily="66" charset="0"/>
                <a:cs typeface="Times New Roman" pitchFamily="18" charset="0"/>
              </a:rPr>
              <a:t>8</a:t>
            </a:r>
            <a:r>
              <a:rPr lang="cs-CZ" sz="2000" dirty="0" smtClean="0">
                <a:latin typeface="Monotype Corsiva" pitchFamily="66" charset="0"/>
                <a:cs typeface="Times New Roman" pitchFamily="18" charset="0"/>
              </a:rPr>
              <a:t>. ročník základní školy.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Praha: Jinan, 2000. 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JIŘÍ FRONĚK. 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Lidské tělo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Blug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1999. ISBN 80-85635-97-6</a:t>
            </a: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Zdroje : Vlastní tvorba</a:t>
            </a:r>
          </a:p>
          <a:p>
            <a:pPr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Clr>
                <a:schemeClr val="accent1"/>
              </a:buClr>
              <a:buSzPct val="70000"/>
              <a:buFont typeface="Wingdings" pitchFamily="2" charset="2"/>
              <a:buChar char="§"/>
              <a:defRPr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1368</TotalTime>
  <Words>633</Words>
  <Application>Microsoft Office PowerPoint</Application>
  <PresentationFormat>Předvádění na obrazovce (4:3)</PresentationFormat>
  <Paragraphs>113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Snímek 1</vt:lpstr>
      <vt:lpstr>Ženské pohlavní orgány</vt:lpstr>
      <vt:lpstr>Snímek 3</vt:lpstr>
      <vt:lpstr>Vnitřní pohlavní orgány</vt:lpstr>
      <vt:lpstr>Snímek 5</vt:lpstr>
      <vt:lpstr>Vaječníky</vt:lpstr>
      <vt:lpstr>Vaječníky</vt:lpstr>
      <vt:lpstr>Cesta vajíčka</vt:lpstr>
      <vt:lpstr>Cesta vajíčka</vt:lpstr>
      <vt:lpstr>Děloha</vt:lpstr>
      <vt:lpstr>Snímek 11</vt:lpstr>
      <vt:lpstr>Poševní předsíň a pochva</vt:lpstr>
      <vt:lpstr>Onemocnění ženských pohlavních orgánů</vt:lpstr>
      <vt:lpstr>Otázky</vt:lpstr>
      <vt:lpstr>Odpovědi</vt:lpstr>
      <vt:lpstr>ANOTACE</vt:lpstr>
      <vt:lpstr>Snímek 17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KOSTRA</dc:title>
  <dc:creator>Jarda</dc:creator>
  <cp:lastModifiedBy>Uživatel</cp:lastModifiedBy>
  <cp:revision>120</cp:revision>
  <dcterms:created xsi:type="dcterms:W3CDTF">2011-12-12T09:29:43Z</dcterms:created>
  <dcterms:modified xsi:type="dcterms:W3CDTF">2012-03-05T16:31:26Z</dcterms:modified>
</cp:coreProperties>
</file>