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3"/>
  </p:notesMasterIdLst>
  <p:sldIdLst>
    <p:sldId id="268" r:id="rId2"/>
    <p:sldId id="256" r:id="rId3"/>
    <p:sldId id="260" r:id="rId4"/>
    <p:sldId id="269" r:id="rId5"/>
    <p:sldId id="261" r:id="rId6"/>
    <p:sldId id="262" r:id="rId7"/>
    <p:sldId id="267" r:id="rId8"/>
    <p:sldId id="263" r:id="rId9"/>
    <p:sldId id="264" r:id="rId10"/>
    <p:sldId id="271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49" autoAdjust="0"/>
    <p:restoredTop sz="94676" autoAdjust="0"/>
  </p:normalViewPr>
  <p:slideViewPr>
    <p:cSldViewPr>
      <p:cViewPr varScale="1">
        <p:scale>
          <a:sx n="48" d="100"/>
          <a:sy n="48" d="100"/>
        </p:scale>
        <p:origin x="-12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23B29-AC0D-4B2E-A3B0-D9B009D6AEF5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9D7EC-350A-4660-AFCC-28930B8094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1987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95EC1D4A-A796-47C3-A63E-CE236FB377E2}" type="datetimeFigureOut">
              <a:rPr lang="cs-CZ" smtClean="0"/>
              <a:pPr/>
              <a:t>23.7.2012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media" Target="../media/media3.wma"/><Relationship Id="rId3" Type="http://schemas.openxmlformats.org/officeDocument/2006/relationships/audio" Target="../media/media3.wma"/><Relationship Id="rId7" Type="http://schemas.microsoft.com/office/2007/relationships/media" Target="../media/media2.wma"/><Relationship Id="rId2" Type="http://schemas.openxmlformats.org/officeDocument/2006/relationships/audio" Target="../media/media2.wma"/><Relationship Id="rId1" Type="http://schemas.openxmlformats.org/officeDocument/2006/relationships/audio" Target="../media/media1.wma"/><Relationship Id="rId6" Type="http://schemas.openxmlformats.org/officeDocument/2006/relationships/image" Target="../media/image5.png"/><Relationship Id="rId5" Type="http://schemas.microsoft.com/office/2007/relationships/media" Target="../media/media1.wma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p3"/><Relationship Id="rId13" Type="http://schemas.microsoft.com/office/2007/relationships/media" Target="../media/media3.wma"/><Relationship Id="rId18" Type="http://schemas.microsoft.com/office/2007/relationships/media" Target="../media/media5.mp3"/><Relationship Id="rId3" Type="http://schemas.openxmlformats.org/officeDocument/2006/relationships/audio" Target="../media/media1.wma"/><Relationship Id="rId21" Type="http://schemas.microsoft.com/office/2007/relationships/media" Target="../media/media8.mp3"/><Relationship Id="rId7" Type="http://schemas.openxmlformats.org/officeDocument/2006/relationships/audio" Target="../media/media7.mp3"/><Relationship Id="rId12" Type="http://schemas.openxmlformats.org/officeDocument/2006/relationships/slideLayout" Target="../slideLayouts/slideLayout6.xml"/><Relationship Id="rId17" Type="http://schemas.microsoft.com/office/2007/relationships/media" Target="../media/media4.mp3"/><Relationship Id="rId2" Type="http://schemas.openxmlformats.org/officeDocument/2006/relationships/audio" Target="../media/media2.wma"/><Relationship Id="rId16" Type="http://schemas.microsoft.com/office/2007/relationships/media" Target="../media/media1.wma"/><Relationship Id="rId20" Type="http://schemas.microsoft.com/office/2007/relationships/media" Target="../media/media7.mp3"/><Relationship Id="rId1" Type="http://schemas.openxmlformats.org/officeDocument/2006/relationships/audio" Target="../media/media3.wma"/><Relationship Id="rId6" Type="http://schemas.openxmlformats.org/officeDocument/2006/relationships/audio" Target="../media/media6.wma"/><Relationship Id="rId11" Type="http://schemas.openxmlformats.org/officeDocument/2006/relationships/audio" Target="../media/media11.wma"/><Relationship Id="rId24" Type="http://schemas.microsoft.com/office/2007/relationships/media" Target="../media/media11.wma"/><Relationship Id="rId5" Type="http://schemas.openxmlformats.org/officeDocument/2006/relationships/audio" Target="../media/media5.mp3"/><Relationship Id="rId15" Type="http://schemas.microsoft.com/office/2007/relationships/media" Target="../media/media2.wma"/><Relationship Id="rId23" Type="http://schemas.microsoft.com/office/2007/relationships/media" Target="../media/media10.wma"/><Relationship Id="rId10" Type="http://schemas.openxmlformats.org/officeDocument/2006/relationships/audio" Target="../media/media10.wma"/><Relationship Id="rId19" Type="http://schemas.microsoft.com/office/2007/relationships/media" Target="../media/media6.wma"/><Relationship Id="rId4" Type="http://schemas.openxmlformats.org/officeDocument/2006/relationships/audio" Target="../media/media4.mp3"/><Relationship Id="rId9" Type="http://schemas.openxmlformats.org/officeDocument/2006/relationships/audio" Target="../media/media9.wma"/><Relationship Id="rId14" Type="http://schemas.openxmlformats.org/officeDocument/2006/relationships/image" Target="../media/image5.png"/><Relationship Id="rId22" Type="http://schemas.microsoft.com/office/2007/relationships/media" Target="../media/media9.wma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0957641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VY_32_INOVACE_02_nonartificiální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hudba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1052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1412776"/>
            <a:ext cx="7704856" cy="2880320"/>
          </a:xfrm>
          <a:effectLst>
            <a:outerShdw blurRad="50800" dist="88900" dir="6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cs-CZ" sz="7200" dirty="0" smtClean="0"/>
              <a:t>NONARTIFICIÁLNÍ HUDBA</a:t>
            </a:r>
            <a:endParaRPr lang="cs-CZ" sz="7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634997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Jana Malá, 2. ZŠ Dobříš</a:t>
            </a:r>
          </a:p>
        </p:txBody>
      </p:sp>
    </p:spTree>
    <p:extLst>
      <p:ext uri="{BB962C8B-B14F-4D97-AF65-F5344CB8AC3E}">
        <p14:creationId xmlns:p14="http://schemas.microsoft.com/office/powerpoint/2010/main" xmlns="" val="346848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outerShdw blurRad="50800" dist="50800" dir="6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>
            <a:normAutofit/>
          </a:bodyPr>
          <a:lstStyle/>
          <a:p>
            <a:r>
              <a:rPr lang="cs-CZ" dirty="0" smtClean="0"/>
              <a:t>NONARTIFICIÁLNÍ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1754831"/>
            <a:ext cx="6041679" cy="4373563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NON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Populární, módní= podléhá módě,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chemeClr val="tx1"/>
                </a:solidFill>
              </a:rPr>
              <a:t>např. </a:t>
            </a:r>
            <a:r>
              <a:rPr lang="cs-CZ" sz="3600" dirty="0" err="1" smtClean="0">
                <a:solidFill>
                  <a:schemeClr val="tx1"/>
                </a:solidFill>
              </a:rPr>
              <a:t>Lunetic</a:t>
            </a:r>
            <a:endParaRPr lang="cs-CZ" sz="3600" dirty="0">
              <a:solidFill>
                <a:schemeClr val="tx1"/>
              </a:solidFill>
            </a:endParaRPr>
          </a:p>
          <a:p>
            <a:endParaRPr lang="cs-CZ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1766231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 zápor (neumělecká</a:t>
            </a:r>
            <a:r>
              <a:rPr lang="cs-CZ" sz="3600" dirty="0" smtClean="0"/>
              <a:t>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33016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48410"/>
            <a:ext cx="3232016" cy="659735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</a:rPr>
              <a:t>Je jednoduchá </a:t>
            </a:r>
          </a:p>
          <a:p>
            <a:r>
              <a:rPr lang="cs-CZ" sz="3600" dirty="0">
                <a:solidFill>
                  <a:schemeClr val="tx1"/>
                </a:solidFill>
              </a:rPr>
              <a:t>Její cíle nejsou tak </a:t>
            </a:r>
            <a:r>
              <a:rPr lang="cs-CZ" sz="3600" dirty="0" smtClean="0">
                <a:solidFill>
                  <a:schemeClr val="tx1"/>
                </a:solidFill>
              </a:rPr>
              <a:t>vysoké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r>
              <a:rPr lang="cs-CZ" sz="3600" dirty="0">
                <a:solidFill>
                  <a:schemeClr val="tx1"/>
                </a:solidFill>
              </a:rPr>
              <a:t>Nevyžaduje zvláštní hudebně-teoretickou průpravu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368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764704"/>
            <a:ext cx="6041679" cy="4373563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Kdo ji poslouchá?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Posluchači se orientují podle citu, nálady- „líbí se mi“- „nelíbí se mi“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Někdy dává možnost odlišení od starší generace či skupiny lidí, např. délkou vlasů, oblékáním, stylem života</a:t>
            </a:r>
            <a:r>
              <a:rPr lang="cs-CZ" sz="3600" dirty="0" smtClean="0">
                <a:solidFill>
                  <a:schemeClr val="tx1"/>
                </a:solidFill>
              </a:rPr>
              <a:t>…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952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1720" y="332656"/>
            <a:ext cx="6041679" cy="4373563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Kdo ji tvoří?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Autoři písní jsou většinou neznámí, jsou součástí týmu- aranžér, producent…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Kdo ji hraje a zpívá?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Nejznámější jsou interpreti- zpěváci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Kdo se na ní podílí?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Je to většinou týmová práce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171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Stává se zvláštním druhem zboží- </a:t>
            </a:r>
            <a:r>
              <a:rPr lang="cs-CZ" sz="3600" dirty="0" smtClean="0">
                <a:solidFill>
                  <a:schemeClr val="tx1"/>
                </a:solidFill>
              </a:rPr>
              <a:t>reklamní kampaň pro prodej vstupenek, CD nebo DVD nosičů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Styly </a:t>
            </a:r>
            <a:r>
              <a:rPr lang="cs-CZ" sz="3600" dirty="0" err="1" smtClean="0">
                <a:solidFill>
                  <a:schemeClr val="tx1"/>
                </a:solidFill>
              </a:rPr>
              <a:t>nonart</a:t>
            </a:r>
            <a:r>
              <a:rPr lang="cs-CZ" sz="3600" dirty="0" smtClean="0">
                <a:solidFill>
                  <a:schemeClr val="tx1"/>
                </a:solidFill>
              </a:rPr>
              <a:t>. </a:t>
            </a:r>
            <a:r>
              <a:rPr lang="cs-CZ" sz="3600" dirty="0">
                <a:solidFill>
                  <a:schemeClr val="tx1"/>
                </a:solidFill>
              </a:rPr>
              <a:t>h</a:t>
            </a:r>
            <a:r>
              <a:rPr lang="cs-CZ" sz="3600" dirty="0" smtClean="0">
                <a:solidFill>
                  <a:schemeClr val="tx1"/>
                </a:solidFill>
              </a:rPr>
              <a:t>udby?</a:t>
            </a:r>
            <a:endParaRPr lang="cs-CZ" sz="3600" dirty="0">
              <a:solidFill>
                <a:schemeClr val="tx1"/>
              </a:solidFill>
            </a:endParaRPr>
          </a:p>
          <a:p>
            <a:r>
              <a:rPr lang="cs-CZ" sz="3600" b="1" dirty="0">
                <a:solidFill>
                  <a:schemeClr val="tx1"/>
                </a:solidFill>
              </a:rPr>
              <a:t>Jazz, rock, country, lidová hudba…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55918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1983410" y="505739"/>
            <a:ext cx="6041679" cy="4373563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Hudbu nelze vždy přesně zařadit.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V artificiální hudbě jsou často melodie a skladby, které jsou populární, např.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V </a:t>
            </a:r>
            <a:r>
              <a:rPr lang="cs-CZ" sz="3200" dirty="0" err="1" smtClean="0">
                <a:solidFill>
                  <a:schemeClr val="tx1"/>
                </a:solidFill>
              </a:rPr>
              <a:t>nonartificiální</a:t>
            </a:r>
            <a:r>
              <a:rPr lang="cs-CZ" sz="3200" dirty="0" smtClean="0">
                <a:solidFill>
                  <a:schemeClr val="tx1"/>
                </a:solidFill>
              </a:rPr>
              <a:t> hudbě jsou i rozsáhlé </a:t>
            </a:r>
            <a:r>
              <a:rPr lang="cs-CZ" sz="3200" dirty="0" err="1" smtClean="0">
                <a:solidFill>
                  <a:schemeClr val="tx1"/>
                </a:solidFill>
              </a:rPr>
              <a:t>prokompované</a:t>
            </a:r>
            <a:r>
              <a:rPr lang="cs-CZ" sz="3200" dirty="0" smtClean="0">
                <a:solidFill>
                  <a:schemeClr val="tx1"/>
                </a:solidFill>
              </a:rPr>
              <a:t> skladby např.         či krásné písně např.</a:t>
            </a:r>
          </a:p>
          <a:p>
            <a:r>
              <a:rPr lang="cs-CZ" sz="3200" b="1" dirty="0" smtClean="0">
                <a:solidFill>
                  <a:schemeClr val="tx1"/>
                </a:solidFill>
              </a:rPr>
              <a:t>Artificiální a </a:t>
            </a:r>
            <a:r>
              <a:rPr lang="cs-CZ" sz="3200" b="1" dirty="0" err="1" smtClean="0">
                <a:solidFill>
                  <a:schemeClr val="tx1"/>
                </a:solidFill>
              </a:rPr>
              <a:t>nonartificiální</a:t>
            </a:r>
            <a:r>
              <a:rPr lang="cs-CZ" sz="3200" b="1" dirty="0" smtClean="0">
                <a:solidFill>
                  <a:schemeClr val="tx1"/>
                </a:solidFill>
              </a:rPr>
              <a:t> hudba se často prolíná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14" name="02 F. Mendelssohn-Bartholdy_Sen noci svatojánské, Svatební pochod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148064" y="2276872"/>
            <a:ext cx="609600" cy="609600"/>
          </a:xfrm>
          <a:prstGeom prst="rect">
            <a:avLst/>
          </a:prstGeom>
        </p:spPr>
      </p:pic>
      <p:pic>
        <p:nvPicPr>
          <p:cNvPr id="15" name="24 P. Mc Cartney_Yesterda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524328" y="3941309"/>
            <a:ext cx="609600" cy="609600"/>
          </a:xfrm>
          <a:prstGeom prst="rect">
            <a:avLst/>
          </a:prstGeom>
        </p:spPr>
      </p:pic>
      <p:pic>
        <p:nvPicPr>
          <p:cNvPr id="16" name="44 Queen_Bohemian Rhapsody.wm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3347864" y="39413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59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7369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1099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2013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ástupný symbol pro text 17"/>
          <p:cNvSpPr>
            <a:spLocks noGrp="1"/>
          </p:cNvSpPr>
          <p:nvPr>
            <p:ph type="body" sz="quarter" idx="4294967295"/>
          </p:nvPr>
        </p:nvSpPr>
        <p:spPr>
          <a:xfrm>
            <a:off x="5102225" y="196850"/>
            <a:ext cx="4041775" cy="639762"/>
          </a:xfrm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/>
          <a:lstStyle/>
          <a:p>
            <a:r>
              <a:rPr lang="cs-CZ" dirty="0" err="1" smtClean="0"/>
              <a:t>Nonartificiální</a:t>
            </a:r>
            <a:r>
              <a:rPr lang="cs-CZ" dirty="0" smtClean="0"/>
              <a:t> hudba</a:t>
            </a:r>
            <a:endParaRPr lang="cs-CZ" dirty="0"/>
          </a:p>
        </p:txBody>
      </p:sp>
      <p:sp>
        <p:nvSpPr>
          <p:cNvPr id="19" name="Zástupný symbol pro obsah 18"/>
          <p:cNvSpPr>
            <a:spLocks noGrp="1"/>
          </p:cNvSpPr>
          <p:nvPr>
            <p:ph sz="quarter" idx="4294967295"/>
          </p:nvPr>
        </p:nvSpPr>
        <p:spPr>
          <a:xfrm>
            <a:off x="4502484" y="836612"/>
            <a:ext cx="4462004" cy="4103687"/>
          </a:xfrm>
          <a:ln w="28575">
            <a:solidFill>
              <a:schemeClr val="tx1">
                <a:lumMod val="95000"/>
                <a:lumOff val="5000"/>
              </a:schemeClr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6" name="Zástupný symbol pro text 15"/>
          <p:cNvSpPr>
            <a:spLocks noGrp="1"/>
          </p:cNvSpPr>
          <p:nvPr>
            <p:ph type="subTitle" idx="4294967295"/>
          </p:nvPr>
        </p:nvSpPr>
        <p:spPr>
          <a:xfrm>
            <a:off x="1009771" y="188640"/>
            <a:ext cx="4432300" cy="685800"/>
          </a:xfrm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/>
          <a:lstStyle/>
          <a:p>
            <a:r>
              <a:rPr lang="cs-CZ" dirty="0" smtClean="0"/>
              <a:t>Artificiální hudba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19778" y="505382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Podléhá módě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96592" y="5726254"/>
            <a:ext cx="1409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 nadčasová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38995" y="6095586"/>
            <a:ext cx="369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Tvoří ji proškolení skladatelé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228184" y="5169244"/>
            <a:ext cx="210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Posluchači musí mít hudební zkušenost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771800" y="5238492"/>
            <a:ext cx="3067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Nevyžaduje zvláštní průpravu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019778" y="5496234"/>
            <a:ext cx="1680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jednoduchá</a:t>
            </a:r>
            <a:endParaRPr lang="cs-CZ" dirty="0"/>
          </a:p>
        </p:txBody>
      </p:sp>
      <p:sp>
        <p:nvSpPr>
          <p:cNvPr id="17" name="Zástupný symbol pro obsah 27"/>
          <p:cNvSpPr txBox="1">
            <a:spLocks/>
          </p:cNvSpPr>
          <p:nvPr/>
        </p:nvSpPr>
        <p:spPr>
          <a:xfrm>
            <a:off x="107504" y="836612"/>
            <a:ext cx="4392613" cy="4103687"/>
          </a:xfrm>
          <a:prstGeom prst="rect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Char char="v"/>
              <a:defRPr sz="22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77850" indent="-228600" algn="l" defTabSz="914400" rtl="0" eaLnBrk="1" latinLnBrk="0" hangingPunct="1">
              <a:spcBef>
                <a:spcPts val="1200"/>
              </a:spcBef>
              <a:buSzPct val="100000"/>
              <a:buFont typeface="Wingdings" pitchFamily="2" charset="2"/>
              <a:buChar char=""/>
              <a:defRPr sz="22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200"/>
              </a:spcBef>
              <a:buClr>
                <a:schemeClr val="accent4"/>
              </a:buClr>
              <a:buSzPct val="100000"/>
              <a:buFont typeface="Wingdings" pitchFamily="2" charset="2"/>
              <a:buChar char="w"/>
              <a:defRPr sz="20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035050" indent="-228600" algn="l" defTabSz="914400" rtl="0" eaLnBrk="1" latinLnBrk="0" hangingPunct="1">
              <a:spcBef>
                <a:spcPts val="1200"/>
              </a:spcBef>
              <a:buClr>
                <a:schemeClr val="accent2"/>
              </a:buClr>
              <a:buFont typeface="Wingdings" pitchFamily="2" charset="2"/>
              <a:buChar char=""/>
              <a:defRPr sz="18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263650" indent="-228600" algn="l" defTabSz="914400" rtl="0" eaLnBrk="1" latinLnBrk="0" hangingPunct="1">
              <a:spcBef>
                <a:spcPts val="1200"/>
              </a:spcBef>
              <a:buClr>
                <a:schemeClr val="accent3"/>
              </a:buClr>
              <a:buSzPct val="100000"/>
              <a:buFont typeface="Wingdings" pitchFamily="2" charset="2"/>
              <a:buChar char="w"/>
              <a:defRPr sz="1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041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1.11111E-6 C 0.00191 -0.02176 0.00712 -0.03681 0.01459 -0.05556 C 0.02153 -0.07199 0.02466 -0.08704 0.03351 -0.10162 C 0.04097 -0.1132 0.05261 -0.11829 0.05868 -0.13172 C 0.07275 -0.16297 0.07952 -0.1956 0.08976 -0.22847 C 0.09184 -0.24792 0.09514 -0.26297 0.07535 -0.26667 C 0.06511 -0.26852 0.05469 -0.26783 0.04445 -0.26829 C 0.03681 -0.26459 0.02882 -0.26273 0.0217 -0.25718 C 0.00764 -0.24607 -0.00573 -0.20741 -0.01041 -0.18727 C -0.00972 -0.17246 -0.00989 -0.15741 -0.00798 -0.14283 C -0.00746 -0.13681 -0.00555 -0.13079 -0.00312 -0.12547 C 0.00139 -0.11482 0.0191 -0.08264 0.029 -0.07616 C 0.03403 -0.07269 0.03872 -0.07246 0.04445 -0.0713 C 0.05278 -0.07269 0.06198 -0.07084 0.06945 -0.07616 C 0.08906 -0.09005 0.10816 -0.1081 0.12535 -0.12685 C 0.13021 -0.13843 0.13629 -0.14931 0.13976 -0.16181 C 0.14983 -0.19722 0.15521 -0.23496 0.16354 -0.2713 C 0.16268 -0.27662 0.16337 -0.28287 0.16111 -0.28727 C 0.15938 -0.29051 0.15538 -0.29005 0.15278 -0.29213 C 0.14045 -0.30185 0.13247 -0.31343 0.11823 -0.31736 C 0.10747 -0.31644 0.0967 -0.31621 0.08611 -0.31435 C 0.07257 -0.31181 0.06059 -0.29954 0.04809 -0.29352 C 0.03472 -0.28704 0.02084 -0.28195 0.00729 -0.27616 L 0.00729 -0.27616 C -0.01562 -0.26181 -0.00399 -0.2669 -0.02691 -0.26019 C -0.03837 -0.26065 -0.05156 -0.25394 -0.06146 -0.26181 C -0.06528 -0.26482 -0.07448 -0.30996 -0.07587 -0.31898 C -0.0776 -0.32847 -0.07916 -0.33797 -0.08055 -0.34769 C -0.08316 -0.36621 -0.08767 -0.40324 -0.08767 -0.40324 C -0.08611 -0.42222 -0.08507 -0.44121 -0.08316 -0.46019 C -0.07882 -0.49769 -0.05521 -0.49815 -0.03316 -0.51111 C -0.00625 -0.52685 -0.0243 -0.51875 -0.01284 -0.52385 C -0.00156 -0.51806 0.00278 -0.5132 0.0099 -0.5 C 0.0165 -0.46922 -0.00121 -0.40139 -0.02604 -0.38727 C -0.03958 -0.3794 -0.05521 -0.37685 -0.06857 -0.36829 C -0.08333 -0.34861 -0.09479 -0.33935 -0.11528 -0.33334 C -0.1342 -0.3375 -0.15173 -0.34236 -0.171 -0.34445 C -0.22135 -0.36597 -0.27465 -0.37894 -0.32691 -0.38889 C -0.34114 -0.39167 -0.35555 -0.39815 -0.36979 -0.40162 C -0.38385 -0.4051 -0.39653 -0.40972 -0.41024 -0.41435 C -0.43142 -0.42176 -0.45139 -0.42292 -0.46753 -0.44445 C -0.47291 -0.46829 -0.46284 -0.51273 -0.45312 -0.53496 C -0.45017 -0.5419 -0.44618 -0.54838 -0.44357 -0.55556 " pathEditMode="relative" ptsTypes="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51852E-6 C -0.00937 -0.00626 -0.02066 -0.0095 -0.02864 -0.01922 C -0.04548 -0.03982 -0.04479 -0.04514 -0.06319 -0.0588 C -0.08975 -0.07848 -0.12916 -0.0919 -0.14531 -0.12871 C -0.14653 -0.13496 -0.14948 -0.14121 -0.14878 -0.14769 C -0.14653 -0.17061 -0.12691 -0.18727 -0.11198 -0.19538 C -0.10364 -0.19214 -0.09531 -0.18126 -0.08698 -0.1794 C -0.07656 -0.17709 -0.06406 -0.17292 -0.0559 -0.16366 C -0.03889 -0.14445 -0.04705 -0.14607 -0.02986 -0.13496 C 0.00938 -0.10973 0.04705 -0.10093 0.09045 -0.09839 C 0.11684 -0.1007 0.14097 -0.10394 0.16667 -0.11112 C 0.17986 -0.11945 0.18837 -0.12593 0.19879 -0.13982 C 0.20295 -0.15186 0.2059 -0.16181 0.20816 -0.17477 C 0.20712 -0.18797 0.20695 -0.20139 0.20469 -0.21436 C 0.20174 -0.23149 0.1658 -0.25371 0.15834 -0.25718 C 0.1158 -0.27639 0.07413 -0.28427 0.0309 -0.29839 C -0.00017 -0.30857 -0.03055 -0.32732 -0.06198 -0.33334 C -0.07031 -0.33288 -0.07951 -0.33635 -0.08698 -0.33172 C -0.0934 -0.32778 -0.09566 -0.3169 -0.1 -0.3095 C -0.11007 -0.29237 -0.11475 -0.27084 -0.125 -0.25394 C -0.14166 -0.22663 -0.16944 -0.21089 -0.19531 -0.20811 C -0.24271 -0.20973 -0.22604 -0.2044 -0.25 -0.2176 C -0.26493 -0.23658 -0.26892 -0.25927 -0.27153 -0.28589 C -0.27048 -0.31714 -0.26788 -0.3507 -0.25712 -0.3794 C -0.24166 -0.42014 -0.19913 -0.43311 -0.16788 -0.43658 C -0.15642 -0.43542 -0.14479 -0.43542 -0.13333 -0.43334 C -0.1309 -0.43288 -0.12031 -0.4257 -0.11788 -0.42385 C -0.10399 -0.41343 -0.08559 -0.40464 -0.075 -0.38889 C -0.06024 -0.36714 -0.05729 -0.33589 -0.0441 -0.31274 C -0.03576 -0.29792 -0.02239 -0.29075 -0.01319 -0.27778 C -0.00312 -0.26343 0.0066 -0.24075 0.0191 -0.22709 C 0.04236 -0.20139 0.08195 -0.197 0.11077 -0.19214 C 0.13681 -0.19352 0.16667 -0.19052 0.19288 -0.20001 C 0.2007 -0.20764 0.20469 -0.21204 0.20816 -0.22385 C 0.21146 -0.26575 0.21129 -0.30302 0.20712 -0.34607 C 0.20643 -0.35093 0.19722 -0.36297 0.19497 -0.36505 C 0.18594 -0.37454 0.17431 -0.38542 0.16302 -0.39052 C 0.13959 -0.40093 0.1158 -0.40394 0.09497 -0.42385 C 0.08889 -0.42987 0.08403 -0.43473 0.07743 -0.43982 C 0.075 -0.44167 0.06719 -0.44607 0.07014 -0.44607 C 0.07136 -0.44607 0.07257 -0.44607 0.07379 -0.44607 L 0.23334 -0.48427 L 0.26302 -0.397 " pathEditMode="relative" ptsTypes="ffffffffffffffffffffffffffffffffffffffffA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24 C -0.00729 -0.01737 -0.00035 0.00231 -0.01042 -0.0095 C -0.01441 -0.01412 -0.01615 -0.02176 -0.01997 -0.02686 C -0.02535 -0.03403 -0.03125 -0.04028 -0.03663 -0.04746 C -0.04045 -0.06598 -0.04271 -0.08473 -0.0474 -0.10301 C -0.03854 -0.11667 -0.02865 -0.11875 -0.01632 -0.12686 C 0.01232 -0.14584 0.02691 -0.15116 0.05625 -0.15556 C 0.07517 -0.15232 0.09201 -0.14375 0.11094 -0.14121 C 0.13489 -0.14514 0.1342 -0.14375 0.14913 -0.16667 C 0.15035 -0.17037 0.1526 -0.17385 0.1526 -0.17778 C 0.1526 -0.19329 0.14496 -0.21181 0.13455 -0.22061 C 0.13229 -0.22269 0.12917 -0.22246 0.12639 -0.22362 C 0.11736 -0.22107 0.11163 -0.21135 0.10503 -0.20301 C 0.08594 -0.17917 0.07812 -0.14445 0.07413 -0.11112 C 0.08003 -0.06482 0.07344 -0.08912 0.10746 -0.03797 C 0.12951 -0.00487 0.13611 0.00092 0.17048 0.01111 C 0.21562 -0.00371 0.25295 -0.0132 0.27535 -0.0713 C 0.27951 -0.09584 0.28142 -0.11945 0.28246 -0.14445 C 0.28125 -0.17987 0.28194 -0.21551 0.27882 -0.2507 C 0.27673 -0.27315 0.24444 -0.27431 0.23246 -0.27801 C 0.22413 -0.27662 0.2151 -0.27894 0.20746 -0.27454 C 0.18958 -0.26436 0.18732 -0.22362 0.18472 -0.20301 C 0.18889 -0.16829 0.19357 -0.1345 0.20868 -0.10463 C 0.23281 -0.05718 0.28611 -0.04167 0.32535 -0.03473 C 0.36597 -0.0426 0.37517 -0.04051 0.40364 -0.06806 C 0.4125 -0.09537 0.41892 -0.11783 0.42048 -0.14746 C 0.41719 -0.17894 0.41597 -0.22662 0.3967 -0.25232 C 0.37812 -0.27686 0.35069 -0.28936 0.32535 -0.2919 C 0.30017 -0.28912 0.29653 -0.29491 0.28472 -0.26806 C 0.28368 -0.25024 0.28194 -0.23889 0.28715 -0.22061 C 0.30208 -0.16737 0.3684 -0.14746 0.40503 -0.13959 C 0.45798 -0.14283 0.46198 -0.13681 0.49913 -0.1713 C 0.51128 -0.19584 0.51944 -0.21713 0.52413 -0.24584 C 0.52309 -0.2544 0.52309 -0.2632 0.52153 -0.2713 C 0.51979 -0.28264 0.50746 -0.3044 0.50382 -0.3125 C 0.49982 -0.32153 0.49583 -0.33033 0.48837 -0.33473 C 0.47934 -0.34028 0.475 -0.33843 0.46337 -0.33959 C 0.40625 -0.33519 0.35069 -0.34051 0.3026 -0.29514 C 0.29982 -0.28357 0.29757 -0.28357 0.30868 -0.27292 C 0.32361 -0.25926 0.33958 -0.24815 0.35746 -0.24584 C 0.3658 -0.2463 0.37413 -0.24514 0.38246 -0.24746 C 0.38472 -0.24815 0.38524 -0.25232 0.38715 -0.25394 C 0.38854 -0.2551 0.39045 -0.2551 0.39201 -0.25556 C 0.41215 -0.25209 0.42847 -0.24792 0.44548 -0.23172 C 0.46354 -0.21459 0.4625 -0.2051 0.48368 -0.19514 C 0.4967 -0.18866 0.51232 -0.18843 0.52621 -0.18727 C 0.54844 -0.19375 0.54427 -0.19167 0.54792 -0.22061 C 0.54878 -0.23496 0.55 -0.24908 0.55139 -0.26343 C 0.55417 -0.29422 0.54982 -0.2838 0.55625 -0.29676 C 0.5566 -0.3 0.5566 -0.30325 0.55746 -0.30625 C 0.55816 -0.30857 0.56059 -0.30996 0.56094 -0.3125 C 0.56267 -0.32362 0.55121 -0.32894 0.54653 -0.33334 C 0.53976 -0.34028 0.52864 -0.35533 0.52413 -0.36343 C 0.5184 -0.37408 0.51458 -0.38635 0.50868 -0.39676 C 0.49323 -0.42362 0.4743 -0.44468 0.45017 -0.45556 C 0.43594 -0.4544 0.43212 -0.4551 0.42048 -0.45232 C 0.4118 -0.45024 0.39427 -0.44584 0.39427 -0.44561 C 0.37708 -0.43102 0.37066 -0.41945 0.36094 -0.39514 C 0.35937 -0.38727 0.35191 -0.35417 0.3526 -0.34283 C 0.35503 -0.29723 0.39844 -0.29607 0.42413 -0.29028 C 0.46823 -0.29283 0.51302 -0.29399 0.55035 -0.32848 C 0.56042 -0.34862 0.56788 -0.37084 0.57882 -0.39028 C 0.59028 -0.41065 0.6033 -0.42732 0.61337 -0.44908 C 0.61753 -0.48172 0.58837 -0.48125 0.5717 -0.48241 C 0.52708 -0.48149 0.48385 -0.47963 0.43923 -0.47778 C 0.42847 -0.47362 0.42691 -0.47686 0.43246 -0.45394 C 0.43281 -0.45232 0.43455 -0.4551 0.43594 -0.45556 C 0.44531 -0.4595 0.43385 -0.4544 0.44305 -0.45857 C 0.4592 -0.47686 0.45781 -0.49144 0.46094 -0.51737 C 0.46198 -0.52662 0.46493 -0.53542 0.46701 -0.54445 C 0.46771 -0.55533 0.46927 -0.56991 0.46701 -0.58079 C 0.46649 -0.58334 0.46614 -0.57547 0.46562 -0.57292 C 0.46719 -0.55487 0.46701 -0.56227 0.46701 -0.5507 " pathEditMode="relative" rAng="0" ptsTypes="ffffffffffffffffffffffffffffffffffffffffffffffffffffffffffffffffffffffffA">
                                      <p:cBhvr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2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0254 C -0.01111 -0.0044 -0.01597 -0.01041 -0.02222 -0.01666 C -0.03663 -0.03102 -0.04965 -0.04444 -0.06163 -0.06273 C -0.06337 -0.06852 -0.06823 -0.07454 -0.06632 -0.08032 C -0.06146 -0.09537 -0.03854 -0.09259 -0.02934 -0.09282 C 0.00798 -0.09375 0.04514 -0.09398 0.08246 -0.09444 C 0.10903 -0.09398 0.13576 -0.09467 0.16232 -0.09282 C 0.16493 -0.09259 0.16701 -0.08935 0.16944 -0.08819 C 0.18177 -0.08287 0.19583 -0.08171 0.20868 -0.08032 C 0.25434 -0.08171 0.24114 -0.07268 0.26232 -0.09282 C 0.26423 -0.10162 0.27066 -0.10046 0.27656 -0.10254 C 0.27344 -0.12477 0.2691 -0.14768 0.25868 -0.16597 C 0.25052 -0.18032 0.2368 -0.18935 0.22535 -0.19768 C 0.21719 -0.2037 0.21267 -0.21898 0.20868 -0.2294 C 0.20434 -0.25254 0.22239 -0.24213 0.23246 -0.24051 C 0.23802 -0.23148 0.2401 -0.22361 0.24444 -0.21366 C 0.24948 -0.20231 0.25833 -0.19398 0.26701 -0.18819 C 0.27187 -0.18495 0.28107 -0.18287 0.28611 -0.18171 C 0.29271 -0.18032 0.30625 -0.1787 0.30625 -0.17847 C 0.32812 -0.17129 0.35069 -0.17384 0.37291 -0.17546 C 0.37257 -0.17754 0.3717 -0.17963 0.3717 -0.18171 C 0.37187 -0.18912 0.36719 -0.26852 0.38246 -0.28981 C 0.38611 -0.28935 0.38976 -0.28981 0.39323 -0.28819 C 0.40052 -0.28449 0.39479 -0.25602 0.39791 -0.24375 C 0.39826 -0.23958 0.39965 -0.23518 0.39913 -0.23102 C 0.39896 -0.2294 0.3967 -0.23426 0.3967 -0.23403 C 0.3941 -0.24305 0.39062 -0.25046 0.38837 -0.25949 C 0.3875 -0.26273 0.38437 -0.2669 0.38611 -0.26921 C 0.38767 -0.27129 0.38923 -0.26481 0.3908 -0.26273 C 0.39271 -0.26389 0.39514 -0.26412 0.3967 -0.26597 C 0.40503 -0.27592 0.39774 -0.28148 0.40746 -0.26597 C 0.41163 -0.24537 0.41632 -0.22477 0.41944 -0.20393 C 0.4401 -0.27963 0.41614 -0.1875 0.42656 -0.41204 C 0.42673 -0.41666 0.44462 -0.43796 0.44791 -0.44537 C 0.45399 -0.45903 0.45399 -0.46736 0.4658 -0.47384 C 0.47048 -0.47222 0.47569 -0.47222 0.48003 -0.46921 C 0.48142 -0.46805 0.48073 -0.46481 0.48125 -0.46273 C 0.48246 -0.45717 0.48246 -0.45833 0.48489 -0.45324 C 0.48524 -0.45116 0.48611 -0.44907 0.48611 -0.44699 C 0.48611 -0.41805 0.48524 -0.39954 0.48003 -0.37384 C 0.47986 -0.37291 0.47864 -0.36389 0.47778 -0.36273 C 0.47656 -0.36065 0.47448 -0.35972 0.47291 -0.3581 C 0.47014 -0.35208 0.46719 -0.35069 0.46232 -0.34838 C 0.45677 -0.33379 0.45833 -0.34051 0.45625 -0.3294 C 0.4559 -0.32199 0.45555 -0.31458 0.45503 -0.30717 C 0.45486 -0.30393 0.45625 -0.29884 0.45399 -0.29768 C 0.45191 -0.29676 0.45173 -0.30278 0.45156 -0.30555 C 0.45087 -0.32083 0.45156 -0.33634 0.45156 -0.35162 " pathEditMode="relative" rAng="0" ptsTypes="fffffffffffffffffffffffffffffffffffffffffffffffA">
                                      <p:cBhvr>
                                        <p:cTn id="2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15" y="-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4532 -0.00787 C 0.03785 -0.00857 0.02917 -0.0088 0.02153 -0.01088 C 0.00938 -0.01412 -0.00191 -0.01991 -0.01423 -0.02199 C -0.01979 -0.02408 -0.02534 -0.02593 -0.0309 -0.02848 C -0.03888 -0.04491 -0.01371 -0.04468 -0.00816 -0.04584 C 0.004 -0.05139 0.0165 -0.0551 0.02865 -0.06019 C 0.03664 -0.06366 0.05243 -0.0713 0.05243 -0.07107 C 0.05973 -0.07848 0.06025 -0.07361 0.06198 -0.08565 C 0.04931 -0.09676 0.03629 -0.10996 0.02275 -0.11899 C -0.0085 -0.13959 -0.04079 -0.15764 -0.06892 -0.18565 C -0.07013 -0.18889 -0.07274 -0.19167 -0.07257 -0.19514 C -0.07152 -0.2132 -0.04305 -0.22431 -0.03194 -0.2301 C -0.02326 -0.23449 -0.0059 -0.24283 -0.0059 -0.2426 C 0.00417 -0.25371 0.01546 -0.27199 0.02743 -0.27917 C 0.03993 -0.28658 0.05191 -0.28866 0.06563 -0.29028 C 0.11789 -0.2963 0.2415 -0.2963 0.26198 -0.29676 C 0.27275 -0.29792 0.27865 -0.29861 0.2882 -0.30301 C 0.30139 -0.37315 0.24914 -0.42153 0.20487 -0.43635 C 0.18021 -0.43125 0.14809 -0.41736 0.12865 -0.39514 C 0.10938 -0.37315 0.09428 -0.3507 0.07032 -0.33635 C 0.03473 -0.31505 -0.00538 -0.30625 -0.04392 -0.30139 C -0.06788 -0.30834 -0.06927 -0.30301 -0.07847 -0.3301 C -0.07465 -0.37153 -0.08177 -0.37431 -0.06527 -0.39514 C -0.06128 -0.40024 -0.05416 -0.40695 -0.04861 -0.40949 C -0.04444 -0.41158 -0.03559 -0.41412 -0.03559 -0.41389 C -0.02048 -0.41297 -0.00538 -0.41297 0.00973 -0.41088 C 0.02674 -0.40834 0.03664 -0.38426 0.04653 -0.36968 C 0.05747 -0.35348 0.06563 -0.34746 0.07987 -0.33635 C 0.10296 -0.31829 0.12396 -0.31065 0.15018 -0.29977 C 0.1698 -0.29167 0.18872 -0.27963 0.20851 -0.27292 C 0.20921 -0.27454 0.21025 -0.27593 0.21077 -0.27755 C 0.21146 -0.2801 0.21112 -0.28311 0.21198 -0.28565 C 0.21337 -0.28936 0.22014 -0.29815 0.22275 -0.30139 C 0.22535 -0.31482 0.21789 -0.32223 0.2132 -0.33311 C 0.20417 -0.35394 0.1941 -0.39074 0.17639 -0.40463 C 0.16493 -0.41366 0.1573 -0.4125 0.14306 -0.41574 C 0.10782 -0.42385 0.07257 -0.4257 0.03698 -0.42848 C -0.02569 -0.42662 -0.08489 -0.4257 -0.14635 -0.41412 C -0.17274 -0.40926 -0.19947 -0.40209 -0.22604 -0.39838 C -0.23871 -0.39653 -0.26423 -0.39352 -0.26423 -0.39329 C -0.27777 -0.38936 -0.29583 -0.38149 -0.30816 -0.37292 C -0.31545 -0.36783 -0.321 -0.36019 -0.32847 -0.35533 L -0.3368 -0.35695 L -0.32135 -0.35695 " pathEditMode="relative" rAng="0" ptsTypes="fffffffffffffffffffffffffffffffffffffffffAAA">
                                      <p:cBhvr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38 -0.00671 C 0.10486 -0.01481 0.09896 -0.02963 0.09271 -0.03541 C 0.08889 -0.03912 0.08368 -0.04004 0.07969 -0.04329 C 0.07135 -0.05 0.07865 -0.04699 0.07014 -0.04954 C 0.06476 -0.05486 0.0625 -0.05579 0.0559 -0.05764 C 0.04826 -0.05648 0.04045 -0.05741 0.03316 -0.0544 C 0.0316 -0.0537 0.03177 -0.05023 0.03194 -0.04815 C 0.03247 -0.04305 0.03333 -0.03796 0.03559 -0.03379 C 0.04063 -0.02477 0.05347 -0.01597 0.06181 -0.01319 C 0.06493 -0.01481 0.07014 -0.01366 0.07135 -0.01782 C 0.07795 -0.04004 0.06649 -0.04629 0.05469 -0.04954 C 0.01476 -0.06065 -0.02604 -0.06296 -0.06684 -0.06551 C -0.08507 -0.06504 -0.10347 -0.06713 -0.12153 -0.06389 C -0.12587 -0.06319 -0.14687 -0.03333 -0.14774 -0.03217 C -0.16024 -0.01481 -0.17083 0.00602 -0.18472 0.02176 C -0.20538 0.04514 -0.24931 0.0544 -0.27639 0.05671 C -0.31042 0.05579 -0.33819 0.06065 -0.3691 0.04722 C -0.37795 0.03773 -0.38177 0.03148 -0.38576 0.01713 C -0.38663 0.00857 -0.38733 0.00023 -0.38819 -0.00833 C -0.39115 -0.03866 -0.36962 -0.04051 -0.35365 -0.04329 C -0.34566 -0.04213 -0.33767 -0.04236 -0.32986 -0.04004 C -0.32292 -0.03796 -0.31667 -0.03264 -0.30972 -0.03055 C -0.30451 -0.02893 -0.29931 -0.02731 -0.2941 -0.02592 C -0.2842 -0.02361 -0.26441 -0.01944 -0.26441 -0.01921 C -0.22917 -0.02153 -0.21111 -0.02037 -0.18108 -0.03379 C -0.17066 -0.03842 -0.15017 -0.04815 -0.15017 -0.04791 C -0.14045 -0.0581 -0.13351 -0.06366 -0.13108 -0.07986 C -0.13142 -0.09352 -0.13073 -0.10741 -0.13229 -0.12106 C -0.13351 -0.13102 -0.14635 -0.13842 -0.15017 -0.14166 C -0.15799 -0.14815 -0.16858 -0.14629 -0.17639 -0.15278 C -0.1901 -0.16412 -0.20469 -0.16967 -0.22031 -0.17338 C -0.2533 -0.17014 -0.26823 -0.16227 -0.30139 -0.15116 C -0.31788 -0.1456 -0.33681 -0.14491 -0.35365 -0.14329 C -0.36632 -0.14444 -0.37917 -0.14491 -0.39184 -0.14653 C -0.42326 -0.15069 -0.45573 -0.18889 -0.46562 -0.22731 C -0.46528 -0.23472 -0.46701 -0.24305 -0.46441 -0.24954 C -0.46285 -0.25347 -0.45816 -0.25324 -0.45486 -0.2544 C -0.42257 -0.26643 -0.43056 -0.26458 -0.40729 -0.26713 C -0.37951 -0.26389 -0.35573 -0.25532 -0.32865 -0.24815 C -0.29705 -0.23981 -0.29809 -0.24213 -0.27396 -0.23055 C -0.2349 -0.2118 -0.19983 -0.18333 -0.15972 -0.16713 C -0.11944 -0.15092 -0.07865 -0.14467 -0.03698 -0.13842 C 0.00868 -0.13958 0.05417 -0.13981 0.09983 -0.14166 C 0.10712 -0.1419 0.11424 -0.14352 0.12135 -0.14491 C 0.12778 -0.14606 0.14028 -0.14954 0.14028 -0.1493 C 0.1434 -0.16597 0.13594 -0.2 0.12604 -0.21157 C 0.11927 -0.21967 0.1099 -0.22361 0.10347 -0.23217 C 0.09184 -0.24768 0.08385 -0.26574 0.07257 -0.28148 C 0.03924 -0.32801 -2.77778E-7 -0.33426 -0.04531 -0.34004 C -0.04809 -0.34004 -0.13906 -0.34653 -0.17743 -0.33541 C -0.21476 -0.32477 -0.23333 -0.28055 -0.26562 -0.26227 C -0.2941 -0.24606 -0.32535 -0.23541 -0.35243 -0.21481 C -0.3717 -0.20023 -0.38976 -0.18032 -0.40972 -0.16713 C -0.41042 -0.17824 -0.41007 -0.18958 -0.41198 -0.20046 C -0.4125 -0.2037 -0.4151 -0.20579 -0.41684 -0.20833 C -0.42569 -0.22129 -0.43802 -0.22708 -0.44774 -0.23842 C -0.45816 -0.25069 -0.4599 -0.26759 -0.46319 -0.28449 C -0.4651 -0.27754 -0.46545 -0.2537 -0.47153 -0.25116 C -0.47517 -0.24954 -0.47865 -0.24815 -0.48229 -0.24653 C -0.48542 -0.24514 -0.49479 -0.24143 -0.49184 -0.24329 C -0.49028 -0.24444 -0.48698 -0.24653 -0.48698 -0.24629 " pathEditMode="relative" rAng="0" ptsTypes="ffffffffffffffffffffffffffffffffffffffffffffffffffffffffffffA">
                                      <p:cBhvr>
                                        <p:cTn id="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07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ástupný symbol pro text 17"/>
          <p:cNvSpPr>
            <a:spLocks noGrp="1"/>
          </p:cNvSpPr>
          <p:nvPr>
            <p:ph type="body" sz="quarter" idx="4294967295"/>
          </p:nvPr>
        </p:nvSpPr>
        <p:spPr>
          <a:xfrm>
            <a:off x="5138896" y="836712"/>
            <a:ext cx="4041775" cy="639762"/>
          </a:xfrm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/>
          <a:lstStyle/>
          <a:p>
            <a:r>
              <a:rPr lang="cs-CZ" dirty="0" err="1" smtClean="0"/>
              <a:t>Nonartificiální</a:t>
            </a:r>
            <a:r>
              <a:rPr lang="cs-CZ" dirty="0" smtClean="0"/>
              <a:t> hudba</a:t>
            </a:r>
            <a:endParaRPr lang="cs-CZ" dirty="0"/>
          </a:p>
        </p:txBody>
      </p:sp>
      <p:sp>
        <p:nvSpPr>
          <p:cNvPr id="16" name="Zástupný symbol pro text 15"/>
          <p:cNvSpPr>
            <a:spLocks noGrp="1"/>
          </p:cNvSpPr>
          <p:nvPr>
            <p:ph type="subTitle" idx="4294967295"/>
          </p:nvPr>
        </p:nvSpPr>
        <p:spPr>
          <a:xfrm>
            <a:off x="1325364" y="908720"/>
            <a:ext cx="4432300" cy="685800"/>
          </a:xfrm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/>
          <a:lstStyle/>
          <a:p>
            <a:r>
              <a:rPr lang="cs-CZ" dirty="0" smtClean="0"/>
              <a:t>Artificiální hudba</a:t>
            </a:r>
            <a:endParaRPr lang="cs-CZ" dirty="0"/>
          </a:p>
        </p:txBody>
      </p:sp>
      <p:pic>
        <p:nvPicPr>
          <p:cNvPr id="12" name="44 Queen_Bohemian Rhapsody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1475656" y="5013176"/>
            <a:ext cx="609600" cy="609600"/>
          </a:xfrm>
          <a:prstGeom prst="rect">
            <a:avLst/>
          </a:prstGeom>
        </p:spPr>
      </p:pic>
      <p:pic>
        <p:nvPicPr>
          <p:cNvPr id="13" name="24 P. Mc Cartney_Yesterda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5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110086" y="2581672"/>
            <a:ext cx="609600" cy="609600"/>
          </a:xfrm>
          <a:prstGeom prst="rect">
            <a:avLst/>
          </a:prstGeom>
        </p:spPr>
      </p:pic>
      <p:pic>
        <p:nvPicPr>
          <p:cNvPr id="14" name="02 F. Mendelssohn-Bartholdy_Sen noci svatojánské, Svatební pochod.wm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xmlns="" r:embed="rId16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5148064" y="2276872"/>
            <a:ext cx="609600" cy="609600"/>
          </a:xfrm>
          <a:prstGeom prst="rect">
            <a:avLst/>
          </a:prstGeom>
        </p:spPr>
      </p:pic>
      <p:pic>
        <p:nvPicPr>
          <p:cNvPr id="15" name="4. B.Smetana-Proc bychom se netesili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xmlns="" r:embed="rId17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6798819" y="1972072"/>
            <a:ext cx="609600" cy="609600"/>
          </a:xfrm>
          <a:prstGeom prst="rect">
            <a:avLst/>
          </a:prstGeom>
        </p:spPr>
      </p:pic>
      <p:pic>
        <p:nvPicPr>
          <p:cNvPr id="26" name="22. Bach Toccata d moll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xmlns="" r:embed="rId18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7633632" y="4495859"/>
            <a:ext cx="609600" cy="609600"/>
          </a:xfrm>
          <a:prstGeom prst="rect">
            <a:avLst/>
          </a:prstGeom>
        </p:spPr>
      </p:pic>
      <p:pic>
        <p:nvPicPr>
          <p:cNvPr id="27" name="1. fanfary-z-opery-libuse.wm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xmlns="" r:embed="rId19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786177" y="3886259"/>
            <a:ext cx="609600" cy="609600"/>
          </a:xfrm>
          <a:prstGeom prst="rect">
            <a:avLst/>
          </a:prstGeom>
        </p:spPr>
      </p:pic>
      <p:pic>
        <p:nvPicPr>
          <p:cNvPr id="29" name="Antonín-Dvořák---Humoreska.mp3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xmlns="" r:embed="rId20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4885526" y="5877272"/>
            <a:ext cx="609600" cy="609600"/>
          </a:xfrm>
          <a:prstGeom prst="rect">
            <a:avLst/>
          </a:prstGeom>
        </p:spPr>
      </p:pic>
      <p:pic>
        <p:nvPicPr>
          <p:cNvPr id="30" name="Beethoven---Fur-Elise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xmlns="" r:embed="rId21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3840155" y="2581672"/>
            <a:ext cx="609600" cy="6096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4062" y="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Zařaď ukázku:</a:t>
            </a:r>
            <a:endParaRPr lang="cs-CZ" sz="4000" dirty="0"/>
          </a:p>
        </p:txBody>
      </p:sp>
      <p:pic>
        <p:nvPicPr>
          <p:cNvPr id="2" name="01 L. van Beethoven_Symfonie č. 5 c moll op. 67 Osudová.wma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xmlns="" r:embed="rId22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5757664" y="4553009"/>
            <a:ext cx="609600" cy="609600"/>
          </a:xfrm>
          <a:prstGeom prst="rect">
            <a:avLst/>
          </a:prstGeom>
        </p:spPr>
      </p:pic>
      <p:pic>
        <p:nvPicPr>
          <p:cNvPr id="4" name="20 E. Presley_Love Me Tender.wma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xmlns="" r:embed="rId2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6355834" y="3306375"/>
            <a:ext cx="609600" cy="609600"/>
          </a:xfrm>
          <a:prstGeom prst="rect">
            <a:avLst/>
          </a:prstGeom>
        </p:spPr>
      </p:pic>
      <p:pic>
        <p:nvPicPr>
          <p:cNvPr id="5" name="25 W. A. Mozart_Malá noční hudba.wma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xmlns="" r:embed="rId24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3418637" y="50131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73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13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099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369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6641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8743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9323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678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14077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1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849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113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051720" y="1628800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CD k učebnici Hudební výchova pro 6.,7.,8. a 9. ročník základní školy autorů A. </a:t>
            </a:r>
            <a:r>
              <a:rPr lang="cs-CZ" dirty="0" err="1"/>
              <a:t>Charalambidise</a:t>
            </a:r>
            <a:r>
              <a:rPr lang="cs-CZ" dirty="0"/>
              <a:t>, J. Pilky a kolektivu</a:t>
            </a:r>
          </a:p>
        </p:txBody>
      </p:sp>
    </p:spTree>
    <p:extLst>
      <p:ext uri="{BB962C8B-B14F-4D97-AF65-F5344CB8AC3E}">
        <p14:creationId xmlns:p14="http://schemas.microsoft.com/office/powerpoint/2010/main" xmlns="" val="327921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. Artificiální hudba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1. Artificiální hudba</Template>
  <TotalTime>238</TotalTime>
  <Words>269</Words>
  <Application>Microsoft Office PowerPoint</Application>
  <PresentationFormat>Předvádění na obrazovce (4:3)</PresentationFormat>
  <Paragraphs>56</Paragraphs>
  <Slides>11</Slides>
  <Notes>0</Notes>
  <HiddenSlides>0</HiddenSlides>
  <MMClips>14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1. Artificiální hudba</vt:lpstr>
      <vt:lpstr>Snímek 1</vt:lpstr>
      <vt:lpstr>NONARTIFICIÁLNÍ HUDBA</vt:lpstr>
      <vt:lpstr>NONARTIFICIÁLNÍ HUDBA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NONARTIFICIÁLNÍ HUDBA</dc:title>
  <dc:creator>OEM; Jana Malá</dc:creator>
  <cp:lastModifiedBy>Vaše jméno</cp:lastModifiedBy>
  <cp:revision>22</cp:revision>
  <dcterms:created xsi:type="dcterms:W3CDTF">2011-08-26T08:14:30Z</dcterms:created>
  <dcterms:modified xsi:type="dcterms:W3CDTF">2012-07-23T19:21:09Z</dcterms:modified>
</cp:coreProperties>
</file>