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a" ContentType="audio/x-ms-wm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flv" ContentType="video/unknown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69" r:id="rId2"/>
    <p:sldId id="256" r:id="rId3"/>
    <p:sldId id="263" r:id="rId4"/>
    <p:sldId id="257" r:id="rId5"/>
    <p:sldId id="258" r:id="rId6"/>
    <p:sldId id="259" r:id="rId7"/>
    <p:sldId id="260" r:id="rId8"/>
    <p:sldId id="265" r:id="rId9"/>
    <p:sldId id="268" r:id="rId10"/>
    <p:sldId id="267" r:id="rId11"/>
    <p:sldId id="261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80" d="100"/>
          <a:sy n="80" d="100"/>
        </p:scale>
        <p:origin x="-216" y="12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FA1CCE-DE8E-477F-8BDC-86C79DA7F5CD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C5FD1D-C388-4F89-81F2-388D6E65C0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8804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C5FD1D-C388-4F89-81F2-388D6E65C0B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06050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ma"/><Relationship Id="rId6" Type="http://schemas.openxmlformats.org/officeDocument/2006/relationships/image" Target="../media/image10.png"/><Relationship Id="rId5" Type="http://schemas.microsoft.com/office/2007/relationships/media" Target="../media/media1.wma"/><Relationship Id="rId4" Type="http://schemas.openxmlformats.org/officeDocument/2006/relationships/image" Target="../media/image9.jpe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media" Target="../media/media2.flv"/><Relationship Id="rId2" Type="http://schemas.openxmlformats.org/officeDocument/2006/relationships/slideLayout" Target="../slideLayouts/slideLayout7.xml"/><Relationship Id="rId1" Type="http://schemas.openxmlformats.org/officeDocument/2006/relationships/video" Target="../media/media2.flv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upestre.net/tracce/levant.html" TargetMode="External"/><Relationship Id="rId2" Type="http://schemas.openxmlformats.org/officeDocument/2006/relationships/hyperlink" Target="http://www.europreart.net/csic2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lubnetuk.net/m/articles/view/Prehistoric-Music-Industry-Will-it-Evolve-or-go-Extinct" TargetMode="External"/><Relationship Id="rId5" Type="http://schemas.openxmlformats.org/officeDocument/2006/relationships/hyperlink" Target="http://listverse.com/2007/10/07/top-10-ancient-inventions/" TargetMode="External"/><Relationship Id="rId4" Type="http://schemas.openxmlformats.org/officeDocument/2006/relationships/hyperlink" Target="http://fineartamerica.com/art/all/prehistoric+art/canvas+pri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9440073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artificiální hudby 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VY_32_INOVACE_03_Hudba v pravěku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64310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515417" y="347793"/>
            <a:ext cx="8344866" cy="1323439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Hudba v </a:t>
            </a:r>
            <a:r>
              <a:rPr lang="cs-CZ" sz="8000" b="1" i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praveku</a:t>
            </a:r>
            <a:r>
              <a:rPr lang="cs-CZ" sz="8000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 </a:t>
            </a:r>
            <a:endParaRPr lang="cs-CZ" sz="8000" b="1" i="1" dirty="0">
              <a:solidFill>
                <a:schemeClr val="accent2">
                  <a:lumMod val="60000"/>
                  <a:lumOff val="40000"/>
                </a:schemeClr>
              </a:solidFill>
              <a:latin typeface="Curlz MT" pitchFamily="82" charset="0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261434" y="1769042"/>
            <a:ext cx="8882566" cy="1077218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7999" indent="0" algn="ctr">
              <a:buFont typeface="Arial" pitchFamily="34" charset="0"/>
              <a:buNone/>
            </a:pPr>
            <a:r>
              <a:rPr lang="cs-CZ" dirty="0" smtClean="0">
                <a:latin typeface="Curlz MT" pitchFamily="82" charset="0"/>
              </a:rPr>
              <a:t>Toto období popisuje úsvit a nejstarší období lidských </a:t>
            </a:r>
            <a:r>
              <a:rPr lang="cs-CZ" dirty="0" err="1" smtClean="0">
                <a:latin typeface="Curlz MT" pitchFamily="82" charset="0"/>
              </a:rPr>
              <a:t>dejin</a:t>
            </a:r>
            <a:r>
              <a:rPr lang="cs-CZ" dirty="0" smtClean="0">
                <a:latin typeface="Curlz MT" pitchFamily="82" charset="0"/>
              </a:rPr>
              <a:t>.</a:t>
            </a:r>
            <a:endParaRPr lang="cs-CZ" dirty="0">
              <a:latin typeface="Curlz MT" pitchFamily="82" charset="0"/>
            </a:endParaRPr>
          </a:p>
        </p:txBody>
      </p:sp>
      <p:pic>
        <p:nvPicPr>
          <p:cNvPr id="1026" name="Picture 2" descr="C:\Users\OEM\Desktop\obrázky google\b67768202d00e4b245228b9c4ca3f44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2174" y="3702696"/>
            <a:ext cx="6264696" cy="24669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48692"/>
            <a:ext cx="323850" cy="20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660232" y="6453336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Jana Malá, 2. ZŠ Dobříš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54523" y="2392094"/>
            <a:ext cx="133328" cy="99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48913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219200"/>
          </a:xfrm>
        </p:spPr>
        <p:txBody>
          <a:bodyPr>
            <a:normAutofit fontScale="90000"/>
          </a:bodyPr>
          <a:lstStyle/>
          <a:p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half" idx="1"/>
          </p:nvPr>
        </p:nvSpPr>
        <p:spPr>
          <a:xfrm>
            <a:off x="296119" y="620688"/>
            <a:ext cx="4059936" cy="5979368"/>
          </a:xfrm>
        </p:spPr>
        <p:txBody>
          <a:bodyPr>
            <a:noAutofit/>
          </a:bodyPr>
          <a:lstStyle/>
          <a:p>
            <a:pPr lvl="0"/>
            <a:r>
              <a:rPr lang="cs-CZ" sz="2800" spc="0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O tomto období nevíme prakticky vůbec nic, </a:t>
            </a:r>
            <a:r>
              <a:rPr lang="cs-CZ" sz="2800" b="1" spc="0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notový zápis</a:t>
            </a:r>
            <a:r>
              <a:rPr lang="cs-CZ" sz="2800" spc="0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 samozřejmě ještě </a:t>
            </a:r>
            <a:r>
              <a:rPr lang="cs-CZ" sz="2800" b="1" spc="0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neexistuje</a:t>
            </a:r>
            <a:r>
              <a:rPr lang="cs-CZ" sz="2800" spc="0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 a tak </a:t>
            </a:r>
            <a:r>
              <a:rPr lang="cs-CZ" sz="2800" b="1" spc="0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pouze</a:t>
            </a:r>
            <a:r>
              <a:rPr lang="cs-CZ" sz="2800" spc="0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 </a:t>
            </a:r>
            <a:r>
              <a:rPr lang="cs-CZ" sz="2800" b="1" spc="0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spřádáme </a:t>
            </a:r>
            <a:r>
              <a:rPr lang="cs-CZ" sz="2800" b="1" spc="0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domněnky založené na dochovaných nástěnných malbách a archeologických nálezech</a:t>
            </a:r>
          </a:p>
          <a:p>
            <a:endParaRPr lang="cs-CZ" sz="2800" dirty="0"/>
          </a:p>
        </p:txBody>
      </p:sp>
      <p:pic>
        <p:nvPicPr>
          <p:cNvPr id="2050" name="Picture 2" descr="C:\Users\OEM\Desktop\obrázky google\csic_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7597" y="1628800"/>
            <a:ext cx="4410867" cy="439248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12659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Zástupný symbol pro obsah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0263" y="1348072"/>
            <a:ext cx="8475480" cy="51517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-612576" y="325351"/>
            <a:ext cx="10081121" cy="830997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Rozdelení</a:t>
            </a:r>
            <a:r>
              <a:rPr lang="cs-CZ" sz="4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 hudby v </a:t>
            </a:r>
            <a:r>
              <a:rPr lang="cs-CZ" sz="48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praveku</a:t>
            </a:r>
            <a:endParaRPr lang="cs-CZ" sz="4800" b="1" dirty="0">
              <a:solidFill>
                <a:schemeClr val="accent2">
                  <a:lumMod val="60000"/>
                  <a:lumOff val="40000"/>
                </a:schemeClr>
              </a:solidFill>
              <a:latin typeface="Curlz MT" pitchFamily="82" charset="0"/>
            </a:endParaRP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395535" y="1493738"/>
            <a:ext cx="8424937" cy="5127558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7999" indent="0">
              <a:buFont typeface="Arial" pitchFamily="34" charset="0"/>
              <a:buNone/>
            </a:pPr>
            <a:r>
              <a:rPr lang="cs-CZ" sz="4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Svetská</a:t>
            </a:r>
            <a:r>
              <a:rPr lang="cs-CZ" dirty="0" smtClean="0">
                <a:latin typeface="Curlz MT" pitchFamily="82" charset="0"/>
              </a:rPr>
              <a:t> </a:t>
            </a:r>
            <a:r>
              <a:rPr lang="cs-CZ" dirty="0" smtClean="0"/>
              <a:t>- </a:t>
            </a:r>
            <a:r>
              <a:rPr lang="cs-CZ" b="1" dirty="0" smtClean="0"/>
              <a:t>dětské říkanky či zpěvy </a:t>
            </a:r>
          </a:p>
          <a:p>
            <a:pPr marL="107999" indent="0">
              <a:buNone/>
            </a:pPr>
            <a:r>
              <a:rPr lang="cs-CZ" sz="40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Duchovní</a:t>
            </a:r>
            <a:r>
              <a:rPr lang="cs-CZ" b="1" dirty="0" smtClean="0"/>
              <a:t>- </a:t>
            </a:r>
            <a:r>
              <a:rPr lang="cs-CZ" dirty="0" smtClean="0"/>
              <a:t>velká úloha při náboženských obřadech- </a:t>
            </a:r>
            <a:r>
              <a:rPr lang="cs-CZ" b="1" dirty="0" smtClean="0"/>
              <a:t>věřilo se v magickou funkci </a:t>
            </a:r>
            <a:r>
              <a:rPr lang="cs-CZ" dirty="0" smtClean="0"/>
              <a:t>(</a:t>
            </a:r>
            <a:r>
              <a:rPr lang="cs-CZ" b="1" dirty="0" smtClean="0"/>
              <a:t>hudbou a tancem přivolání dobrého lovu, úrody či </a:t>
            </a:r>
            <a:r>
              <a:rPr lang="cs-CZ" b="1" dirty="0" smtClean="0"/>
              <a:t>odehnání </a:t>
            </a:r>
            <a:r>
              <a:rPr lang="cs-CZ" b="1" dirty="0" smtClean="0"/>
              <a:t>nemoci atd</a:t>
            </a:r>
            <a:r>
              <a:rPr lang="cs-CZ" dirty="0" smtClean="0"/>
              <a:t>.) </a:t>
            </a:r>
          </a:p>
          <a:p>
            <a:pPr marL="107999" indent="0">
              <a:buFont typeface="Arial" pitchFamily="34" charset="0"/>
              <a:buNone/>
            </a:pPr>
            <a:r>
              <a:rPr lang="cs-CZ" dirty="0" smtClean="0"/>
              <a:t>Jediným připomenutím tohoto období nám mohou být šamanské zpěvy a rituály amazonských </a:t>
            </a:r>
            <a:r>
              <a:rPr lang="cs-CZ" dirty="0" smtClean="0"/>
              <a:t>Indiánů </a:t>
            </a:r>
            <a:r>
              <a:rPr lang="cs-CZ" dirty="0" smtClean="0"/>
              <a:t>nebo hudba primitivních kmenů Afriky</a:t>
            </a:r>
            <a:endParaRPr lang="cs-CZ" dirty="0"/>
          </a:p>
        </p:txBody>
      </p:sp>
      <p:pic>
        <p:nvPicPr>
          <p:cNvPr id="6" name="04 Ukázka africké lidové hudby.wma"/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596336" y="1117993"/>
            <a:ext cx="609603" cy="609603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10857"/>
            <a:ext cx="217164" cy="134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4636" y="500972"/>
            <a:ext cx="217164" cy="134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1655589"/>
            <a:ext cx="234025" cy="14401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4636" y="1493739"/>
            <a:ext cx="252028" cy="279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31304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4">
                <p:cTn id="13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-144528" y="346319"/>
            <a:ext cx="9035643" cy="10936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Praveké</a:t>
            </a:r>
            <a:r>
              <a:rPr lang="cs-CZ" sz="6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 hudební nástroje  </a:t>
            </a:r>
            <a:endParaRPr lang="cs-CZ" sz="6000" b="1" dirty="0">
              <a:solidFill>
                <a:schemeClr val="accent2">
                  <a:lumMod val="60000"/>
                  <a:lumOff val="40000"/>
                </a:schemeClr>
              </a:solidFill>
              <a:latin typeface="Curlz MT" pitchFamily="82" charset="0"/>
            </a:endParaRP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107504" y="1439996"/>
            <a:ext cx="8783611" cy="5219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Nejstaršími hudebními nástroji byly zřejmě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kostěné píšťalky</a:t>
            </a:r>
            <a:r>
              <a:rPr lang="cs-CZ" dirty="0" smtClean="0"/>
              <a:t>, doložené v mladším paleolitu. Už tehdy lidé spojovali různě dlouhé - a různě znějící - píšťaly do podoby </a:t>
            </a:r>
            <a:r>
              <a:rPr lang="cs-CZ" dirty="0" err="1" smtClean="0"/>
              <a:t>syrinxu</a:t>
            </a:r>
            <a:r>
              <a:rPr lang="cs-CZ" dirty="0" smtClean="0"/>
              <a:t> (</a:t>
            </a:r>
            <a:r>
              <a:rPr lang="cs-CZ" dirty="0" err="1" smtClean="0"/>
              <a:t>Panovy</a:t>
            </a:r>
            <a:r>
              <a:rPr lang="cs-CZ" dirty="0" smtClean="0"/>
              <a:t> flétny). Další skupinu známých pravěkých nástrojů tvoří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hliněná a kovová chřestítka a keramické bubny.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7" name="Picture 3" descr="C:\Users\OEM\Desktop\obrázky google\imag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6624" y="4437112"/>
            <a:ext cx="2640856" cy="20236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74204"/>
            <a:ext cx="276225" cy="19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94430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03998" y="470918"/>
            <a:ext cx="9071643" cy="923330"/>
          </a:xfrm>
          <a:prstGeom prst="rect">
            <a:avLst/>
          </a:prstGeom>
        </p:spPr>
        <p:txBody>
          <a:bodyPr vert="horz" lIns="91440" tIns="45720" rIns="91440" bIns="45720" rtlCol="0" anchor="ctr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Ukázky hudebních </a:t>
            </a:r>
            <a:r>
              <a:rPr lang="cs-CZ" sz="5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nástroju</a:t>
            </a:r>
            <a:endParaRPr lang="cs-CZ" sz="5400" b="1" dirty="0">
              <a:solidFill>
                <a:schemeClr val="accent2">
                  <a:lumMod val="60000"/>
                  <a:lumOff val="40000"/>
                </a:schemeClr>
              </a:solidFill>
              <a:latin typeface="Curlz MT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80001" y="2700003"/>
            <a:ext cx="1799996" cy="2340004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1" compatLnSpc="0"/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Tahoma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525093" y="1412776"/>
            <a:ext cx="3030563" cy="44817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3681733" y="3393722"/>
            <a:ext cx="5040344" cy="21235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244408" y="627162"/>
            <a:ext cx="266700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38550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92426" y="428328"/>
            <a:ext cx="8172647" cy="255454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defRPr>
            </a:pPr>
            <a:r>
              <a:rPr lang="cs-CZ" sz="32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ea typeface="comic sans ms" pitchFamily="2"/>
                <a:cs typeface="comic sans ms" pitchFamily="2"/>
              </a:rPr>
              <a:t>Největší </a:t>
            </a:r>
            <a:r>
              <a:rPr lang="cs-CZ" sz="3200" b="0" i="0" u="none" strike="noStrike" kern="1200" cap="none" spc="0" baseline="0" dirty="0">
                <a:solidFill>
                  <a:schemeClr val="tx1">
                    <a:lumMod val="95000"/>
                  </a:schemeClr>
                </a:solidFill>
                <a:uFillTx/>
                <a:latin typeface="Arial" pitchFamily="34"/>
                <a:ea typeface="comic sans ms" pitchFamily="2"/>
                <a:cs typeface="comic sans ms" pitchFamily="2"/>
              </a:rPr>
              <a:t>zlom</a:t>
            </a:r>
            <a:r>
              <a:rPr lang="cs-CZ" sz="32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ea typeface="comic sans ms" pitchFamily="2"/>
                <a:cs typeface="comic sans ms" pitchFamily="2"/>
              </a:rPr>
              <a:t> </a:t>
            </a:r>
            <a:r>
              <a:rPr lang="cs-CZ" sz="3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ea typeface="comic sans ms" pitchFamily="2"/>
                <a:cs typeface="comic sans ms" pitchFamily="2"/>
              </a:rPr>
              <a:t>ve vývoji hudebních nástrojů nastal </a:t>
            </a:r>
            <a:r>
              <a:rPr lang="cs-CZ" sz="3200" b="0" i="0" u="none" strike="noStrike" kern="1200" cap="none" spc="0" baseline="0" dirty="0">
                <a:uFillTx/>
                <a:latin typeface="Arial" pitchFamily="34"/>
                <a:ea typeface="comic sans ms" pitchFamily="2"/>
                <a:cs typeface="comic sans ms" pitchFamily="2"/>
              </a:rPr>
              <a:t>v </a:t>
            </a:r>
            <a:r>
              <a:rPr lang="cs-CZ" sz="32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ea typeface="comic sans ms" pitchFamily="2"/>
                <a:cs typeface="comic sans ms" pitchFamily="2"/>
              </a:rPr>
              <a:t>době bronzové</a:t>
            </a:r>
            <a:r>
              <a:rPr lang="cs-CZ" sz="3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ea typeface="comic sans ms" pitchFamily="2"/>
                <a:cs typeface="comic sans ms" pitchFamily="2"/>
              </a:rPr>
              <a:t>. Bronz jakožto nový materiál sloužil k </a:t>
            </a:r>
            <a:r>
              <a:rPr lang="cs-CZ" sz="32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ea typeface="comic sans ms" pitchFamily="2"/>
                <a:cs typeface="comic sans ms" pitchFamily="2"/>
              </a:rPr>
              <a:t>výrobě zvonů, kovových trub, rohů </a:t>
            </a:r>
            <a:r>
              <a:rPr lang="cs-CZ" sz="3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ea typeface="comic sans ms" pitchFamily="2"/>
                <a:cs typeface="comic sans ms" pitchFamily="2"/>
              </a:rPr>
              <a:t>a objevují se i první </a:t>
            </a:r>
            <a:r>
              <a:rPr lang="cs-CZ" sz="32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ea typeface="comic sans ms" pitchFamily="2"/>
                <a:cs typeface="comic sans ms" pitchFamily="2"/>
              </a:rPr>
              <a:t>nástroje strunné - harfy, </a:t>
            </a:r>
            <a:r>
              <a:rPr lang="cs-CZ" sz="3200" b="0" i="0" u="none" strike="noStrike" kern="1200" cap="none" spc="0" baseline="0" dirty="0" smtClean="0">
                <a:solidFill>
                  <a:schemeClr val="tx2"/>
                </a:solidFill>
                <a:uFillTx/>
                <a:latin typeface="Arial" pitchFamily="34"/>
                <a:ea typeface="comic sans ms" pitchFamily="2"/>
                <a:cs typeface="comic sans ms" pitchFamily="2"/>
              </a:rPr>
              <a:t>lyry</a:t>
            </a:r>
            <a:r>
              <a:rPr lang="cs-CZ" sz="32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ea typeface="comic sans ms" pitchFamily="2"/>
                <a:cs typeface="comic sans ms" pitchFamily="2"/>
              </a:rPr>
              <a:t>, citery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140968"/>
            <a:ext cx="6667500" cy="32670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46341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12776"/>
            <a:ext cx="8280920" cy="12885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Curlz MT" pitchFamily="82" charset="0"/>
              </a:rPr>
              <a:t>Existovala v </a:t>
            </a:r>
            <a:r>
              <a:rPr lang="cs-CZ" sz="60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Curlz MT" pitchFamily="82" charset="0"/>
              </a:rPr>
              <a:t>praveku</a:t>
            </a:r>
            <a:r>
              <a:rPr lang="cs-CZ" sz="6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Curlz MT" pitchFamily="82" charset="0"/>
              </a:rPr>
              <a:t> náboženská hudba? </a:t>
            </a:r>
            <a:endParaRPr lang="cs-CZ" sz="6000" b="1" dirty="0">
              <a:solidFill>
                <a:schemeClr val="accent2">
                  <a:lumMod val="60000"/>
                  <a:lumOff val="40000"/>
                </a:schemeClr>
              </a:solidFill>
              <a:effectLst/>
              <a:latin typeface="Curlz MT" pitchFamily="82" charset="0"/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78843"/>
            <a:ext cx="228600" cy="16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1403648" y="3804708"/>
            <a:ext cx="16561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ano</a:t>
            </a:r>
            <a:endParaRPr lang="cs-CZ" sz="8000" dirty="0">
              <a:solidFill>
                <a:schemeClr val="accent2">
                  <a:lumMod val="60000"/>
                  <a:lumOff val="40000"/>
                </a:schemeClr>
              </a:solidFill>
              <a:latin typeface="Curlz MT" pitchFamily="82" charset="0"/>
            </a:endParaRPr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6300192" y="3804709"/>
            <a:ext cx="11464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ne</a:t>
            </a:r>
            <a:endParaRPr lang="cs-CZ" sz="8000" dirty="0">
              <a:solidFill>
                <a:schemeClr val="accent2">
                  <a:lumMod val="60000"/>
                  <a:lumOff val="40000"/>
                </a:schemeClr>
              </a:solidFill>
              <a:latin typeface="Curlz MT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9229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483768" y="2492896"/>
            <a:ext cx="43924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Špatne</a:t>
            </a:r>
            <a:r>
              <a:rPr lang="cs-CZ" sz="4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!</a:t>
            </a:r>
          </a:p>
          <a:p>
            <a:r>
              <a:rPr lang="cs-CZ" sz="4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Zkus to znova</a:t>
            </a:r>
            <a:endParaRPr lang="cs-CZ" sz="4800" dirty="0">
              <a:solidFill>
                <a:schemeClr val="accent2">
                  <a:lumMod val="60000"/>
                  <a:lumOff val="40000"/>
                </a:schemeClr>
              </a:solidFill>
              <a:latin typeface="Curlz MT" pitchFamily="82" charset="0"/>
            </a:endParaRP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65178" y="2708919"/>
            <a:ext cx="144016" cy="102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doprava 7">
            <a:hlinkClick r:id="rId3" action="ppaction://hlinksldjump"/>
          </p:cNvPr>
          <p:cNvSpPr/>
          <p:nvPr/>
        </p:nvSpPr>
        <p:spPr>
          <a:xfrm rot="10800000">
            <a:off x="7380312" y="5661248"/>
            <a:ext cx="978408" cy="48463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1949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743969" y="2928716"/>
            <a:ext cx="61926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Výborne</a:t>
            </a:r>
            <a:r>
              <a:rPr lang="cs-CZ" sz="60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!!!</a:t>
            </a:r>
            <a:endParaRPr lang="cs-CZ" sz="6000" dirty="0">
              <a:solidFill>
                <a:schemeClr val="accent2">
                  <a:lumMod val="60000"/>
                  <a:lumOff val="40000"/>
                </a:schemeClr>
              </a:solidFill>
              <a:latin typeface="Curlz MT" pitchFamily="82" charset="0"/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144741"/>
            <a:ext cx="228600" cy="16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90773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aveman - Invention of Music.fl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-366666" y="1"/>
            <a:ext cx="960983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002214" y="1939550"/>
            <a:ext cx="50315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urlz MT" pitchFamily="82" charset="0"/>
              </a:rPr>
              <a:t>Možná hudba vznikla takto… </a:t>
            </a:r>
            <a:r>
              <a:rPr lang="cs-CZ" sz="2800" dirty="0" smtClean="0">
                <a:sym typeface="Wingdings" pitchFamily="2" charset="2"/>
              </a:rPr>
              <a:t> 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3996508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6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3" grpId="0"/>
      <p:bldP spid="3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urlz MT" pitchFamily="82" charset="0"/>
              </a:rPr>
              <a:t>Použité zdroje</a:t>
            </a:r>
            <a:endParaRPr lang="cs-CZ" b="1" i="1" dirty="0">
              <a:solidFill>
                <a:schemeClr val="accent2">
                  <a:lumMod val="60000"/>
                  <a:lumOff val="40000"/>
                </a:schemeClr>
              </a:solidFill>
              <a:latin typeface="Curlz MT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www.europreart.net/csic2.htm</a:t>
            </a:r>
            <a:endParaRPr lang="cs-CZ" dirty="0" smtClean="0"/>
          </a:p>
          <a:p>
            <a:r>
              <a:rPr lang="cs-CZ" u="sng" dirty="0">
                <a:hlinkClick r:id="rId3"/>
              </a:rPr>
              <a:t>http://</a:t>
            </a:r>
            <a:r>
              <a:rPr lang="cs-CZ" u="sng" dirty="0" smtClean="0">
                <a:hlinkClick r:id="rId3"/>
              </a:rPr>
              <a:t>www.rupestre.net/tracce/levant.html</a:t>
            </a:r>
            <a:endParaRPr lang="cs-CZ" u="sng" dirty="0" smtClean="0"/>
          </a:p>
          <a:p>
            <a:r>
              <a:rPr lang="cs-CZ" u="sng" dirty="0">
                <a:hlinkClick r:id="rId4"/>
              </a:rPr>
              <a:t>http://fineartamerica.com/art/all/prehistoric+art/canvas+prints</a:t>
            </a:r>
            <a:r>
              <a:rPr lang="cs-CZ" dirty="0"/>
              <a:t>  - </a:t>
            </a:r>
            <a:r>
              <a:rPr lang="cs-CZ" dirty="0" err="1"/>
              <a:t>tanecnici</a:t>
            </a:r>
            <a:endParaRPr lang="cs-CZ" dirty="0"/>
          </a:p>
          <a:p>
            <a:r>
              <a:rPr lang="cs-CZ" u="sng" dirty="0">
                <a:hlinkClick r:id="rId5"/>
              </a:rPr>
              <a:t>http://listverse.com/2007/10/07/top-10-ancient-inventions/</a:t>
            </a:r>
            <a:r>
              <a:rPr lang="cs-CZ" dirty="0"/>
              <a:t> - </a:t>
            </a:r>
            <a:r>
              <a:rPr lang="cs-CZ" dirty="0" err="1"/>
              <a:t>pistala</a:t>
            </a:r>
            <a:r>
              <a:rPr lang="cs-CZ" dirty="0"/>
              <a:t> s knoflíky </a:t>
            </a:r>
            <a:endParaRPr lang="cs-CZ" dirty="0" smtClean="0"/>
          </a:p>
          <a:p>
            <a:r>
              <a:rPr lang="cs-CZ" u="sng" dirty="0">
                <a:hlinkClick r:id="rId6"/>
              </a:rPr>
              <a:t>http://clubnetuk.net/m/articles/view/Prehistoric-Music-Industry-Will-it-Evolve-or-go-Extinct</a:t>
            </a:r>
            <a:r>
              <a:rPr lang="cs-CZ" dirty="0"/>
              <a:t> -    </a:t>
            </a:r>
            <a:r>
              <a:rPr lang="cs-CZ" dirty="0" err="1"/>
              <a:t>vyvoj</a:t>
            </a:r>
            <a:r>
              <a:rPr lang="cs-CZ" dirty="0"/>
              <a:t> </a:t>
            </a:r>
            <a:r>
              <a:rPr lang="cs-CZ" dirty="0" smtClean="0"/>
              <a:t>hudebníka</a:t>
            </a:r>
          </a:p>
          <a:p>
            <a:r>
              <a:rPr lang="cs-CZ" dirty="0"/>
              <a:t>CD k učebnici Hudební výchova pro 6.,7.,8. a 9. ročník základní školy autorů A. </a:t>
            </a:r>
            <a:r>
              <a:rPr lang="cs-CZ" dirty="0" err="1"/>
              <a:t>Charalambidise</a:t>
            </a:r>
            <a:r>
              <a:rPr lang="cs-CZ" dirty="0"/>
              <a:t>, J. Pilky a </a:t>
            </a:r>
            <a:r>
              <a:rPr lang="cs-CZ" dirty="0" smtClean="0"/>
              <a:t>kolektivu</a:t>
            </a:r>
          </a:p>
          <a:p>
            <a:r>
              <a:rPr lang="cs-CZ"/>
              <a:t>http://www.youtube.com/watch?v=tYBNoFcvcWI</a:t>
            </a:r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776225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435</TotalTime>
  <Words>250</Words>
  <Application>Microsoft Office PowerPoint</Application>
  <PresentationFormat>Předvádění na obrazovce (4:3)</PresentationFormat>
  <Paragraphs>37</Paragraphs>
  <Slides>12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Snímek 1</vt:lpstr>
      <vt:lpstr>Snímek 2</vt:lpstr>
      <vt:lpstr> </vt:lpstr>
      <vt:lpstr>Snímek 4</vt:lpstr>
      <vt:lpstr>Snímek 5</vt:lpstr>
      <vt:lpstr>Snímek 6</vt:lpstr>
      <vt:lpstr>Snímek 7</vt:lpstr>
      <vt:lpstr>Existovala v praveku náboženská hudba? </vt:lpstr>
      <vt:lpstr>Snímek 9</vt:lpstr>
      <vt:lpstr>Snímek 10</vt:lpstr>
      <vt:lpstr>Snímek 11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v pravěku</dc:title>
  <dc:creator>Jana Malá</dc:creator>
  <cp:lastModifiedBy>Vaše jméno</cp:lastModifiedBy>
  <cp:revision>66</cp:revision>
  <dcterms:created xsi:type="dcterms:W3CDTF">2011-04-18T13:25:26Z</dcterms:created>
  <dcterms:modified xsi:type="dcterms:W3CDTF">2012-07-23T19:26:48Z</dcterms:modified>
</cp:coreProperties>
</file>