
<file path=[Content_Types].xml><?xml version="1.0" encoding="utf-8"?>
<Types xmlns="http://schemas.openxmlformats.org/package/2006/content-types">
  <Default Extension="png" ContentType="image/png"/>
  <Default Extension="webm" ContentType="video/unknown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32" r:id="rId1"/>
  </p:sldMasterIdLst>
  <p:notesMasterIdLst>
    <p:notesMasterId r:id="rId15"/>
  </p:notesMasterIdLst>
  <p:sldIdLst>
    <p:sldId id="274" r:id="rId2"/>
    <p:sldId id="257" r:id="rId3"/>
    <p:sldId id="262" r:id="rId4"/>
    <p:sldId id="263" r:id="rId5"/>
    <p:sldId id="273" r:id="rId6"/>
    <p:sldId id="258" r:id="rId7"/>
    <p:sldId id="264" r:id="rId8"/>
    <p:sldId id="259" r:id="rId9"/>
    <p:sldId id="269" r:id="rId10"/>
    <p:sldId id="270" r:id="rId11"/>
    <p:sldId id="271" r:id="rId12"/>
    <p:sldId id="272" r:id="rId13"/>
    <p:sldId id="268" r:id="rId14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496" autoAdjust="0"/>
    <p:restoredTop sz="94676" autoAdjust="0"/>
  </p:normalViewPr>
  <p:slideViewPr>
    <p:cSldViewPr>
      <p:cViewPr>
        <p:scale>
          <a:sx n="69" d="100"/>
          <a:sy n="69" d="100"/>
        </p:scale>
        <p:origin x="-456" y="-7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2604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84880CD-A966-446D-B56C-8211497330B6}" type="datetimeFigureOut">
              <a:rPr lang="cs-CZ" smtClean="0"/>
              <a:t>30.9.2011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76CC6DA-BCA9-4E49-A873-2D128D46DB8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2241723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6CC6DA-BCA9-4E49-A873-2D128D46DB84}" type="slidenum">
              <a:rPr lang="cs-CZ" smtClean="0"/>
              <a:t>12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8418682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Obdélník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Obdélník 18"/>
          <p:cNvSpPr>
            <a:spLocks noChangeArrowheads="1"/>
          </p:cNvSpPr>
          <p:nvPr/>
        </p:nvSpPr>
        <p:spPr bwMode="white">
          <a:xfrm>
            <a:off x="8991600" y="3048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Obdélník 15"/>
          <p:cNvSpPr>
            <a:spLocks noChangeArrowheads="1"/>
          </p:cNvSpPr>
          <p:nvPr/>
        </p:nvSpPr>
        <p:spPr bwMode="white">
          <a:xfrm>
            <a:off x="0" y="0"/>
            <a:ext cx="9144000" cy="25146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Obdélník 11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1371600" y="2819400"/>
            <a:ext cx="6400800" cy="1752600"/>
          </a:xfrm>
        </p:spPr>
        <p:txBody>
          <a:bodyPr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155448" y="2420112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Obdélník 9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3" name="Ovál 12"/>
          <p:cNvSpPr/>
          <p:nvPr/>
        </p:nvSpPr>
        <p:spPr>
          <a:xfrm>
            <a:off x="4267200" y="2115312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Ovál 13"/>
          <p:cNvSpPr/>
          <p:nvPr/>
        </p:nvSpPr>
        <p:spPr>
          <a:xfrm>
            <a:off x="4361688" y="2209800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>
          <a:xfrm>
            <a:off x="4343400" y="2199450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pPr>
              <a:defRPr/>
            </a:pPr>
            <a:fld id="{A5E44240-C5F3-4821-AD82-689F2F6CB092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685800" y="381000"/>
            <a:ext cx="7772400" cy="1752600"/>
          </a:xfrm>
        </p:spPr>
        <p:txBody>
          <a:bodyPr anchor="b"/>
          <a:lstStyle>
            <a:lvl1pPr>
              <a:defRPr sz="4200">
                <a:solidFill>
                  <a:schemeClr val="accent1"/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4361688" y="1026372"/>
            <a:ext cx="457200" cy="441325"/>
          </a:xfrm>
        </p:spPr>
        <p:txBody>
          <a:bodyPr/>
          <a:lstStyle/>
          <a:p>
            <a:pPr>
              <a:defRPr/>
            </a:pPr>
            <a:fld id="{CE160CCE-B77B-492E-9521-BF701B03FD4C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1"/>
          </p:nvPr>
        </p:nvSpPr>
        <p:spPr>
          <a:xfrm>
            <a:off x="301752" y="1527048"/>
            <a:ext cx="850392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Obdélník 16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5" name="Obdélník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Obdélník 15"/>
          <p:cNvSpPr>
            <a:spLocks noChangeArrowheads="1"/>
          </p:cNvSpPr>
          <p:nvPr/>
        </p:nvSpPr>
        <p:spPr bwMode="white">
          <a:xfrm>
            <a:off x="0" y="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white">
          <a:xfrm>
            <a:off x="8991600" y="1905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Obdélník 18"/>
          <p:cNvSpPr>
            <a:spLocks noChangeArrowheads="1"/>
          </p:cNvSpPr>
          <p:nvPr/>
        </p:nvSpPr>
        <p:spPr bwMode="white">
          <a:xfrm>
            <a:off x="152400" y="2286000"/>
            <a:ext cx="8833104" cy="3048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Obdélník 11"/>
          <p:cNvSpPr>
            <a:spLocks noChangeArrowheads="1"/>
          </p:cNvSpPr>
          <p:nvPr/>
        </p:nvSpPr>
        <p:spPr bwMode="auto">
          <a:xfrm>
            <a:off x="155448" y="142352"/>
            <a:ext cx="8833104" cy="2139696"/>
          </a:xfrm>
          <a:prstGeom prst="rect">
            <a:avLst/>
          </a:prstGeom>
          <a:solidFill>
            <a:schemeClr val="accent1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368426" y="2743200"/>
            <a:ext cx="6480174" cy="1673225"/>
          </a:xfrm>
        </p:spPr>
        <p:txBody>
          <a:bodyPr anchor="t"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3" name="Obdélník 12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Obdélník 13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8" name="Přímá spojnice 7"/>
          <p:cNvSpPr>
            <a:spLocks noChangeShapeType="1"/>
          </p:cNvSpPr>
          <p:nvPr/>
        </p:nvSpPr>
        <p:spPr bwMode="auto">
          <a:xfrm>
            <a:off x="152400" y="2438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Ovál 9"/>
          <p:cNvSpPr/>
          <p:nvPr/>
        </p:nvSpPr>
        <p:spPr>
          <a:xfrm>
            <a:off x="4267200" y="2115312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vál 10"/>
          <p:cNvSpPr/>
          <p:nvPr/>
        </p:nvSpPr>
        <p:spPr>
          <a:xfrm>
            <a:off x="4361688" y="2209800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4343400" y="2199450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pPr>
              <a:defRPr/>
            </a:pPr>
            <a:fld id="{635FC9BF-AFE6-4D19-BE85-A7769FD5C0B2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533400"/>
            <a:ext cx="7772400" cy="1524000"/>
          </a:xfrm>
        </p:spPr>
        <p:txBody>
          <a:bodyPr anchor="b"/>
          <a:lstStyle>
            <a:lvl1pPr algn="ctr">
              <a:buNone/>
              <a:defRPr sz="4200" b="0" cap="none" baseline="0">
                <a:solidFill>
                  <a:srgbClr val="FFFFFF"/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758952"/>
          </a:xfrm>
        </p:spPr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5791200" y="6409944"/>
            <a:ext cx="3044952" cy="365760"/>
          </a:xfrm>
        </p:spPr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60A6A7A-D857-45EC-9B57-A61FFEB527B5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  <p:sp>
        <p:nvSpPr>
          <p:cNvPr id="8" name="Přímá spojnice 7"/>
          <p:cNvSpPr>
            <a:spLocks noChangeShapeType="1"/>
          </p:cNvSpPr>
          <p:nvPr/>
        </p:nvSpPr>
        <p:spPr bwMode="auto">
          <a:xfrm flipV="1">
            <a:off x="4563080" y="1575652"/>
            <a:ext cx="8921" cy="4819557"/>
          </a:xfrm>
          <a:prstGeom prst="line">
            <a:avLst/>
          </a:prstGeom>
          <a:noFill/>
          <a:ln w="9525" cap="flat" cmpd="sng" algn="ctr">
            <a:solidFill>
              <a:schemeClr val="tx2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Zástupný symbol pro obsah 9"/>
          <p:cNvSpPr>
            <a:spLocks noGrp="1"/>
          </p:cNvSpPr>
          <p:nvPr>
            <p:ph sz="half" idx="1"/>
          </p:nvPr>
        </p:nvSpPr>
        <p:spPr>
          <a:xfrm>
            <a:off x="301752" y="1371600"/>
            <a:ext cx="4038600" cy="4681728"/>
          </a:xfrm>
        </p:spPr>
        <p:txBody>
          <a:bodyPr/>
          <a:lstStyle>
            <a:lvl1pPr>
              <a:defRPr sz="2500"/>
            </a:lvl1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2" name="Zástupný symbol pro obsah 11"/>
          <p:cNvSpPr>
            <a:spLocks noGrp="1"/>
          </p:cNvSpPr>
          <p:nvPr>
            <p:ph sz="half" idx="2"/>
          </p:nvPr>
        </p:nvSpPr>
        <p:spPr>
          <a:xfrm>
            <a:off x="4800600" y="1371600"/>
            <a:ext cx="4038600" cy="4681728"/>
          </a:xfrm>
        </p:spPr>
        <p:txBody>
          <a:bodyPr/>
          <a:lstStyle>
            <a:lvl1pPr>
              <a:defRPr sz="2500"/>
            </a:lvl1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římá spojnice 9"/>
          <p:cNvSpPr>
            <a:spLocks noChangeShapeType="1"/>
          </p:cNvSpPr>
          <p:nvPr/>
        </p:nvSpPr>
        <p:spPr bwMode="auto">
          <a:xfrm flipV="1">
            <a:off x="4572000" y="2200275"/>
            <a:ext cx="0" cy="4187952"/>
          </a:xfrm>
          <a:prstGeom prst="line">
            <a:avLst/>
          </a:prstGeom>
          <a:noFill/>
          <a:ln w="9525" cap="flat" cmpd="sng" algn="ctr">
            <a:solidFill>
              <a:schemeClr val="tx2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0" name="Obdélník 19"/>
          <p:cNvSpPr>
            <a:spLocks noChangeArrowheads="1"/>
          </p:cNvSpPr>
          <p:nvPr/>
        </p:nvSpPr>
        <p:spPr bwMode="white">
          <a:xfrm>
            <a:off x="0" y="0"/>
            <a:ext cx="9144000" cy="14478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Obdélník 18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1" name="Obdélník 20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2" name="Obdélník 21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1" name="Obdélník 10"/>
          <p:cNvSpPr/>
          <p:nvPr/>
        </p:nvSpPr>
        <p:spPr>
          <a:xfrm>
            <a:off x="152400" y="1371600"/>
            <a:ext cx="8833104" cy="914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Obdélník 12"/>
          <p:cNvSpPr>
            <a:spLocks noChangeArrowheads="1"/>
          </p:cNvSpPr>
          <p:nvPr/>
        </p:nvSpPr>
        <p:spPr bwMode="auto">
          <a:xfrm>
            <a:off x="145923" y="6391656"/>
            <a:ext cx="8833104" cy="310896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301752" y="1524000"/>
            <a:ext cx="4040188" cy="732974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lang="en-US" sz="2200" b="1" dirty="0" smtClean="0">
                <a:solidFill>
                  <a:srgbClr val="FFFFFF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791330" y="1524000"/>
            <a:ext cx="4041775" cy="731520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sz="2200" b="1"/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>
          <a:xfrm>
            <a:off x="304800" y="6409944"/>
            <a:ext cx="3581400" cy="365760"/>
          </a:xfrm>
        </p:spPr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15" name="Přímá spojnice 14"/>
          <p:cNvSpPr>
            <a:spLocks noChangeShapeType="1"/>
          </p:cNvSpPr>
          <p:nvPr/>
        </p:nvSpPr>
        <p:spPr bwMode="auto">
          <a:xfrm>
            <a:off x="152400" y="128016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4" name="Zástupný symbol pro obsah 23"/>
          <p:cNvSpPr>
            <a:spLocks noGrp="1"/>
          </p:cNvSpPr>
          <p:nvPr>
            <p:ph sz="quarter" idx="2"/>
          </p:nvPr>
        </p:nvSpPr>
        <p:spPr>
          <a:xfrm>
            <a:off x="301752" y="2471383"/>
            <a:ext cx="4041648" cy="3818404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6" name="Zástupný symbol pro obsah 25"/>
          <p:cNvSpPr>
            <a:spLocks noGrp="1"/>
          </p:cNvSpPr>
          <p:nvPr>
            <p:ph sz="quarter" idx="4"/>
          </p:nvPr>
        </p:nvSpPr>
        <p:spPr>
          <a:xfrm>
            <a:off x="4800600" y="2471383"/>
            <a:ext cx="4038600" cy="3822192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Ovál 24"/>
          <p:cNvSpPr/>
          <p:nvPr/>
        </p:nvSpPr>
        <p:spPr>
          <a:xfrm>
            <a:off x="4267200" y="956036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7" name="Ovál 26"/>
          <p:cNvSpPr/>
          <p:nvPr/>
        </p:nvSpPr>
        <p:spPr>
          <a:xfrm>
            <a:off x="4361688" y="1050524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>
          <a:xfrm>
            <a:off x="4343400" y="1042416"/>
            <a:ext cx="457200" cy="441325"/>
          </a:xfrm>
        </p:spPr>
        <p:txBody>
          <a:bodyPr/>
          <a:lstStyle>
            <a:lvl1pPr algn="ctr">
              <a:defRPr/>
            </a:lvl1pPr>
          </a:lstStyle>
          <a:p>
            <a:pPr>
              <a:defRPr/>
            </a:pPr>
            <a:fld id="{A34E535A-6109-4639-8AE0-64186EAD2622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  <p:sp>
        <p:nvSpPr>
          <p:cNvPr id="23" name="Nadpis 22"/>
          <p:cNvSpPr>
            <a:spLocks noGrp="1"/>
          </p:cNvSpPr>
          <p:nvPr>
            <p:ph type="title"/>
          </p:nvPr>
        </p:nvSpPr>
        <p:spPr/>
        <p:txBody>
          <a:bodyPr rtlCol="0" anchor="b" anchorCtr="0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>
          <a:xfrm>
            <a:off x="4343400" y="1036020"/>
            <a:ext cx="457200" cy="441325"/>
          </a:xfrm>
        </p:spPr>
        <p:txBody>
          <a:bodyPr/>
          <a:lstStyle/>
          <a:p>
            <a:pPr>
              <a:defRPr/>
            </a:pPr>
            <a:fld id="{7F041A4D-2B26-41A4-BB7D-BE3D9015241F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Obdélník 7"/>
          <p:cNvSpPr>
            <a:spLocks noChangeArrowheads="1"/>
          </p:cNvSpPr>
          <p:nvPr/>
        </p:nvSpPr>
        <p:spPr bwMode="white">
          <a:xfrm>
            <a:off x="0" y="0"/>
            <a:ext cx="9144000" cy="155448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Obdélník 9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Obdélník 8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Obdélník 4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6" name="Obdélník 5"/>
          <p:cNvSpPr>
            <a:spLocks noChangeArrowheads="1"/>
          </p:cNvSpPr>
          <p:nvPr/>
        </p:nvSpPr>
        <p:spPr bwMode="auto">
          <a:xfrm>
            <a:off x="152400" y="158496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>
          <a:xfrm>
            <a:off x="4267200" y="6324600"/>
            <a:ext cx="609600" cy="441324"/>
          </a:xfr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pPr>
              <a:defRPr/>
            </a:pPr>
            <a:fld id="{06403196-572A-46A3-BF6E-12E95254E7FA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Obdélník 18"/>
          <p:cNvSpPr>
            <a:spLocks noChangeArrowheads="1"/>
          </p:cNvSpPr>
          <p:nvPr/>
        </p:nvSpPr>
        <p:spPr bwMode="auto">
          <a:xfrm>
            <a:off x="152400" y="152400"/>
            <a:ext cx="8833104" cy="304800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5" name="Obdélník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Obdélník 15"/>
          <p:cNvSpPr>
            <a:spLocks noChangeArrowheads="1"/>
          </p:cNvSpPr>
          <p:nvPr/>
        </p:nvSpPr>
        <p:spPr bwMode="white">
          <a:xfrm>
            <a:off x="0" y="0"/>
            <a:ext cx="9144000" cy="118872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7" name="Obdélník 16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3" name="Obdélník 12"/>
          <p:cNvSpPr/>
          <p:nvPr/>
        </p:nvSpPr>
        <p:spPr>
          <a:xfrm>
            <a:off x="152400" y="609600"/>
            <a:ext cx="2743200" cy="5867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81000" y="914400"/>
            <a:ext cx="2362200" cy="990600"/>
          </a:xfrm>
        </p:spPr>
        <p:txBody>
          <a:bodyPr anchor="b">
            <a:noAutofit/>
          </a:bodyPr>
          <a:lstStyle>
            <a:lvl1pPr algn="l">
              <a:buNone/>
              <a:defRPr sz="2200" b="1">
                <a:solidFill>
                  <a:srgbClr val="FFFFFF"/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381000" y="1981200"/>
            <a:ext cx="2362200" cy="4144963"/>
          </a:xfrm>
        </p:spPr>
        <p:txBody>
          <a:bodyPr/>
          <a:lstStyle>
            <a:lvl1pPr marL="0" indent="0">
              <a:spcAft>
                <a:spcPts val="1000"/>
              </a:spcAft>
              <a:buNone/>
              <a:defRPr sz="1600">
                <a:solidFill>
                  <a:srgbClr val="FFFFFF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8" name="Obdélník 7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152400" y="533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0" name="Zástupný symbol pro obsah 19"/>
          <p:cNvSpPr>
            <a:spLocks noGrp="1"/>
          </p:cNvSpPr>
          <p:nvPr>
            <p:ph sz="quarter" idx="1"/>
          </p:nvPr>
        </p:nvSpPr>
        <p:spPr>
          <a:xfrm>
            <a:off x="3124200" y="685800"/>
            <a:ext cx="5638800" cy="5410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0" name="Ovál 9"/>
          <p:cNvSpPr/>
          <p:nvPr/>
        </p:nvSpPr>
        <p:spPr>
          <a:xfrm>
            <a:off x="1295400" y="22860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vál 10"/>
          <p:cNvSpPr/>
          <p:nvPr/>
        </p:nvSpPr>
        <p:spPr>
          <a:xfrm>
            <a:off x="1389888" y="323088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1371600" y="312738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pPr>
              <a:defRPr/>
            </a:pPr>
            <a:fld id="{28476E4C-AD5E-45B2-8C51-EF0F1C0B2F10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  <p:sp>
        <p:nvSpPr>
          <p:cNvPr id="21" name="Obdélník 20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301752" y="6410848"/>
            <a:ext cx="3383280" cy="365760"/>
          </a:xfrm>
        </p:spPr>
        <p:txBody>
          <a:bodyPr/>
          <a:lstStyle/>
          <a:p>
            <a:pPr>
              <a:defRPr/>
            </a:pPr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Přímá spojnice 20"/>
          <p:cNvSpPr>
            <a:spLocks noChangeShapeType="1"/>
          </p:cNvSpPr>
          <p:nvPr/>
        </p:nvSpPr>
        <p:spPr bwMode="auto">
          <a:xfrm>
            <a:off x="152400" y="533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Obdélník 18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Obdélník 15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7" name="Obdélník 16"/>
          <p:cNvSpPr>
            <a:spLocks noChangeArrowheads="1"/>
          </p:cNvSpPr>
          <p:nvPr/>
        </p:nvSpPr>
        <p:spPr bwMode="white">
          <a:xfrm>
            <a:off x="0" y="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0" name="Obdélník 19"/>
          <p:cNvSpPr>
            <a:spLocks noChangeArrowheads="1"/>
          </p:cNvSpPr>
          <p:nvPr/>
        </p:nvSpPr>
        <p:spPr bwMode="auto">
          <a:xfrm>
            <a:off x="152400" y="152400"/>
            <a:ext cx="8833104" cy="301752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Obdélník 7"/>
          <p:cNvSpPr/>
          <p:nvPr/>
        </p:nvSpPr>
        <p:spPr>
          <a:xfrm>
            <a:off x="152400" y="609600"/>
            <a:ext cx="2743200" cy="5867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Obdélník 14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2" name="Ovál 11"/>
          <p:cNvSpPr/>
          <p:nvPr/>
        </p:nvSpPr>
        <p:spPr>
          <a:xfrm>
            <a:off x="1295400" y="22860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Ovál 12"/>
          <p:cNvSpPr/>
          <p:nvPr/>
        </p:nvSpPr>
        <p:spPr>
          <a:xfrm>
            <a:off x="1389888" y="323088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1371600" y="312738"/>
            <a:ext cx="457200" cy="441325"/>
          </a:xfrm>
        </p:spPr>
        <p:txBody>
          <a:bodyPr/>
          <a:lstStyle/>
          <a:p>
            <a:pPr>
              <a:defRPr/>
            </a:pPr>
            <a:fld id="{660C02AD-DCD2-42A9-8F4C-B23486C4B09D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000375" y="5029200"/>
            <a:ext cx="5867400" cy="1219200"/>
          </a:xfrm>
        </p:spPr>
        <p:txBody>
          <a:bodyPr anchor="t">
            <a:noAutofit/>
          </a:bodyPr>
          <a:lstStyle>
            <a:lvl1pPr algn="l">
              <a:buNone/>
              <a:defRPr sz="2400" b="1">
                <a:solidFill>
                  <a:schemeClr val="tx2"/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3000375" y="609600"/>
            <a:ext cx="5867400" cy="4267200"/>
          </a:xfrm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381000" y="990600"/>
            <a:ext cx="2438400" cy="5257800"/>
          </a:xfrm>
        </p:spPr>
        <p:txBody>
          <a:bodyPr/>
          <a:lstStyle>
            <a:lvl1pPr marL="0" indent="0">
              <a:spcAft>
                <a:spcPts val="1000"/>
              </a:spcAft>
              <a:buFontTx/>
              <a:buNone/>
              <a:defRPr sz="1600">
                <a:solidFill>
                  <a:srgbClr val="FFFFFF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22" name="Obdélník 21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5788152" y="6404984"/>
            <a:ext cx="3044952" cy="365760"/>
          </a:xfrm>
        </p:spPr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301752" y="6410848"/>
            <a:ext cx="3584448" cy="365760"/>
          </a:xfrm>
        </p:spPr>
        <p:txBody>
          <a:bodyPr/>
          <a:lstStyle/>
          <a:p>
            <a:pPr>
              <a:defRPr/>
            </a:pPr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76DAB64-5052-41A1-B45D-5111A9B6027D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Obdélník 7"/>
          <p:cNvSpPr>
            <a:spLocks noChangeArrowheads="1"/>
          </p:cNvSpPr>
          <p:nvPr/>
        </p:nvSpPr>
        <p:spPr bwMode="white">
          <a:xfrm>
            <a:off x="7010400" y="0"/>
            <a:ext cx="21336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Obdélník 8"/>
          <p:cNvSpPr>
            <a:spLocks noChangeArrowheads="1"/>
          </p:cNvSpPr>
          <p:nvPr/>
        </p:nvSpPr>
        <p:spPr bwMode="white">
          <a:xfrm>
            <a:off x="0" y="0"/>
            <a:ext cx="9144000" cy="155448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Obdélník 9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1" name="Obdélník 10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Obdélník 11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3" name="Přímá spojnice 12"/>
          <p:cNvSpPr>
            <a:spLocks noChangeShapeType="1"/>
          </p:cNvSpPr>
          <p:nvPr/>
        </p:nvSpPr>
        <p:spPr bwMode="auto">
          <a:xfrm rot="5400000">
            <a:off x="4021836" y="3278124"/>
            <a:ext cx="6245352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Ovál 13"/>
          <p:cNvSpPr/>
          <p:nvPr/>
        </p:nvSpPr>
        <p:spPr>
          <a:xfrm>
            <a:off x="6839712" y="2925763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Ovál 14"/>
          <p:cNvSpPr/>
          <p:nvPr/>
        </p:nvSpPr>
        <p:spPr>
          <a:xfrm>
            <a:off x="6934200" y="3020251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6915912" y="3009901"/>
            <a:ext cx="457200" cy="441325"/>
          </a:xfrm>
        </p:spPr>
        <p:txBody>
          <a:bodyPr/>
          <a:lstStyle/>
          <a:p>
            <a:pPr>
              <a:defRPr/>
            </a:pPr>
            <a:fld id="{A0E1EFCB-9AC9-4559-8C6F-70EA4442A41A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304800" y="304800"/>
            <a:ext cx="6553200" cy="5821366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7391400" y="304801"/>
            <a:ext cx="1447800" cy="5851525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Obdélník 1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Obdélník 15"/>
          <p:cNvSpPr>
            <a:spLocks noChangeArrowheads="1"/>
          </p:cNvSpPr>
          <p:nvPr/>
        </p:nvSpPr>
        <p:spPr bwMode="white">
          <a:xfrm>
            <a:off x="0" y="0"/>
            <a:ext cx="9144000" cy="1393371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Obdélník 18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Obdélník 8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>
            <a:off x="5791200" y="6404984"/>
            <a:ext cx="3044952" cy="36576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400">
                <a:solidFill>
                  <a:srgbClr val="FFFFFF"/>
                </a:solidFill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>
            <a:off x="304800" y="6410848"/>
            <a:ext cx="3581400" cy="36576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rgbClr val="FFFFFF"/>
                </a:solidFill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8" name="Obdélník 7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0" name="Přímá spojnice 9"/>
          <p:cNvSpPr>
            <a:spLocks noChangeShapeType="1"/>
          </p:cNvSpPr>
          <p:nvPr/>
        </p:nvSpPr>
        <p:spPr bwMode="auto">
          <a:xfrm>
            <a:off x="152400" y="1276743"/>
            <a:ext cx="8833104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Ovál 11"/>
          <p:cNvSpPr/>
          <p:nvPr/>
        </p:nvSpPr>
        <p:spPr>
          <a:xfrm>
            <a:off x="4267200" y="956036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Ovál 14"/>
          <p:cNvSpPr/>
          <p:nvPr/>
        </p:nvSpPr>
        <p:spPr>
          <a:xfrm>
            <a:off x="4361688" y="1050524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4343400" y="1040174"/>
            <a:ext cx="457200" cy="441325"/>
          </a:xfrm>
          <a:prstGeom prst="rect">
            <a:avLst/>
          </a:prstGeom>
        </p:spPr>
        <p:txBody>
          <a:bodyPr vert="horz" lIns="45720" rIns="45720" anchor="ctr">
            <a:normAutofit/>
          </a:bodyPr>
          <a:lstStyle>
            <a:lvl1pPr algn="ctr" eaLnBrk="1" latinLnBrk="0" hangingPunct="1">
              <a:defRPr kumimoji="0" sz="1600"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pPr>
              <a:defRPr/>
            </a:pPr>
            <a:fld id="{3A1CFB08-86EA-4FB9-8A56-D6EB76BCEC9A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758952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301752" y="1524000"/>
            <a:ext cx="8534400" cy="459943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33" r:id="rId1"/>
    <p:sldLayoutId id="2147483734" r:id="rId2"/>
    <p:sldLayoutId id="2147483735" r:id="rId3"/>
    <p:sldLayoutId id="2147483736" r:id="rId4"/>
    <p:sldLayoutId id="2147483737" r:id="rId5"/>
    <p:sldLayoutId id="2147483738" r:id="rId6"/>
    <p:sldLayoutId id="2147483739" r:id="rId7"/>
    <p:sldLayoutId id="2147483740" r:id="rId8"/>
    <p:sldLayoutId id="2147483741" r:id="rId9"/>
    <p:sldLayoutId id="2147483742" r:id="rId10"/>
    <p:sldLayoutId id="2147483743" r:id="rId11"/>
  </p:sldLayoutIdLst>
  <p:txStyles>
    <p:titleStyle>
      <a:lvl1pPr algn="ctr" rtl="0" eaLnBrk="1" latinLnBrk="0" hangingPunct="1">
        <a:spcBef>
          <a:spcPct val="0"/>
        </a:spcBef>
        <a:buNone/>
        <a:defRPr kumimoji="0" sz="3300" kern="1200">
          <a:solidFill>
            <a:schemeClr val="accent3">
              <a:shade val="75000"/>
            </a:schemeClr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74320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"/>
        <a:buChar char=""/>
        <a:defRPr kumimoji="0"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ct val="20000"/>
        </a:spcBef>
        <a:buClr>
          <a:schemeClr val="accent3"/>
        </a:buClr>
        <a:buSzPct val="75000"/>
        <a:buFont typeface="Wingdings 2"/>
        <a:buChar char="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ct val="20000"/>
        </a:spcBef>
        <a:buClr>
          <a:schemeClr val="accent4"/>
        </a:buClr>
        <a:buSzPct val="70000"/>
        <a:buFont typeface="Wingdings"/>
        <a:buChar char="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ct val="20000"/>
        </a:spcBef>
        <a:buClr>
          <a:schemeClr val="accent5"/>
        </a:buClr>
        <a:buFontTx/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90000"/>
        <a:buChar char="•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03120" indent="-182880" algn="l" rtl="0" eaLnBrk="1" latinLnBrk="0" hangingPunct="1">
        <a:spcBef>
          <a:spcPct val="20000"/>
        </a:spcBef>
        <a:buClr>
          <a:schemeClr val="accent4">
            <a:shade val="75000"/>
          </a:schemeClr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377440" indent="-182880" algn="l" rtl="0" eaLnBrk="1" latinLnBrk="0" hangingPunct="1">
        <a:spcBef>
          <a:spcPct val="20000"/>
        </a:spcBef>
        <a:buClr>
          <a:schemeClr val="accent2">
            <a:shade val="75000"/>
          </a:schemeClr>
        </a:buClr>
        <a:buSzPct val="90000"/>
        <a:buChar char="•"/>
        <a:defRPr kumimoji="0" sz="1400" kern="1200" cap="all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" Target="slide10.xml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6.xml"/><Relationship Id="rId4" Type="http://schemas.openxmlformats.org/officeDocument/2006/relationships/slide" Target="slide1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slide" Target="slide9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video" Target="../media/media1.webm"/><Relationship Id="rId1" Type="http://schemas.microsoft.com/office/2007/relationships/media" Target="../media/media1.webm"/><Relationship Id="rId5" Type="http://schemas.openxmlformats.org/officeDocument/2006/relationships/image" Target="../media/image16.png"/><Relationship Id="rId4" Type="http://schemas.openxmlformats.org/officeDocument/2006/relationships/notesSlide" Target="../notesSlides/notesSlide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hyperlink" Target="http://reneeyancy.blogspot.com/2010/05/prehistoric-music.html" TargetMode="External"/><Relationship Id="rId2" Type="http://schemas.openxmlformats.org/officeDocument/2006/relationships/hyperlink" Target="http://www.britannica.com.sg/music/aulos-356140.html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www.youtube.com/watch?v=Sl6wUVaw3oA&amp;feature=related" TargetMode="External"/><Relationship Id="rId5" Type="http://schemas.openxmlformats.org/officeDocument/2006/relationships/hyperlink" Target="http://www.clipart-history.com/index.php?id=638&amp;pic=2490" TargetMode="External"/><Relationship Id="rId4" Type="http://schemas.openxmlformats.org/officeDocument/2006/relationships/hyperlink" Target="http://www.umich.edu/~kelseydb/Exhibits/MIRE/Introduction/AncientEgypt/AncientEgypt.html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07704" y="332656"/>
            <a:ext cx="5600700" cy="1047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obrázek 2" descr="C:\Documents and Settings\OEM\Dokumenty\Obrázky\2.ZŠ-panáčci\2zs_logo2-color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411760" y="1412776"/>
            <a:ext cx="4129841" cy="380164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6" name="Tabulka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89290405"/>
              </p:ext>
            </p:extLst>
          </p:nvPr>
        </p:nvGraphicFramePr>
        <p:xfrm>
          <a:off x="683568" y="5229200"/>
          <a:ext cx="7848872" cy="1402080"/>
        </p:xfrm>
        <a:graphic>
          <a:graphicData uri="http://schemas.openxmlformats.org/drawingml/2006/table">
            <a:tbl>
              <a:tblPr/>
              <a:tblGrid>
                <a:gridCol w="2376264"/>
                <a:gridCol w="5472608"/>
              </a:tblGrid>
              <a:tr h="34814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>
                          <a:latin typeface="Calibri"/>
                          <a:ea typeface="Calibri"/>
                          <a:cs typeface="Times New Roman"/>
                        </a:rPr>
                        <a:t>Číslo projektu</a:t>
                      </a:r>
                      <a:endParaRPr lang="cs-CZ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b="0" dirty="0">
                          <a:latin typeface="Times New Roman,Bold"/>
                          <a:ea typeface="Calibri"/>
                          <a:cs typeface="Times New Roman,Bold"/>
                        </a:rPr>
                        <a:t>CZ.1.07/1.4.00/21.1405</a:t>
                      </a:r>
                      <a:endParaRPr lang="cs-CZ" sz="1000" b="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814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>
                          <a:latin typeface="Calibri"/>
                          <a:ea typeface="Calibri"/>
                          <a:cs typeface="Times New Roman"/>
                        </a:rPr>
                        <a:t>Název sady materiálů</a:t>
                      </a:r>
                      <a:endParaRPr lang="cs-CZ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b="1" dirty="0" smtClean="0">
                          <a:latin typeface="Times New Roman"/>
                          <a:ea typeface="Calibri"/>
                          <a:cs typeface="Times New Roman"/>
                        </a:rPr>
                        <a:t>Vývoj artificiální hudby  8. ročník</a:t>
                      </a:r>
                      <a:endParaRPr lang="cs-CZ" sz="2000" b="1" dirty="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814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>
                          <a:latin typeface="Calibri"/>
                          <a:ea typeface="Calibri"/>
                          <a:cs typeface="Times New Roman"/>
                        </a:rPr>
                        <a:t>Název materiálu</a:t>
                      </a:r>
                      <a:endParaRPr lang="cs-CZ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b="1" smtClean="0">
                          <a:latin typeface="Times New Roman"/>
                          <a:ea typeface="Calibri"/>
                          <a:cs typeface="Times New Roman"/>
                        </a:rPr>
                        <a:t>VY_32_INOVACE_04_Hudba </a:t>
                      </a:r>
                      <a:r>
                        <a:rPr lang="cs-CZ" sz="2000" b="1" dirty="0" smtClean="0">
                          <a:latin typeface="Times New Roman"/>
                          <a:ea typeface="Calibri"/>
                          <a:cs typeface="Times New Roman"/>
                        </a:rPr>
                        <a:t>ve starověku</a:t>
                      </a:r>
                      <a:endParaRPr lang="cs-CZ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814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>
                          <a:latin typeface="Calibri"/>
                          <a:ea typeface="Calibri"/>
                          <a:cs typeface="Times New Roman"/>
                        </a:rPr>
                        <a:t>Autor</a:t>
                      </a:r>
                      <a:endParaRPr lang="cs-CZ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 smtClean="0">
                          <a:latin typeface="Times New Roman"/>
                          <a:ea typeface="Calibri"/>
                          <a:cs typeface="Times New Roman"/>
                        </a:rPr>
                        <a:t>Jana</a:t>
                      </a:r>
                      <a:r>
                        <a:rPr lang="cs-CZ" sz="2000" baseline="0" dirty="0" smtClean="0">
                          <a:latin typeface="Times New Roman"/>
                          <a:ea typeface="Calibri"/>
                          <a:cs typeface="Times New Roman"/>
                        </a:rPr>
                        <a:t> Malá</a:t>
                      </a:r>
                      <a:endParaRPr lang="cs-CZ" sz="2000" dirty="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949586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35896" y="1651946"/>
            <a:ext cx="216024" cy="12087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pPr eaLnBrk="1" hangingPunct="1"/>
            <a:r>
              <a:rPr lang="cs-CZ" sz="6600" dirty="0">
                <a:latin typeface="Jokerman" pitchFamily="82" charset="0"/>
              </a:rPr>
              <a:t>Hudba</a:t>
            </a:r>
            <a:r>
              <a:rPr lang="cs-CZ" sz="6600" dirty="0" smtClean="0">
                <a:latin typeface="Jokerman" pitchFamily="82" charset="0"/>
              </a:rPr>
              <a:t> </a:t>
            </a:r>
            <a:r>
              <a:rPr lang="cs-CZ" sz="6600" dirty="0">
                <a:latin typeface="Jokerman" pitchFamily="82" charset="0"/>
              </a:rPr>
              <a:t>ve</a:t>
            </a:r>
            <a:r>
              <a:rPr lang="cs-CZ" sz="6600" dirty="0" smtClean="0">
                <a:solidFill>
                  <a:srgbClr val="00B0F0"/>
                </a:solidFill>
                <a:latin typeface="Jokerman" pitchFamily="82" charset="0"/>
              </a:rPr>
              <a:t> </a:t>
            </a:r>
            <a:r>
              <a:rPr lang="cs-CZ" sz="6600" dirty="0" err="1" smtClean="0">
                <a:latin typeface="Jokerman" pitchFamily="82" charset="0"/>
              </a:rPr>
              <a:t>staroveku</a:t>
            </a:r>
            <a:r>
              <a:rPr lang="cs-CZ" sz="6600" dirty="0" smtClean="0">
                <a:latin typeface="Jokerman" pitchFamily="82" charset="0"/>
              </a:rPr>
              <a:t>  </a:t>
            </a:r>
            <a:r>
              <a:rPr lang="cs-CZ" sz="4000" dirty="0" smtClean="0">
                <a:latin typeface="Jokerman" pitchFamily="82" charset="0"/>
              </a:rPr>
              <a:t>4. tis .</a:t>
            </a:r>
            <a:r>
              <a:rPr lang="cs-CZ" sz="4000" dirty="0" err="1" smtClean="0">
                <a:latin typeface="Jokerman" pitchFamily="82" charset="0"/>
              </a:rPr>
              <a:t>pr</a:t>
            </a:r>
            <a:r>
              <a:rPr lang="cs-CZ" sz="4000" dirty="0" smtClean="0">
                <a:latin typeface="Jokerman" pitchFamily="82" charset="0"/>
              </a:rPr>
              <a:t>. n. l.-5. st. n. l.</a:t>
            </a:r>
            <a:endParaRPr lang="cs-CZ" sz="4000" dirty="0">
              <a:latin typeface="Jokerman" pitchFamily="82" charset="0"/>
            </a:endParaRPr>
          </a:p>
        </p:txBody>
      </p:sp>
      <p:pic>
        <p:nvPicPr>
          <p:cNvPr id="2" name="Zástupný symbol pro obsah 1"/>
          <p:cNvPicPr>
            <a:picLocks noGrp="1" noChangeAspect="1"/>
          </p:cNvPicPr>
          <p:nvPr>
            <p:ph sz="quarter" idx="4294967295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536" y="2564904"/>
            <a:ext cx="8424862" cy="405606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70154" y="752128"/>
            <a:ext cx="438150" cy="228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6372200" y="6381328"/>
            <a:ext cx="28803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Jana Malá, 2. ZŠ Dobříš</a:t>
            </a:r>
            <a:endParaRPr lang="cs-CZ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Nadpis 10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 smtClean="0">
                <a:latin typeface="Jokerman" pitchFamily="82" charset="0"/>
              </a:rPr>
              <a:t>Exotická kultura</a:t>
            </a:r>
            <a:endParaRPr lang="cs-CZ" dirty="0">
              <a:latin typeface="Jokerman" pitchFamily="82" charset="0"/>
            </a:endParaRPr>
          </a:p>
        </p:txBody>
      </p:sp>
      <p:sp>
        <p:nvSpPr>
          <p:cNvPr id="12" name="Zástupný symbol pro obsah 11"/>
          <p:cNvSpPr>
            <a:spLocks noGrp="1"/>
          </p:cNvSpPr>
          <p:nvPr>
            <p:ph sz="quarter" idx="1"/>
          </p:nvPr>
        </p:nvSpPr>
        <p:spPr/>
        <p:txBody>
          <a:bodyPr>
            <a:normAutofit lnSpcReduction="10000"/>
          </a:bodyPr>
          <a:lstStyle/>
          <a:p>
            <a:r>
              <a:rPr lang="cs-CZ" dirty="0"/>
              <a:t>S rozvojem lidské společnosti se rozvíjela i </a:t>
            </a:r>
            <a:r>
              <a:rPr lang="cs-CZ" dirty="0" smtClean="0"/>
              <a:t>hudba. Zněla stále dokonaleji, hudební nástroje byly složitější a technika hry vybroušenější.</a:t>
            </a:r>
          </a:p>
          <a:p>
            <a:r>
              <a:rPr lang="cs-CZ" dirty="0"/>
              <a:t>Vysokou hudební úroveň měla kultura </a:t>
            </a:r>
            <a:r>
              <a:rPr lang="cs-CZ" dirty="0" smtClean="0"/>
              <a:t>Číny.     Čínská</a:t>
            </a:r>
            <a:r>
              <a:rPr lang="cs-CZ" dirty="0"/>
              <a:t>, japonská, </a:t>
            </a:r>
            <a:r>
              <a:rPr lang="cs-CZ" dirty="0" smtClean="0"/>
              <a:t>                                                    malajská,                                                              předoindická </a:t>
            </a:r>
            <a:r>
              <a:rPr lang="cs-CZ" dirty="0"/>
              <a:t>a </a:t>
            </a:r>
            <a:r>
              <a:rPr lang="cs-CZ" dirty="0" smtClean="0"/>
              <a:t>                                                       arabsko-perská                                                              tvoří </a:t>
            </a:r>
            <a:r>
              <a:rPr lang="cs-CZ" dirty="0"/>
              <a:t>kulturu </a:t>
            </a:r>
            <a:r>
              <a:rPr lang="cs-CZ" dirty="0" smtClean="0"/>
              <a:t>                                                           </a:t>
            </a:r>
            <a:r>
              <a:rPr lang="cs-CZ" b="1" dirty="0" smtClean="0"/>
              <a:t>EXOTICKOU.</a:t>
            </a:r>
            <a:endParaRPr lang="cs-CZ" b="1" dirty="0"/>
          </a:p>
          <a:p>
            <a:pPr marL="0" indent="0">
              <a:buNone/>
            </a:pPr>
            <a:r>
              <a:rPr lang="cs-CZ" dirty="0" smtClean="0"/>
              <a:t> </a:t>
            </a:r>
          </a:p>
        </p:txBody>
      </p:sp>
      <p:pic>
        <p:nvPicPr>
          <p:cNvPr id="14" name="Obrázek 1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35896" y="3429000"/>
            <a:ext cx="4248472" cy="26456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52565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Nadpis 1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latin typeface="Jokerman" pitchFamily="82" charset="0"/>
              </a:rPr>
              <a:t>Orientální kultura</a:t>
            </a:r>
            <a:endParaRPr lang="cs-CZ" dirty="0">
              <a:latin typeface="Jokerman" pitchFamily="82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/>
        <p:txBody>
          <a:bodyPr>
            <a:noAutofit/>
          </a:bodyPr>
          <a:lstStyle/>
          <a:p>
            <a:r>
              <a:rPr lang="cs-CZ" sz="3200" dirty="0"/>
              <a:t>Pro další hudební dění v Evropě je významnější kultura rozvíjejícího Egypta, Mezopotámie a Sýrie tzv. </a:t>
            </a:r>
            <a:r>
              <a:rPr lang="cs-CZ" sz="3200" b="1" dirty="0" smtClean="0"/>
              <a:t>ORIENTÁLNÍ</a:t>
            </a:r>
          </a:p>
          <a:p>
            <a:endParaRPr lang="cs-CZ" sz="3200" dirty="0"/>
          </a:p>
          <a:p>
            <a:endParaRPr lang="cs-CZ" sz="3200" dirty="0" smtClean="0"/>
          </a:p>
          <a:p>
            <a:endParaRPr lang="cs-CZ" sz="3200" dirty="0"/>
          </a:p>
          <a:p>
            <a:endParaRPr lang="cs-CZ" sz="3200" dirty="0"/>
          </a:p>
        </p:txBody>
      </p:sp>
      <p:pic>
        <p:nvPicPr>
          <p:cNvPr id="13" name="Zástupný symbol pro obsah 12"/>
          <p:cNvPicPr>
            <a:picLocks noGrp="1" noChangeAspect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38712" y="1674019"/>
            <a:ext cx="3762375" cy="4076700"/>
          </a:xfrm>
        </p:spPr>
      </p:pic>
    </p:spTree>
    <p:extLst>
      <p:ext uri="{BB962C8B-B14F-4D97-AF65-F5344CB8AC3E}">
        <p14:creationId xmlns:p14="http://schemas.microsoft.com/office/powerpoint/2010/main" val="8820234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536" y="1340768"/>
            <a:ext cx="8335083" cy="650646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538234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5" name="Rectangle 3"/>
          <p:cNvSpPr>
            <a:spLocks noGrp="1" noChangeArrowheads="1"/>
          </p:cNvSpPr>
          <p:nvPr>
            <p:ph sz="quarter" idx="4294967295"/>
          </p:nvPr>
        </p:nvSpPr>
        <p:spPr>
          <a:xfrm>
            <a:off x="3505200" y="1700808"/>
            <a:ext cx="5638800" cy="4395192"/>
          </a:xfrm>
        </p:spPr>
        <p:txBody>
          <a:bodyPr/>
          <a:lstStyle/>
          <a:p>
            <a:pPr eaLnBrk="1" hangingPunct="1"/>
            <a:r>
              <a:rPr lang="cs-CZ" dirty="0" smtClean="0"/>
              <a:t>ve 4.tis.př.Kr. zde </a:t>
            </a:r>
            <a:r>
              <a:rPr lang="cs-CZ" dirty="0" err="1" smtClean="0"/>
              <a:t>Sumeřané</a:t>
            </a:r>
            <a:r>
              <a:rPr lang="cs-CZ" dirty="0" smtClean="0"/>
              <a:t> na Jihu Mezopotámie rozvíjeli melodie </a:t>
            </a:r>
            <a:r>
              <a:rPr lang="cs-CZ" dirty="0" err="1" smtClean="0"/>
              <a:t>kalutu</a:t>
            </a:r>
            <a:r>
              <a:rPr lang="cs-CZ" dirty="0" smtClean="0"/>
              <a:t> – opakování, specifická </a:t>
            </a:r>
            <a:r>
              <a:rPr lang="cs-CZ" dirty="0" err="1" smtClean="0"/>
              <a:t>hudeb.činnost</a:t>
            </a:r>
            <a:r>
              <a:rPr lang="cs-CZ" dirty="0" smtClean="0"/>
              <a:t> </a:t>
            </a:r>
            <a:r>
              <a:rPr lang="cs-CZ" dirty="0" err="1" smtClean="0"/>
              <a:t>náb.charakteru</a:t>
            </a:r>
            <a:r>
              <a:rPr lang="cs-CZ" dirty="0" smtClean="0"/>
              <a:t> druh modlitebního zpěvu (začíná kněz a jemu odpovídá sbor pomocných kněží, kteří slouží obřad)</a:t>
            </a:r>
          </a:p>
        </p:txBody>
      </p:sp>
      <p:pic>
        <p:nvPicPr>
          <p:cNvPr id="5" name="Obrázek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4" y="476672"/>
            <a:ext cx="3004603" cy="570587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Nadpis 1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latin typeface="Jokerman" pitchFamily="82" charset="0"/>
              </a:rPr>
              <a:t>Židovská kultura</a:t>
            </a:r>
            <a:endParaRPr lang="cs-CZ" dirty="0">
              <a:latin typeface="Jokerman" pitchFamily="82" charset="0"/>
            </a:endParaRPr>
          </a:p>
        </p:txBody>
      </p:sp>
      <p:sp>
        <p:nvSpPr>
          <p:cNvPr id="16" name="Zástupný symbol pro obsah 15"/>
          <p:cNvSpPr>
            <a:spLocks noGrp="1"/>
          </p:cNvSpPr>
          <p:nvPr>
            <p:ph sz="half" idx="2"/>
          </p:nvPr>
        </p:nvSpPr>
        <p:spPr>
          <a:xfrm>
            <a:off x="4800600" y="1700808"/>
            <a:ext cx="4038600" cy="4352520"/>
          </a:xfrm>
        </p:spPr>
        <p:txBody>
          <a:bodyPr>
            <a:normAutofit/>
          </a:bodyPr>
          <a:lstStyle/>
          <a:p>
            <a:r>
              <a:rPr lang="cs-CZ" sz="2800" dirty="0"/>
              <a:t>Největší význam měla zřejmě kultura </a:t>
            </a:r>
            <a:r>
              <a:rPr lang="cs-CZ" sz="2800" b="1" dirty="0"/>
              <a:t>ŽIDOVSKÁ</a:t>
            </a:r>
            <a:r>
              <a:rPr lang="cs-CZ" sz="2800" dirty="0"/>
              <a:t>  svým zpěvem žalmů = zpěv náboženských textů později uplatněné v křesťanském </a:t>
            </a:r>
            <a:r>
              <a:rPr lang="cs-CZ" sz="2800" dirty="0" smtClean="0"/>
              <a:t>zpěvu.</a:t>
            </a:r>
            <a:endParaRPr lang="cs-CZ" sz="2800" b="1" dirty="0"/>
          </a:p>
          <a:p>
            <a:endParaRPr lang="cs-CZ" sz="2800" dirty="0"/>
          </a:p>
        </p:txBody>
      </p:sp>
      <p:pic>
        <p:nvPicPr>
          <p:cNvPr id="6" name="Obrázek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560" y="1484784"/>
            <a:ext cx="3182094" cy="4821355"/>
          </a:xfrm>
          <a:prstGeom prst="rect">
            <a:avLst/>
          </a:prstGeom>
        </p:spPr>
      </p:pic>
      <p:sp>
        <p:nvSpPr>
          <p:cNvPr id="2" name="TextovéPole 1"/>
          <p:cNvSpPr txBox="1"/>
          <p:nvPr/>
        </p:nvSpPr>
        <p:spPr>
          <a:xfrm>
            <a:off x="1115616" y="6292827"/>
            <a:ext cx="318209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200" dirty="0" smtClean="0"/>
              <a:t>Král David hrající na harfu</a:t>
            </a:r>
            <a:endParaRPr lang="cs-CZ" sz="1200" dirty="0"/>
          </a:p>
        </p:txBody>
      </p:sp>
    </p:spTree>
    <p:extLst>
      <p:ext uri="{BB962C8B-B14F-4D97-AF65-F5344CB8AC3E}">
        <p14:creationId xmlns:p14="http://schemas.microsoft.com/office/powerpoint/2010/main" val="27609350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2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3276600" y="5029200"/>
            <a:ext cx="6768008" cy="1219200"/>
          </a:xfrm>
        </p:spPr>
        <p:txBody>
          <a:bodyPr/>
          <a:lstStyle/>
          <a:p>
            <a:pPr eaLnBrk="1" hangingPunct="1"/>
            <a:r>
              <a:rPr lang="cs-CZ" dirty="0" smtClean="0"/>
              <a:t> </a:t>
            </a:r>
            <a:r>
              <a:rPr lang="cs-CZ" dirty="0" smtClean="0">
                <a:latin typeface="Jokerman" pitchFamily="82" charset="0"/>
              </a:rPr>
              <a:t>Hudební nástroje</a:t>
            </a:r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body" sz="half" idx="4294967295"/>
          </p:nvPr>
        </p:nvSpPr>
        <p:spPr>
          <a:xfrm>
            <a:off x="0" y="260648"/>
            <a:ext cx="4572000" cy="6480720"/>
          </a:xfrm>
        </p:spPr>
        <p:txBody>
          <a:bodyPr>
            <a:normAutofit/>
          </a:bodyPr>
          <a:lstStyle/>
          <a:p>
            <a:pPr eaLnBrk="1" hangingPunct="1">
              <a:lnSpc>
                <a:spcPct val="90000"/>
              </a:lnSpc>
            </a:pPr>
            <a:r>
              <a:rPr lang="cs-CZ" sz="2400" b="1" dirty="0" smtClean="0"/>
              <a:t>dechové: flétny </a:t>
            </a:r>
            <a:r>
              <a:rPr lang="cs-CZ" sz="2400" dirty="0" smtClean="0"/>
              <a:t>(</a:t>
            </a:r>
            <a:r>
              <a:rPr lang="cs-CZ" sz="2400" dirty="0" err="1" smtClean="0"/>
              <a:t>tigtigi</a:t>
            </a:r>
            <a:r>
              <a:rPr lang="cs-CZ" sz="2400" dirty="0" smtClean="0"/>
              <a:t>) a </a:t>
            </a:r>
            <a:r>
              <a:rPr lang="cs-CZ" sz="2400" b="1" dirty="0" smtClean="0"/>
              <a:t>hoboje</a:t>
            </a:r>
            <a:r>
              <a:rPr lang="cs-CZ" sz="2400" dirty="0" smtClean="0"/>
              <a:t> (</a:t>
            </a:r>
            <a:r>
              <a:rPr lang="cs-CZ" sz="2400" dirty="0" err="1" smtClean="0"/>
              <a:t>abub</a:t>
            </a:r>
            <a:r>
              <a:rPr lang="cs-CZ" sz="2400" dirty="0" smtClean="0"/>
              <a:t>)</a:t>
            </a:r>
          </a:p>
          <a:p>
            <a:pPr eaLnBrk="1" hangingPunct="1">
              <a:lnSpc>
                <a:spcPct val="90000"/>
              </a:lnSpc>
            </a:pPr>
            <a:r>
              <a:rPr lang="cs-CZ" sz="2400" b="1" dirty="0" smtClean="0"/>
              <a:t> strunné </a:t>
            </a:r>
            <a:r>
              <a:rPr lang="cs-CZ" sz="2400" dirty="0" smtClean="0"/>
              <a:t>(= </a:t>
            </a:r>
            <a:r>
              <a:rPr lang="cs-CZ" sz="2400" dirty="0" err="1" smtClean="0"/>
              <a:t>chordofony</a:t>
            </a:r>
            <a:r>
              <a:rPr lang="cs-CZ" sz="2400" dirty="0" smtClean="0"/>
              <a:t>):</a:t>
            </a:r>
            <a:r>
              <a:rPr lang="cs-CZ" sz="2400" b="1" dirty="0" smtClean="0"/>
              <a:t> lyry </a:t>
            </a:r>
            <a:r>
              <a:rPr lang="cs-CZ" sz="2400" dirty="0" smtClean="0"/>
              <a:t>(</a:t>
            </a:r>
            <a:r>
              <a:rPr lang="cs-CZ" sz="2400" dirty="0" err="1" smtClean="0"/>
              <a:t>algar</a:t>
            </a:r>
            <a:r>
              <a:rPr lang="cs-CZ" sz="2400" dirty="0" smtClean="0"/>
              <a:t>) a </a:t>
            </a:r>
            <a:r>
              <a:rPr lang="cs-CZ" sz="2400" b="1" dirty="0" smtClean="0"/>
              <a:t>malé horizontální harfy </a:t>
            </a:r>
            <a:r>
              <a:rPr lang="cs-CZ" sz="2400" dirty="0" smtClean="0"/>
              <a:t>(</a:t>
            </a:r>
            <a:r>
              <a:rPr lang="cs-CZ" sz="2400" dirty="0" err="1" smtClean="0"/>
              <a:t>zagsal</a:t>
            </a:r>
            <a:r>
              <a:rPr lang="cs-CZ" sz="2400" dirty="0" smtClean="0"/>
              <a:t>) – hrobky v Uru (2500 př.Kr.)</a:t>
            </a:r>
          </a:p>
          <a:p>
            <a:pPr eaLnBrk="1" hangingPunct="1">
              <a:lnSpc>
                <a:spcPct val="90000"/>
              </a:lnSpc>
            </a:pPr>
            <a:r>
              <a:rPr lang="cs-CZ" sz="2400" b="1" dirty="0" smtClean="0"/>
              <a:t> bicí: velký buben </a:t>
            </a:r>
            <a:r>
              <a:rPr lang="cs-CZ" sz="2400" dirty="0" smtClean="0"/>
              <a:t>(</a:t>
            </a:r>
            <a:r>
              <a:rPr lang="cs-CZ" sz="2400" dirty="0" err="1" smtClean="0"/>
              <a:t>balag</a:t>
            </a:r>
            <a:r>
              <a:rPr lang="cs-CZ" sz="2400" dirty="0" smtClean="0"/>
              <a:t>), </a:t>
            </a:r>
            <a:r>
              <a:rPr lang="cs-CZ" sz="2400" b="1" dirty="0" smtClean="0"/>
              <a:t>kotlíky</a:t>
            </a:r>
            <a:r>
              <a:rPr lang="cs-CZ" sz="2400" dirty="0" smtClean="0"/>
              <a:t> (</a:t>
            </a:r>
            <a:r>
              <a:rPr lang="cs-CZ" sz="2400" dirty="0" err="1" smtClean="0"/>
              <a:t>liris</a:t>
            </a:r>
            <a:r>
              <a:rPr lang="cs-CZ" sz="2400" dirty="0" smtClean="0"/>
              <a:t> a </a:t>
            </a:r>
            <a:r>
              <a:rPr lang="cs-CZ" sz="2400" dirty="0" err="1" smtClean="0"/>
              <a:t>ub</a:t>
            </a:r>
            <a:r>
              <a:rPr lang="cs-CZ" sz="2400" dirty="0" smtClean="0"/>
              <a:t>), </a:t>
            </a:r>
            <a:r>
              <a:rPr lang="cs-CZ" sz="2400" b="1" dirty="0" smtClean="0"/>
              <a:t>kastaněty</a:t>
            </a:r>
            <a:r>
              <a:rPr lang="cs-CZ" sz="2400" dirty="0" smtClean="0"/>
              <a:t> a </a:t>
            </a:r>
            <a:r>
              <a:rPr lang="cs-CZ" sz="2400" b="1" dirty="0" smtClean="0"/>
              <a:t>sistra</a:t>
            </a:r>
            <a:r>
              <a:rPr lang="cs-CZ" sz="2400" dirty="0" smtClean="0"/>
              <a:t>, později </a:t>
            </a:r>
            <a:r>
              <a:rPr lang="cs-CZ" sz="2400" b="1" dirty="0" err="1" smtClean="0"/>
              <a:t>cymbalon</a:t>
            </a:r>
            <a:r>
              <a:rPr lang="cs-CZ" sz="2400" b="1" dirty="0" smtClean="0"/>
              <a:t> </a:t>
            </a:r>
            <a:r>
              <a:rPr lang="cs-CZ" sz="2400" dirty="0" smtClean="0"/>
              <a:t>i</a:t>
            </a:r>
            <a:r>
              <a:rPr lang="cs-CZ" sz="2400" b="1" dirty="0" smtClean="0"/>
              <a:t> zvonky</a:t>
            </a:r>
          </a:p>
          <a:p>
            <a:pPr lvl="1">
              <a:lnSpc>
                <a:spcPct val="90000"/>
              </a:lnSpc>
            </a:pPr>
            <a:r>
              <a:rPr lang="cs-CZ" sz="1900" b="1" dirty="0" smtClean="0"/>
              <a:t>primitivní loutna </a:t>
            </a:r>
            <a:r>
              <a:rPr lang="cs-CZ" sz="1900" dirty="0" smtClean="0"/>
              <a:t>(</a:t>
            </a:r>
            <a:r>
              <a:rPr lang="cs-CZ" sz="1900" dirty="0" err="1" smtClean="0"/>
              <a:t>pantur</a:t>
            </a:r>
            <a:r>
              <a:rPr lang="cs-CZ" sz="1900" dirty="0" smtClean="0"/>
              <a:t>)</a:t>
            </a:r>
            <a:r>
              <a:rPr lang="cs-CZ" sz="1900" dirty="0" smtClean="0">
                <a:sym typeface="Symbol" pitchFamily="18" charset="2"/>
              </a:rPr>
              <a:t></a:t>
            </a:r>
            <a:r>
              <a:rPr lang="cs-CZ" sz="1900" dirty="0" smtClean="0"/>
              <a:t>Asyřané (2000 př.Kr.) zdokonalili harfy. Babylóňané – vylepšili nástrojové spektrum, vypracovali hudební teorie úzce spjaté s tehdejšími mat. a  vliv na kosmologické a etické koncepce </a:t>
            </a:r>
            <a:r>
              <a:rPr lang="cs-CZ" sz="1900" dirty="0" err="1" smtClean="0"/>
              <a:t>hudby</a:t>
            </a:r>
            <a:r>
              <a:rPr lang="cs-CZ" sz="1900" dirty="0" err="1" smtClean="0">
                <a:sym typeface="Symbol" pitchFamily="18" charset="2"/>
              </a:rPr>
              <a:t></a:t>
            </a:r>
            <a:r>
              <a:rPr lang="cs-CZ" sz="1900" dirty="0" err="1" smtClean="0"/>
              <a:t>astronom</a:t>
            </a:r>
            <a:r>
              <a:rPr lang="cs-CZ" sz="1900" dirty="0" smtClean="0"/>
              <a:t>. znalostmi  rozpracované v 6.st.př.Kr. řeckým filozofem a vědcem Pythagorem („harmonie sfér“)</a:t>
            </a: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99992" y="476672"/>
            <a:ext cx="4378086" cy="432048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5500903" y="4800178"/>
            <a:ext cx="23762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200" dirty="0" smtClean="0"/>
              <a:t>Starověké </a:t>
            </a:r>
            <a:r>
              <a:rPr lang="cs-CZ" sz="1200" dirty="0"/>
              <a:t>Ř</a:t>
            </a:r>
            <a:r>
              <a:rPr lang="cs-CZ" sz="1200" dirty="0" smtClean="0"/>
              <a:t>ecko: Hráč na aulos a tanečnice s klapačkami</a:t>
            </a:r>
            <a:endParaRPr lang="cs-CZ" sz="1200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Obrázek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44408" y="592685"/>
            <a:ext cx="144016" cy="88010"/>
          </a:xfrm>
          <a:prstGeom prst="rect">
            <a:avLst/>
          </a:prstGeom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95536" y="260648"/>
            <a:ext cx="8534400" cy="758952"/>
          </a:xfrm>
        </p:spPr>
        <p:txBody>
          <a:bodyPr>
            <a:normAutofit/>
          </a:bodyPr>
          <a:lstStyle/>
          <a:p>
            <a:r>
              <a:rPr lang="cs-CZ" sz="3200" dirty="0" smtClean="0">
                <a:latin typeface="Jokerman" pitchFamily="82" charset="0"/>
              </a:rPr>
              <a:t>Co je to aulos?</a:t>
            </a:r>
            <a:endParaRPr lang="cs-CZ" sz="3200" dirty="0">
              <a:latin typeface="Jokerman" pitchFamily="82" charset="0"/>
            </a:endParaRPr>
          </a:p>
        </p:txBody>
      </p:sp>
      <p:sp>
        <p:nvSpPr>
          <p:cNvPr id="3" name="TextovéPole 2">
            <a:hlinkClick r:id="rId3" action="ppaction://hlinksldjump"/>
          </p:cNvPr>
          <p:cNvSpPr txBox="1"/>
          <p:nvPr/>
        </p:nvSpPr>
        <p:spPr>
          <a:xfrm>
            <a:off x="1043608" y="2060848"/>
            <a:ext cx="2664296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dirty="0" smtClean="0">
                <a:latin typeface="Jokerman" pitchFamily="82" charset="0"/>
              </a:rPr>
              <a:t>Bicí hudební nástroj</a:t>
            </a:r>
            <a:endParaRPr lang="cs-CZ" sz="4000" dirty="0">
              <a:latin typeface="Jokerman" pitchFamily="82" charset="0"/>
            </a:endParaRPr>
          </a:p>
        </p:txBody>
      </p:sp>
      <p:sp>
        <p:nvSpPr>
          <p:cNvPr id="4" name="TextovéPole 3">
            <a:hlinkClick r:id="rId4" action="ppaction://hlinksldjump"/>
          </p:cNvPr>
          <p:cNvSpPr txBox="1"/>
          <p:nvPr/>
        </p:nvSpPr>
        <p:spPr>
          <a:xfrm>
            <a:off x="5436096" y="2564904"/>
            <a:ext cx="2664296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dirty="0" smtClean="0">
                <a:latin typeface="Jokerman" pitchFamily="82" charset="0"/>
              </a:rPr>
              <a:t>Dechový hudební nástroj</a:t>
            </a:r>
            <a:endParaRPr lang="cs-CZ" sz="4000" dirty="0">
              <a:latin typeface="Jokerman" pitchFamily="82" charset="0"/>
            </a:endParaRPr>
          </a:p>
        </p:txBody>
      </p:sp>
      <p:sp>
        <p:nvSpPr>
          <p:cNvPr id="5" name="TextovéPole 4">
            <a:hlinkClick r:id="rId3" action="ppaction://hlinksldjump"/>
          </p:cNvPr>
          <p:cNvSpPr txBox="1"/>
          <p:nvPr/>
        </p:nvSpPr>
        <p:spPr>
          <a:xfrm>
            <a:off x="2385031" y="4725144"/>
            <a:ext cx="2664296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dirty="0" smtClean="0">
                <a:latin typeface="Jokerman" pitchFamily="82" charset="0"/>
              </a:rPr>
              <a:t>Hudební místnost</a:t>
            </a:r>
            <a:endParaRPr lang="cs-CZ" sz="4000" dirty="0">
              <a:latin typeface="Jokerman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793109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odnadpis 3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cs-CZ" sz="4000" b="0" dirty="0" err="1" smtClean="0">
                <a:latin typeface="Jokerman" pitchFamily="82" charset="0"/>
              </a:rPr>
              <a:t>Špatne</a:t>
            </a:r>
            <a:r>
              <a:rPr lang="cs-CZ" sz="4000" b="0" dirty="0" smtClean="0">
                <a:latin typeface="Jokerman" pitchFamily="82" charset="0"/>
              </a:rPr>
              <a:t>!!</a:t>
            </a:r>
            <a:endParaRPr lang="cs-CZ" sz="4000" b="0" dirty="0">
              <a:latin typeface="Jokerman" pitchFamily="82" charset="0"/>
            </a:endParaRPr>
          </a:p>
        </p:txBody>
      </p:sp>
      <p:sp>
        <p:nvSpPr>
          <p:cNvPr id="6" name="Šipka doprava 5">
            <a:hlinkClick r:id="rId2" action="ppaction://hlinksldjump"/>
          </p:cNvPr>
          <p:cNvSpPr/>
          <p:nvPr/>
        </p:nvSpPr>
        <p:spPr>
          <a:xfrm rot="10800000">
            <a:off x="4084718" y="3879328"/>
            <a:ext cx="978408" cy="4846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8" name="Obrázek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07998" y="2775869"/>
            <a:ext cx="228098" cy="1228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529488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odnadpis 3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cs-CZ" sz="4000" b="0" dirty="0" err="1" smtClean="0">
                <a:latin typeface="Jokerman" pitchFamily="82" charset="0"/>
              </a:rPr>
              <a:t>Výborne</a:t>
            </a:r>
            <a:r>
              <a:rPr lang="cs-CZ" sz="4000" b="0" dirty="0" smtClean="0">
                <a:latin typeface="Jokerman" pitchFamily="82" charset="0"/>
              </a:rPr>
              <a:t> !</a:t>
            </a:r>
            <a:endParaRPr lang="cs-CZ" sz="4000" b="0" dirty="0">
              <a:latin typeface="Jokerman" pitchFamily="82" charset="0"/>
            </a:endParaRPr>
          </a:p>
        </p:txBody>
      </p:sp>
      <p:pic>
        <p:nvPicPr>
          <p:cNvPr id="5" name="Obrázek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36096" y="2762539"/>
            <a:ext cx="228098" cy="1228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84017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6" name="Asterix &amp; Cleopatra - Het bad van Cleopatra.webm">
            <a:hlinkClick r:id="" action="ppaction://media"/>
          </p:cNvPr>
          <p:cNvPicPr>
            <a:picLocks noGrp="1" noChangeAspect="1"/>
          </p:cNvPicPr>
          <p:nvPr>
            <p:ph sz="quarter" idx="1"/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0" y="1"/>
            <a:ext cx="9783854" cy="6858000"/>
          </a:xfrm>
        </p:spPr>
      </p:pic>
    </p:spTree>
    <p:extLst>
      <p:ext uri="{BB962C8B-B14F-4D97-AF65-F5344CB8AC3E}">
        <p14:creationId xmlns:p14="http://schemas.microsoft.com/office/powerpoint/2010/main" val="17188869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6"/>
                </p:tgtEl>
              </p:cMediaNode>
            </p:video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latin typeface="Jokerman" pitchFamily="82" charset="0"/>
              </a:rPr>
              <a:t>Použité zdroje</a:t>
            </a:r>
            <a:endParaRPr lang="cs-CZ" dirty="0">
              <a:latin typeface="Jokerman" pitchFamily="82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endParaRPr lang="cs-CZ" sz="2000" dirty="0" smtClean="0">
              <a:hlinkClick r:id="rId2"/>
            </a:endParaRPr>
          </a:p>
          <a:p>
            <a:r>
              <a:rPr lang="cs-CZ" sz="2000" dirty="0" smtClean="0">
                <a:hlinkClick r:id="rId2"/>
              </a:rPr>
              <a:t>http</a:t>
            </a:r>
            <a:r>
              <a:rPr lang="cs-CZ" sz="2000" dirty="0">
                <a:hlinkClick r:id="rId2"/>
              </a:rPr>
              <a:t>://</a:t>
            </a:r>
            <a:r>
              <a:rPr lang="cs-CZ" sz="2000" dirty="0" smtClean="0">
                <a:hlinkClick r:id="rId2"/>
              </a:rPr>
              <a:t>www.britannica.com.sg/music/aulos-356140.html</a:t>
            </a:r>
            <a:endParaRPr lang="cs-CZ" sz="2000" dirty="0"/>
          </a:p>
          <a:p>
            <a:r>
              <a:rPr lang="cs-CZ" sz="2000" u="sng" dirty="0">
                <a:hlinkClick r:id="rId3"/>
              </a:rPr>
              <a:t>http://reneeyancy.blogspot.com/2010/05/prehistoric-music.html</a:t>
            </a:r>
            <a:r>
              <a:rPr lang="cs-CZ" sz="2000" dirty="0"/>
              <a:t> - bronz </a:t>
            </a:r>
            <a:r>
              <a:rPr lang="cs-CZ" sz="2000" dirty="0" smtClean="0"/>
              <a:t>sochy</a:t>
            </a:r>
          </a:p>
          <a:p>
            <a:r>
              <a:rPr lang="cs-CZ" sz="2000" u="sng" dirty="0">
                <a:hlinkClick r:id="rId4"/>
              </a:rPr>
              <a:t>http://www.umich.edu/~kelseydb/Exhibits/MIRE/Introduction/AncientEgypt/AncientEgypt.html</a:t>
            </a:r>
            <a:r>
              <a:rPr lang="cs-CZ" sz="2000" dirty="0"/>
              <a:t> - </a:t>
            </a:r>
            <a:r>
              <a:rPr lang="cs-CZ" sz="2000" dirty="0" err="1"/>
              <a:t>egypt</a:t>
            </a:r>
            <a:r>
              <a:rPr lang="cs-CZ" sz="2000" dirty="0"/>
              <a:t> </a:t>
            </a:r>
          </a:p>
          <a:p>
            <a:r>
              <a:rPr lang="cs-CZ" sz="2000" u="sng" dirty="0" smtClean="0">
                <a:hlinkClick r:id="rId5"/>
              </a:rPr>
              <a:t>http</a:t>
            </a:r>
            <a:r>
              <a:rPr lang="cs-CZ" sz="2000" u="sng" dirty="0">
                <a:hlinkClick r:id="rId5"/>
              </a:rPr>
              <a:t>://www.clipart-history.com/index.php?id=638&amp;pic=2490</a:t>
            </a:r>
            <a:r>
              <a:rPr lang="cs-CZ" sz="2000" dirty="0"/>
              <a:t> – Král </a:t>
            </a:r>
            <a:r>
              <a:rPr lang="cs-CZ" sz="2000" dirty="0" smtClean="0"/>
              <a:t>David</a:t>
            </a:r>
          </a:p>
          <a:p>
            <a:r>
              <a:rPr lang="cs-CZ" sz="2000" dirty="0">
                <a:hlinkClick r:id="rId6"/>
              </a:rPr>
              <a:t>http://</a:t>
            </a:r>
            <a:r>
              <a:rPr lang="cs-CZ" sz="2000" dirty="0" smtClean="0">
                <a:hlinkClick r:id="rId6"/>
              </a:rPr>
              <a:t>www.youtube.com/watch?v=Sl6wUVaw3oA&amp;feature=related</a:t>
            </a:r>
            <a:endParaRPr lang="cs-CZ" sz="2000" dirty="0" smtClean="0"/>
          </a:p>
          <a:p>
            <a:r>
              <a:rPr lang="cs-CZ" sz="2000" dirty="0"/>
              <a:t>CD k učebnici Hudební výchova pro 6.,7.,8. a 9. ročník základní školy autorů A. </a:t>
            </a:r>
            <a:r>
              <a:rPr lang="cs-CZ" sz="2000" dirty="0" err="1"/>
              <a:t>Charalambidise</a:t>
            </a:r>
            <a:r>
              <a:rPr lang="cs-CZ" sz="2000" dirty="0"/>
              <a:t>, J. </a:t>
            </a:r>
            <a:r>
              <a:rPr lang="cs-CZ" sz="2000"/>
              <a:t>Pilky a kolektivu</a:t>
            </a:r>
          </a:p>
          <a:p>
            <a:endParaRPr lang="cs-CZ" sz="2000" dirty="0"/>
          </a:p>
          <a:p>
            <a:pPr marL="0" indent="0">
              <a:buNone/>
            </a:pPr>
            <a:endParaRPr lang="cs-CZ" sz="2000" dirty="0"/>
          </a:p>
        </p:txBody>
      </p:sp>
    </p:spTree>
    <p:extLst>
      <p:ext uri="{BB962C8B-B14F-4D97-AF65-F5344CB8AC3E}">
        <p14:creationId xmlns:p14="http://schemas.microsoft.com/office/powerpoint/2010/main" val="36172364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dministrativní">
  <a:themeElements>
    <a:clrScheme name="Administrativní">
      <a:dk1>
        <a:sysClr val="windowText" lastClr="000000"/>
      </a:dk1>
      <a:lt1>
        <a:sysClr val="window" lastClr="FFFFFF"/>
      </a:lt1>
      <a:dk2>
        <a:srgbClr val="646B86"/>
      </a:dk2>
      <a:lt2>
        <a:srgbClr val="C5D1D7"/>
      </a:lt2>
      <a:accent1>
        <a:srgbClr val="D16349"/>
      </a:accent1>
      <a:accent2>
        <a:srgbClr val="CCB400"/>
      </a:accent2>
      <a:accent3>
        <a:srgbClr val="8CADAE"/>
      </a:accent3>
      <a:accent4>
        <a:srgbClr val="8C7B70"/>
      </a:accent4>
      <a:accent5>
        <a:srgbClr val="8FB08C"/>
      </a:accent5>
      <a:accent6>
        <a:srgbClr val="D19049"/>
      </a:accent6>
      <a:hlink>
        <a:srgbClr val="00A3D6"/>
      </a:hlink>
      <a:folHlink>
        <a:srgbClr val="694F07"/>
      </a:folHlink>
    </a:clrScheme>
    <a:fontScheme name="Administrativní">
      <a:majorFont>
        <a:latin typeface="Georgia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eorgia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Administrativní">
      <a:fillStyleLst>
        <a:solidFill>
          <a:schemeClr val="phClr"/>
        </a:solidFill>
        <a:solidFill>
          <a:schemeClr val="phClr">
            <a:tint val="45000"/>
          </a:schemeClr>
        </a:solidFill>
        <a:solidFill>
          <a:schemeClr val="phClr">
            <a:tint val="95000"/>
          </a:schemeClr>
        </a:solidFill>
      </a:fillStyleLst>
      <a:lnStyleLst>
        <a:ln w="9525" cap="flat" cmpd="sng" algn="ctr">
          <a:solidFill>
            <a:schemeClr val="phClr"/>
          </a:solidFill>
          <a:prstDash val="solid"/>
        </a:ln>
        <a:ln w="11429" cap="flat" cmpd="sng" algn="ctr">
          <a:solidFill>
            <a:schemeClr val="phClr"/>
          </a:solidFill>
          <a:prstDash val="sysDash"/>
        </a:ln>
        <a:ln w="200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threePt" dir="t">
              <a:rot lat="0" lon="0" rev="0"/>
            </a:lightRig>
          </a:scene3d>
          <a:sp3d contourW="9525" prstMaterial="matte">
            <a:bevelT w="0" h="0"/>
            <a:contourClr>
              <a:schemeClr val="phClr">
                <a:shade val="70000"/>
                <a:satMod val="105000"/>
              </a:schemeClr>
            </a:contourClr>
          </a:sp3d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soft" dir="b">
              <a:rot lat="0" lon="0" rev="0"/>
            </a:lightRig>
          </a:scene3d>
          <a:sp3d prstMaterial="dkEdge">
            <a:bevelT w="63500" h="63500" prst="cross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70000"/>
                <a:satMod val="115000"/>
              </a:schemeClr>
              <a:schemeClr val="phClr">
                <a:tint val="85000"/>
              </a:schemeClr>
            </a:duotone>
          </a:blip>
          <a:tile tx="0" ty="0" sx="85000" sy="85000" flip="none" algn="tl"/>
        </a:blipFill>
        <a:blipFill>
          <a:blip xmlns:r="http://schemas.openxmlformats.org/officeDocument/2006/relationships" r:embed="rId2">
            <a:duotone>
              <a:schemeClr val="phClr">
                <a:shade val="65000"/>
                <a:satMod val="115000"/>
              </a:schemeClr>
              <a:schemeClr val="phClr">
                <a:tint val="85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Civic</Template>
  <TotalTime>1534</TotalTime>
  <Words>370</Words>
  <Application>Microsoft Office PowerPoint</Application>
  <PresentationFormat>Předvádění na obrazovce (4:3)</PresentationFormat>
  <Paragraphs>43</Paragraphs>
  <Slides>13</Slides>
  <Notes>1</Notes>
  <HiddenSlides>0</HiddenSlides>
  <MMClips>1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13</vt:i4>
      </vt:variant>
    </vt:vector>
  </HeadingPairs>
  <TitlesOfParts>
    <vt:vector size="14" baseType="lpstr">
      <vt:lpstr>Administrativní</vt:lpstr>
      <vt:lpstr>Prezentace aplikace PowerPoint</vt:lpstr>
      <vt:lpstr>Hudba ve staroveku  4. tis .pr. n. l.-5. st. n. l.</vt:lpstr>
      <vt:lpstr>Exotická kultura</vt:lpstr>
      <vt:lpstr>Orientální kultura</vt:lpstr>
      <vt:lpstr>Prezentace aplikace PowerPoint</vt:lpstr>
      <vt:lpstr>Prezentace aplikace PowerPoint</vt:lpstr>
      <vt:lpstr>Židovská kultura</vt:lpstr>
      <vt:lpstr> Hudební nástroje</vt:lpstr>
      <vt:lpstr>Co je to aulos?</vt:lpstr>
      <vt:lpstr>Prezentace aplikace PowerPoint</vt:lpstr>
      <vt:lpstr>Prezentace aplikace PowerPoint</vt:lpstr>
      <vt:lpstr>Prezentace aplikace PowerPoint</vt:lpstr>
      <vt:lpstr>Použité zdroje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Hudba ve starověku</dc:title>
  <dc:creator>Jana Malá</dc:creator>
  <cp:lastModifiedBy>OEM</cp:lastModifiedBy>
  <cp:revision>63</cp:revision>
  <dcterms:created xsi:type="dcterms:W3CDTF">2010-11-01T17:20:10Z</dcterms:created>
  <dcterms:modified xsi:type="dcterms:W3CDTF">2011-09-30T08:50:22Z</dcterms:modified>
</cp:coreProperties>
</file>