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a" ContentType="audio/x-ms-wm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flv" ContentType="video/unknown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69" r:id="rId1"/>
  </p:sldMasterIdLst>
  <p:sldIdLst>
    <p:sldId id="370" r:id="rId2"/>
    <p:sldId id="271" r:id="rId3"/>
    <p:sldId id="258" r:id="rId4"/>
    <p:sldId id="262" r:id="rId5"/>
    <p:sldId id="264" r:id="rId6"/>
    <p:sldId id="260" r:id="rId7"/>
    <p:sldId id="270" r:id="rId8"/>
    <p:sldId id="269" r:id="rId9"/>
    <p:sldId id="267" r:id="rId10"/>
    <p:sldId id="371" r:id="rId11"/>
    <p:sldId id="272" r:id="rId12"/>
    <p:sldId id="273" r:id="rId13"/>
    <p:sldId id="274" r:id="rId14"/>
    <p:sldId id="275" r:id="rId15"/>
    <p:sldId id="266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08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039B6F5-1918-41B3-A4B1-F62FD6CB128D}" type="datetimeFigureOut">
              <a:rPr lang="cs-CZ" smtClean="0"/>
              <a:pPr/>
              <a:t>28.7.2012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6E08F724-B542-44F8-84F1-72A6BAFA9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170" r:id="rId1"/>
    <p:sldLayoutId id="2147484171" r:id="rId2"/>
    <p:sldLayoutId id="2147484172" r:id="rId3"/>
    <p:sldLayoutId id="2147484173" r:id="rId4"/>
    <p:sldLayoutId id="2147484174" r:id="rId5"/>
    <p:sldLayoutId id="2147484175" r:id="rId6"/>
    <p:sldLayoutId id="2147484176" r:id="rId7"/>
    <p:sldLayoutId id="2147484177" r:id="rId8"/>
    <p:sldLayoutId id="2147484178" r:id="rId9"/>
    <p:sldLayoutId id="2147484179" r:id="rId10"/>
    <p:sldLayoutId id="2147484180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media" Target="../media/media1.wm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1.wma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media" Target="../media/media2.wma"/><Relationship Id="rId7" Type="http://schemas.openxmlformats.org/officeDocument/2006/relationships/hyperlink" Target="http://cs.wikipedia.org/w/index.php?title=Vil%C3%A9m_IX.&amp;action=edit&amp;redlink=1" TargetMode="External"/><Relationship Id="rId2" Type="http://schemas.openxmlformats.org/officeDocument/2006/relationships/slideLayout" Target="../slideLayouts/slideLayout8.xml"/><Relationship Id="rId1" Type="http://schemas.openxmlformats.org/officeDocument/2006/relationships/audio" Target="../media/media2.wma"/><Relationship Id="rId6" Type="http://schemas.microsoft.com/office/2007/relationships/hdphoto" Target="../media/hdphoto1.wdp"/><Relationship Id="rId5" Type="http://schemas.openxmlformats.org/officeDocument/2006/relationships/image" Target="../media/image7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3.wma"/><Relationship Id="rId2" Type="http://schemas.openxmlformats.org/officeDocument/2006/relationships/slideLayout" Target="../slideLayouts/slideLayout8.xml"/><Relationship Id="rId1" Type="http://schemas.openxmlformats.org/officeDocument/2006/relationships/audio" Target="../media/media3.wma"/><Relationship Id="rId6" Type="http://schemas.microsoft.com/office/2007/relationships/hdphoto" Target="../media/hdphoto2.wdp"/><Relationship Id="rId5" Type="http://schemas.openxmlformats.org/officeDocument/2006/relationships/image" Target="../media/image8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media" Target="../media/media4.wma"/><Relationship Id="rId2" Type="http://schemas.openxmlformats.org/officeDocument/2006/relationships/slideLayout" Target="../slideLayouts/slideLayout2.xml"/><Relationship Id="rId1" Type="http://schemas.openxmlformats.org/officeDocument/2006/relationships/audio" Target="../media/media4.wma"/><Relationship Id="rId5" Type="http://schemas.openxmlformats.org/officeDocument/2006/relationships/image" Target="../media/image9.jpe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Klav%C3%ADr" TargetMode="External"/><Relationship Id="rId13" Type="http://schemas.openxmlformats.org/officeDocument/2006/relationships/image" Target="../media/image14.png"/><Relationship Id="rId3" Type="http://schemas.openxmlformats.org/officeDocument/2006/relationships/hyperlink" Target="http://cs.wikipedia.org/w/index.php?title=Viella&amp;action=edit&amp;redlink=1" TargetMode="External"/><Relationship Id="rId7" Type="http://schemas.openxmlformats.org/officeDocument/2006/relationships/hyperlink" Target="http://cs.wikipedia.org/wiki/14._stolet%C3%AD" TargetMode="External"/><Relationship Id="rId12" Type="http://schemas.microsoft.com/office/2007/relationships/hdphoto" Target="../media/hdphoto4.wdp"/><Relationship Id="rId2" Type="http://schemas.openxmlformats.org/officeDocument/2006/relationships/hyperlink" Target="http://cs.wikipedia.org/wiki/Gigu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Varhany" TargetMode="External"/><Relationship Id="rId11" Type="http://schemas.openxmlformats.org/officeDocument/2006/relationships/image" Target="../media/image13.png"/><Relationship Id="rId5" Type="http://schemas.openxmlformats.org/officeDocument/2006/relationships/hyperlink" Target="http://cs.wikipedia.org/wiki/Harfa" TargetMode="External"/><Relationship Id="rId10" Type="http://schemas.openxmlformats.org/officeDocument/2006/relationships/hyperlink" Target="http://cs.wikipedia.org/wiki/Roh" TargetMode="External"/><Relationship Id="rId4" Type="http://schemas.openxmlformats.org/officeDocument/2006/relationships/hyperlink" Target="http://cs.wikipedia.org/wiki/Loutna" TargetMode="External"/><Relationship Id="rId9" Type="http://schemas.openxmlformats.org/officeDocument/2006/relationships/hyperlink" Target="http://cs.wikipedia.org/wiki/Fl%C3%A9tna" TargetMode="External"/><Relationship Id="rId14" Type="http://schemas.microsoft.com/office/2007/relationships/hdphoto" Target="../media/hdphoto5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media" Target="../media/media5.flv"/><Relationship Id="rId2" Type="http://schemas.openxmlformats.org/officeDocument/2006/relationships/slideLayout" Target="../slideLayouts/slideLayout2.xml"/><Relationship Id="rId1" Type="http://schemas.openxmlformats.org/officeDocument/2006/relationships/video" Target="../media/media5.flv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medieval.gothart.cz/images/articles/csm3.jpg" TargetMode="External"/><Relationship Id="rId2" Type="http://schemas.openxmlformats.org/officeDocument/2006/relationships/hyperlink" Target="http://img.radio.cz/pictures/hudba/hudebnici_stredove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gster.com/media/9/38/22/45/38224574.jpg" TargetMode="External"/><Relationship Id="rId5" Type="http://schemas.openxmlformats.org/officeDocument/2006/relationships/hyperlink" Target="http://upload.wikimedia.org/wikipedia/commons/9/9f/William_IX_of_Aquitaine_-_BN_MS_fr_12473.jpg" TargetMode="External"/><Relationship Id="rId4" Type="http://schemas.openxmlformats.org/officeDocument/2006/relationships/hyperlink" Target="http://img5.rajce.idnes.cz/d0511/3/3387/3387412_7ca21ab0a92283560caf925a55d7409e/images/katedra_w_amien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13253946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Vývoj artificiální hudby  8.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VY_32_INOVACE_07_Hudba v gotice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Jana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Malá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5717335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3.  Gregoriansky choral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4276372" y="4221088"/>
            <a:ext cx="609600" cy="609600"/>
          </a:xfrm>
          <a:prstGeom prst="rect">
            <a:avLst/>
          </a:prstGeom>
        </p:spPr>
      </p:pic>
      <p:sp>
        <p:nvSpPr>
          <p:cNvPr id="6" name="Nadpis 5"/>
          <p:cNvSpPr txBox="1">
            <a:spLocks/>
          </p:cNvSpPr>
          <p:nvPr/>
        </p:nvSpPr>
        <p:spPr>
          <a:xfrm>
            <a:off x="422029" y="764704"/>
            <a:ext cx="8229600" cy="1985392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7200" dirty="0" smtClean="0">
                <a:latin typeface="Gigi" pitchFamily="82" charset="0"/>
              </a:rPr>
              <a:t>Hudba v gotice </a:t>
            </a:r>
            <a:endParaRPr lang="cs-CZ" sz="7200" dirty="0">
              <a:latin typeface="Gigi" pitchFamily="82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97109" y="3645024"/>
            <a:ext cx="7679441" cy="2924944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348698" y="3068960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Gigi" pitchFamily="82" charset="0"/>
              </a:rPr>
              <a:t>10 – 13. st. n. l. </a:t>
            </a:r>
            <a:endParaRPr lang="cs-CZ" sz="2800" dirty="0">
              <a:latin typeface="Gigi" pitchFamily="82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96136" y="6202830"/>
            <a:ext cx="27363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Jana Malá, 2. ZŠ Dobříš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00641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2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Gigi" pitchFamily="82" charset="0"/>
              </a:rPr>
              <a:t>Víra v posmrtný život</a:t>
            </a:r>
            <a:endParaRPr lang="cs-CZ" sz="6600" dirty="0">
              <a:latin typeface="Gigi" pitchFamily="82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>
          <a:xfrm>
            <a:off x="-180528" y="1340768"/>
            <a:ext cx="5976664" cy="5256584"/>
          </a:xfrm>
        </p:spPr>
        <p:txBody>
          <a:bodyPr>
            <a:noAutofit/>
          </a:bodyPr>
          <a:lstStyle/>
          <a:p>
            <a:r>
              <a:rPr lang="cs-CZ" sz="2800" dirty="0" smtClean="0"/>
              <a:t>Stále trvá velké náboženské	</a:t>
            </a:r>
          </a:p>
          <a:p>
            <a:pPr marL="137160" indent="0">
              <a:buNone/>
            </a:pPr>
            <a:r>
              <a:rPr lang="cs-CZ" sz="2800" dirty="0" smtClean="0"/>
              <a:t>     zanícení</a:t>
            </a:r>
          </a:p>
          <a:p>
            <a:r>
              <a:rPr lang="cs-CZ" sz="2800" dirty="0" smtClean="0"/>
              <a:t>Dále se stavějí chrámy na oslavu </a:t>
            </a:r>
          </a:p>
          <a:p>
            <a:pPr marL="13716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boha</a:t>
            </a:r>
          </a:p>
          <a:p>
            <a:r>
              <a:rPr lang="cs-CZ" sz="2800" dirty="0" smtClean="0"/>
              <a:t>Později ve 12. a 13. st. jedinečné do výšky vypínající- gotické</a:t>
            </a:r>
          </a:p>
          <a:p>
            <a:r>
              <a:rPr lang="cs-CZ" sz="2800" dirty="0" smtClean="0"/>
              <a:t>Vše se stále jako by obracelo od člověka k bohu</a:t>
            </a:r>
          </a:p>
          <a:p>
            <a:endParaRPr lang="cs-CZ" sz="2800" dirty="0"/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104" y="1268760"/>
            <a:ext cx="3344275" cy="537759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TextovéPole 1"/>
          <p:cNvSpPr txBox="1"/>
          <p:nvPr/>
        </p:nvSpPr>
        <p:spPr>
          <a:xfrm>
            <a:off x="2915816" y="580526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Cathedral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Amiens</a:t>
            </a:r>
          </a:p>
        </p:txBody>
      </p:sp>
    </p:spTree>
    <p:extLst>
      <p:ext uri="{BB962C8B-B14F-4D97-AF65-F5344CB8AC3E}">
        <p14:creationId xmlns:p14="http://schemas.microsoft.com/office/powerpoint/2010/main" xmlns="" val="3603686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229620" y="288033"/>
            <a:ext cx="3456384" cy="1124744"/>
          </a:xfrm>
        </p:spPr>
        <p:txBody>
          <a:bodyPr>
            <a:noAutofit/>
          </a:bodyPr>
          <a:lstStyle/>
          <a:p>
            <a:pPr algn="ctr"/>
            <a:r>
              <a:rPr lang="cs-CZ" sz="4000" dirty="0" smtClean="0">
                <a:effectLst/>
                <a:latin typeface="Gigi" pitchFamily="82" charset="0"/>
              </a:rPr>
              <a:t>Gotika        1000-1300 n. l.</a:t>
            </a:r>
            <a:endParaRPr lang="cs-CZ" sz="4000" dirty="0">
              <a:effectLst/>
              <a:latin typeface="Gigi" pitchFamily="82" charset="0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563888" y="404664"/>
            <a:ext cx="5111750" cy="5721499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Objevuje se i jednohlasý necírkevní zpěv.</a:t>
            </a:r>
          </a:p>
          <a:p>
            <a:r>
              <a:rPr lang="cs-CZ" b="1" dirty="0" err="1" smtClean="0"/>
              <a:t>Jokulátoři</a:t>
            </a:r>
            <a:r>
              <a:rPr lang="cs-CZ" dirty="0" smtClean="0"/>
              <a:t> (žertéři) = potulní pěvci vystupující v hostincích a na jarmarcích</a:t>
            </a:r>
          </a:p>
          <a:p>
            <a:r>
              <a:rPr lang="cs-CZ" b="1" dirty="0" smtClean="0"/>
              <a:t>Truvéři a trubadúři </a:t>
            </a:r>
            <a:r>
              <a:rPr lang="cs-CZ" dirty="0" smtClean="0"/>
              <a:t>= rytířští pěvci bavící panstvo na hradech, opěvující krásu dam a statečnost rytířů.		(Francie 11.-12. st.)</a:t>
            </a:r>
          </a:p>
          <a:p>
            <a:r>
              <a:rPr lang="cs-CZ" b="1" dirty="0" smtClean="0"/>
              <a:t>Minesengři</a:t>
            </a:r>
            <a:r>
              <a:rPr lang="cs-CZ" dirty="0" smtClean="0"/>
              <a:t> = němečtí trubadúři (12.-13. st.), rytířským zpěvům se zde říkalo šanson.</a:t>
            </a:r>
          </a:p>
        </p:txBody>
      </p:sp>
      <p:pic>
        <p:nvPicPr>
          <p:cNvPr id="7" name="13 Truvérská píseň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8012225" y="3458142"/>
            <a:ext cx="609600" cy="6096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755" b="100000" l="10000" r="9705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5536" y="1412777"/>
            <a:ext cx="3124552" cy="5027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915816" y="5794046"/>
            <a:ext cx="20162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7" tooltip="Vilém IX. (stránka neexistuje)"/>
              </a:rPr>
              <a:t>Vilém IX.</a:t>
            </a:r>
            <a:r>
              <a:rPr lang="cs-CZ" dirty="0"/>
              <a:t>, první známý trubadúr</a:t>
            </a:r>
          </a:p>
        </p:txBody>
      </p:sp>
    </p:spTree>
    <p:extLst>
      <p:ext uri="{BB962C8B-B14F-4D97-AF65-F5344CB8AC3E}">
        <p14:creationId xmlns:p14="http://schemas.microsoft.com/office/powerpoint/2010/main" xmlns="" val="35884853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" dur="847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2"/>
          </p:nvPr>
        </p:nvSpPr>
        <p:spPr>
          <a:xfrm>
            <a:off x="251520" y="738273"/>
            <a:ext cx="4067944" cy="6480720"/>
          </a:xfrm>
        </p:spPr>
        <p:txBody>
          <a:bodyPr>
            <a:noAutofit/>
          </a:bodyPr>
          <a:lstStyle/>
          <a:p>
            <a:r>
              <a:rPr lang="cs-CZ" sz="2800" dirty="0"/>
              <a:t>Pěvci vystupovali většinou samostatně s loutnou, </a:t>
            </a:r>
            <a:r>
              <a:rPr lang="cs-CZ" sz="2800" dirty="0" err="1"/>
              <a:t>harfičkou</a:t>
            </a:r>
            <a:r>
              <a:rPr lang="cs-CZ" sz="2800" dirty="0"/>
              <a:t>, </a:t>
            </a:r>
            <a:r>
              <a:rPr lang="cs-CZ" sz="2800" dirty="0" smtClean="0"/>
              <a:t>flétnou či </a:t>
            </a:r>
            <a:r>
              <a:rPr lang="cs-CZ" sz="2800" dirty="0"/>
              <a:t>bubínkem.</a:t>
            </a:r>
          </a:p>
          <a:p>
            <a:endParaRPr lang="cs-CZ" sz="2800" dirty="0"/>
          </a:p>
          <a:p>
            <a:r>
              <a:rPr lang="cs-CZ" sz="2800" dirty="0"/>
              <a:t>Až do konce 13. st. byl pouze jednohlasý </a:t>
            </a:r>
            <a:r>
              <a:rPr lang="cs-CZ" sz="2800" dirty="0" smtClean="0"/>
              <a:t>zpěv.</a:t>
            </a:r>
            <a:endParaRPr lang="cs-CZ" sz="2800" dirty="0"/>
          </a:p>
          <a:p>
            <a:r>
              <a:rPr lang="cs-CZ" sz="2800" dirty="0"/>
              <a:t>Postupně se objevoval zpěv dvouhlasý, pro nás nezvyklý (vzdálenost kvinty nebo kvarty</a:t>
            </a:r>
            <a:r>
              <a:rPr lang="cs-CZ" sz="2800" dirty="0" smtClean="0"/>
              <a:t>).</a:t>
            </a:r>
            <a:endParaRPr lang="cs-CZ" sz="2800" dirty="0"/>
          </a:p>
          <a:p>
            <a:endParaRPr lang="cs-CZ" sz="2800" dirty="0"/>
          </a:p>
        </p:txBody>
      </p:sp>
      <p:pic>
        <p:nvPicPr>
          <p:cNvPr id="4" name="11 Organum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097030" y="5317976"/>
            <a:ext cx="609600" cy="6096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802" b="99099" l="1714" r="9942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95936" y="764704"/>
            <a:ext cx="4667774" cy="3700878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880925" y="4459700"/>
            <a:ext cx="3888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Trubadúři hrající na loutnu a violu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45959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audio>
              <p:cMediaNode vol="80000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err="1" smtClean="0">
                <a:latin typeface="Gigi" pitchFamily="82" charset="0"/>
              </a:rPr>
              <a:t>Ars</a:t>
            </a:r>
            <a:r>
              <a:rPr lang="cs-CZ" sz="7200" dirty="0" smtClean="0">
                <a:latin typeface="Gigi" pitchFamily="82" charset="0"/>
              </a:rPr>
              <a:t> nova</a:t>
            </a:r>
            <a:endParaRPr lang="cs-CZ" sz="7200" dirty="0">
              <a:latin typeface="Gigi" pitchFamily="82" charset="0"/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Až ve 14. st. se začíná zpívat dvojhlasně nebo vícehlasně= nové umění (</a:t>
            </a:r>
            <a:r>
              <a:rPr lang="cs-CZ" dirty="0" err="1" smtClean="0"/>
              <a:t>ars</a:t>
            </a:r>
            <a:r>
              <a:rPr lang="cs-CZ" dirty="0" smtClean="0"/>
              <a:t> nova)</a:t>
            </a:r>
          </a:p>
          <a:p>
            <a:r>
              <a:rPr lang="cs-CZ" dirty="0" smtClean="0"/>
              <a:t>Představitelem  je </a:t>
            </a:r>
            <a:r>
              <a:rPr lang="cs-CZ" dirty="0" err="1"/>
              <a:t>Guillame</a:t>
            </a:r>
            <a:r>
              <a:rPr lang="cs-CZ" dirty="0"/>
              <a:t> de </a:t>
            </a:r>
            <a:r>
              <a:rPr lang="cs-CZ" dirty="0" err="1" smtClean="0"/>
              <a:t>Machaut</a:t>
            </a:r>
            <a:endParaRPr lang="cs-CZ" dirty="0"/>
          </a:p>
        </p:txBody>
      </p:sp>
      <p:pic>
        <p:nvPicPr>
          <p:cNvPr id="2" name="12 G. de Machaut_Chanson.wma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283424" y="4005064"/>
            <a:ext cx="609600" cy="6096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15616" y="3140968"/>
            <a:ext cx="3694862" cy="3436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685841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audio>
              <p:cMediaNode vol="80000" numSld="4">
                <p:cTn id="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seq concurrent="1" nextAc="seek">
              <p:cTn id="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" fill="hold">
                      <p:stCondLst>
                        <p:cond delay="0"/>
                      </p:stCondLst>
                      <p:childTnLst>
                        <p:par>
                          <p:cTn id="5" fill="hold">
                            <p:stCondLst>
                              <p:cond delay="0"/>
                            </p:stCondLst>
                            <p:childTnLst>
                              <p:par>
                                <p:cTn id="6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Gigi" pitchFamily="82" charset="0"/>
              </a:rPr>
              <a:t>Gotika a </a:t>
            </a:r>
            <a:r>
              <a:rPr lang="cs-CZ" sz="6000" dirty="0" err="1" smtClean="0">
                <a:latin typeface="Gigi" pitchFamily="82" charset="0"/>
              </a:rPr>
              <a:t>spolecenský</a:t>
            </a:r>
            <a:r>
              <a:rPr lang="cs-CZ" sz="6000" dirty="0" smtClean="0">
                <a:latin typeface="Gigi" pitchFamily="82" charset="0"/>
              </a:rPr>
              <a:t> život</a:t>
            </a:r>
            <a:endParaRPr lang="cs-CZ" sz="6000" dirty="0">
              <a:latin typeface="Gigi" pitchFamily="82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215372" y="3717032"/>
            <a:ext cx="4040188" cy="4569371"/>
          </a:xfrm>
        </p:spPr>
        <p:txBody>
          <a:bodyPr/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gi" pitchFamily="82" charset="0"/>
                <a:cs typeface="Arial" charset="0"/>
              </a:rPr>
              <a:t>Dvorské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gi" pitchFamily="82" charset="0"/>
                <a:cs typeface="Arial" charset="0"/>
              </a:rPr>
              <a:t>tance</a:t>
            </a:r>
            <a:endParaRPr lang="cs-CZ" sz="3200" dirty="0">
              <a:latin typeface="Gigi" pitchFamily="82" charset="0"/>
              <a:cs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dirty="0" smtClean="0">
                <a:latin typeface="Arial" charset="0"/>
                <a:cs typeface="Arial" charset="0"/>
              </a:rPr>
              <a:t>důstojné</a:t>
            </a:r>
            <a:r>
              <a:rPr lang="cs-CZ" dirty="0">
                <a:latin typeface="Arial" charset="0"/>
                <a:cs typeface="Arial" charset="0"/>
              </a:rPr>
              <a:t>, zpravidla párové </a:t>
            </a:r>
            <a:r>
              <a:rPr lang="cs-CZ" dirty="0" smtClean="0">
                <a:latin typeface="Arial" charset="0"/>
                <a:cs typeface="Arial" charset="0"/>
              </a:rPr>
              <a:t>tance </a:t>
            </a:r>
            <a:endParaRPr lang="cs-CZ" dirty="0">
              <a:latin typeface="Arial" charset="0"/>
              <a:cs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dirty="0">
                <a:latin typeface="Arial" charset="0"/>
                <a:cs typeface="Arial" charset="0"/>
              </a:rPr>
              <a:t>živější saltarella a jim </a:t>
            </a:r>
            <a:r>
              <a:rPr lang="cs-CZ" dirty="0" smtClean="0">
                <a:latin typeface="Arial" charset="0"/>
                <a:cs typeface="Arial" charset="0"/>
              </a:rPr>
              <a:t>podobné </a:t>
            </a:r>
            <a:r>
              <a:rPr lang="cs-CZ" dirty="0">
                <a:latin typeface="Arial" charset="0"/>
                <a:cs typeface="Arial" charset="0"/>
              </a:rPr>
              <a:t>pro hradní slavnosti, zpestření rytířských klání a </a:t>
            </a:r>
            <a:r>
              <a:rPr lang="cs-CZ" dirty="0" smtClean="0">
                <a:latin typeface="Arial" charset="0"/>
                <a:cs typeface="Arial" charset="0"/>
              </a:rPr>
              <a:t>hostin </a:t>
            </a:r>
            <a:r>
              <a:rPr lang="cs-CZ" dirty="0">
                <a:latin typeface="Arial" charset="0"/>
                <a:cs typeface="Arial" charset="0"/>
              </a:rPr>
              <a:t>... </a:t>
            </a:r>
            <a:endParaRPr lang="cs-CZ" dirty="0" smtClean="0">
              <a:latin typeface="Arial" charset="0"/>
              <a:cs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800" dirty="0">
              <a:latin typeface="Arial" charset="0"/>
              <a:cs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800" dirty="0" smtClean="0">
              <a:latin typeface="Arial" charset="0"/>
              <a:cs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sz="800" dirty="0">
              <a:latin typeface="Arial" charset="0"/>
              <a:cs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cs-CZ" sz="2800" dirty="0">
              <a:latin typeface="Gigi" pitchFamily="82" charset="0"/>
              <a:cs typeface="Arial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644008" y="1739949"/>
            <a:ext cx="4041775" cy="4641379"/>
          </a:xfrm>
        </p:spPr>
        <p:txBody>
          <a:bodyPr/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gi" pitchFamily="82" charset="0"/>
                <a:cs typeface="Arial" charset="0"/>
              </a:rPr>
              <a:t>Lidové </a:t>
            </a: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igi" pitchFamily="82" charset="0"/>
                <a:cs typeface="Arial" charset="0"/>
              </a:rPr>
              <a:t>tance</a:t>
            </a:r>
            <a:endParaRPr lang="cs-CZ" sz="3200" dirty="0">
              <a:latin typeface="Gigi" pitchFamily="82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dirty="0" smtClean="0">
                <a:latin typeface="Arial" charset="0"/>
                <a:cs typeface="Arial" charset="0"/>
              </a:rPr>
              <a:t>veselé</a:t>
            </a:r>
            <a:r>
              <a:rPr lang="cs-CZ" dirty="0">
                <a:latin typeface="Arial" charset="0"/>
                <a:cs typeface="Arial" charset="0"/>
              </a:rPr>
              <a:t>, skočné a živé tance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cs-CZ" dirty="0">
                <a:latin typeface="Arial" charset="0"/>
                <a:cs typeface="Arial" charset="0"/>
              </a:rPr>
              <a:t>díky svému charakteru vyniknou zejména v podhradí, na tržištích a ve středověkých </a:t>
            </a:r>
            <a:r>
              <a:rPr lang="cs-CZ" dirty="0" smtClean="0">
                <a:latin typeface="Arial" charset="0"/>
                <a:cs typeface="Arial" charset="0"/>
              </a:rPr>
              <a:t>vesničkách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dirty="0">
              <a:latin typeface="Arial" charset="0"/>
              <a:cs typeface="Arial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endParaRPr lang="cs-CZ" dirty="0" smtClean="0">
              <a:latin typeface="Arial" charset="0"/>
              <a:cs typeface="Arial" charset="0"/>
            </a:endParaRPr>
          </a:p>
        </p:txBody>
      </p:sp>
      <p:pic>
        <p:nvPicPr>
          <p:cNvPr id="10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3571" b="89286" l="2439" r="878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76672"/>
            <a:ext cx="288032" cy="1967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4179360"/>
            <a:ext cx="4270013" cy="256200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268760"/>
            <a:ext cx="4248472" cy="25490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xmlns="" val="1866982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7200" dirty="0" smtClean="0">
                <a:latin typeface="Gigi" pitchFamily="82" charset="0"/>
              </a:rPr>
              <a:t>Hudební nástroje</a:t>
            </a:r>
            <a:endParaRPr lang="cs-CZ" sz="7200" dirty="0">
              <a:latin typeface="Gigi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smyčcové – </a:t>
            </a:r>
            <a:r>
              <a:rPr lang="cs-CZ" dirty="0" err="1" smtClean="0">
                <a:hlinkClick r:id="rId2" tooltip="Gigue"/>
              </a:rPr>
              <a:t>gigue</a:t>
            </a:r>
            <a:r>
              <a:rPr lang="cs-CZ" dirty="0" smtClean="0"/>
              <a:t> a </a:t>
            </a:r>
            <a:r>
              <a:rPr lang="cs-CZ" dirty="0" err="1" smtClean="0">
                <a:hlinkClick r:id="rId3" tooltip="Viella (stránka neexistuje)"/>
              </a:rPr>
              <a:t>viella</a:t>
            </a:r>
            <a:endParaRPr lang="cs-CZ" dirty="0" smtClean="0"/>
          </a:p>
          <a:p>
            <a:r>
              <a:rPr lang="cs-CZ" dirty="0" smtClean="0"/>
              <a:t>drnkací – </a:t>
            </a:r>
            <a:r>
              <a:rPr lang="cs-CZ" dirty="0" smtClean="0">
                <a:hlinkClick r:id="rId4" tooltip="Loutna"/>
              </a:rPr>
              <a:t>loutna</a:t>
            </a:r>
            <a:r>
              <a:rPr lang="cs-CZ" dirty="0" smtClean="0"/>
              <a:t>, </a:t>
            </a:r>
            <a:r>
              <a:rPr lang="cs-CZ" dirty="0" smtClean="0">
                <a:hlinkClick r:id="rId5" tooltip="Harfa"/>
              </a:rPr>
              <a:t>harfa</a:t>
            </a:r>
            <a:endParaRPr lang="cs-CZ" dirty="0" smtClean="0"/>
          </a:p>
          <a:p>
            <a:r>
              <a:rPr lang="cs-CZ" dirty="0" smtClean="0"/>
              <a:t>klávesové – především </a:t>
            </a:r>
            <a:r>
              <a:rPr lang="cs-CZ" dirty="0" smtClean="0">
                <a:hlinkClick r:id="rId6" tooltip="Varhany"/>
              </a:rPr>
              <a:t>varhany</a:t>
            </a:r>
            <a:r>
              <a:rPr lang="cs-CZ" dirty="0" smtClean="0"/>
              <a:t> a ve </a:t>
            </a:r>
            <a:r>
              <a:rPr lang="cs-CZ" dirty="0" smtClean="0">
                <a:hlinkClick r:id="rId7" tooltip="14. století"/>
              </a:rPr>
              <a:t>14. století</a:t>
            </a:r>
            <a:r>
              <a:rPr lang="cs-CZ" dirty="0" smtClean="0"/>
              <a:t> již také </a:t>
            </a:r>
            <a:r>
              <a:rPr lang="cs-CZ" dirty="0" smtClean="0">
                <a:hlinkClick r:id="rId8" tooltip="Klavír"/>
              </a:rPr>
              <a:t>klavír</a:t>
            </a:r>
            <a:r>
              <a:rPr lang="cs-CZ" dirty="0" smtClean="0"/>
              <a:t> ve své primitivní podobě</a:t>
            </a:r>
          </a:p>
          <a:p>
            <a:r>
              <a:rPr lang="cs-CZ" dirty="0" smtClean="0"/>
              <a:t>dechové (zobcové a kostěné </a:t>
            </a:r>
            <a:r>
              <a:rPr lang="cs-CZ" dirty="0" smtClean="0">
                <a:hlinkClick r:id="rId9" tooltip="Flétna"/>
              </a:rPr>
              <a:t>flétny</a:t>
            </a:r>
            <a:r>
              <a:rPr lang="cs-CZ" dirty="0" smtClean="0"/>
              <a:t>, píšťaly, </a:t>
            </a:r>
            <a:r>
              <a:rPr lang="cs-CZ" dirty="0" smtClean="0">
                <a:hlinkClick r:id="rId10" tooltip="Roh"/>
              </a:rPr>
              <a:t>rohy</a:t>
            </a:r>
            <a:r>
              <a:rPr lang="cs-CZ" dirty="0" smtClean="0"/>
              <a:t>, trouby) </a:t>
            </a:r>
          </a:p>
          <a:p>
            <a:r>
              <a:rPr lang="cs-CZ" dirty="0" smtClean="0"/>
              <a:t>bicí nástroje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1" cstate="print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9697" b="96364" l="3000" r="98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4473862"/>
            <a:ext cx="4297660" cy="23637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10778" b="89521" l="4000" r="955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68611">
            <a:off x="3098357" y="3652496"/>
            <a:ext cx="4680154" cy="2605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396906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0648"/>
            <a:ext cx="8229600" cy="4709160"/>
          </a:xfrm>
        </p:spPr>
        <p:txBody>
          <a:bodyPr>
            <a:noAutofit/>
          </a:bodyPr>
          <a:lstStyle/>
          <a:p>
            <a:pPr lvl="0"/>
            <a:r>
              <a:rPr lang="cs-CZ" sz="2400" i="1" dirty="0" smtClean="0"/>
              <a:t>chrotta</a:t>
            </a:r>
            <a:r>
              <a:rPr lang="cs-CZ" sz="2400" dirty="0" smtClean="0"/>
              <a:t> – keltský </a:t>
            </a:r>
            <a:r>
              <a:rPr lang="cs-CZ" sz="2400" dirty="0"/>
              <a:t>drnkací nástroj příbuzný starověké </a:t>
            </a:r>
            <a:r>
              <a:rPr lang="cs-CZ" sz="2400" dirty="0" smtClean="0"/>
              <a:t>kithaře, později </a:t>
            </a:r>
            <a:r>
              <a:rPr lang="cs-CZ" sz="2400" dirty="0"/>
              <a:t>se přeměnil na nástroj </a:t>
            </a:r>
            <a:r>
              <a:rPr lang="cs-CZ" sz="2400" dirty="0" smtClean="0"/>
              <a:t>smyčcový</a:t>
            </a:r>
            <a:endParaRPr lang="cs-CZ" sz="2400" dirty="0"/>
          </a:p>
          <a:p>
            <a:r>
              <a:rPr lang="cs-CZ" sz="2400" i="1" dirty="0" err="1" smtClean="0"/>
              <a:t>plasterium</a:t>
            </a:r>
            <a:r>
              <a:rPr lang="cs-CZ" sz="2400" dirty="0" smtClean="0"/>
              <a:t> </a:t>
            </a:r>
            <a:r>
              <a:rPr lang="cs-CZ" sz="2400" dirty="0"/>
              <a:t>– strunný nástroj s plošnou rezonanční skříňkou</a:t>
            </a:r>
          </a:p>
          <a:p>
            <a:r>
              <a:rPr lang="cs-CZ" sz="2400" i="1" dirty="0" smtClean="0"/>
              <a:t>šalmaj</a:t>
            </a:r>
            <a:r>
              <a:rPr lang="cs-CZ" sz="2400" dirty="0" smtClean="0"/>
              <a:t> </a:t>
            </a:r>
            <a:r>
              <a:rPr lang="cs-CZ" sz="2400" dirty="0"/>
              <a:t>– předchůdce </a:t>
            </a:r>
            <a:r>
              <a:rPr lang="cs-CZ" sz="2400" dirty="0" smtClean="0"/>
              <a:t>klarinetu</a:t>
            </a:r>
            <a:endParaRPr lang="cs-CZ" sz="2400" dirty="0"/>
          </a:p>
          <a:p>
            <a:pPr lvl="0"/>
            <a:r>
              <a:rPr lang="cs-CZ" sz="2400" i="1" dirty="0" smtClean="0"/>
              <a:t>lyra </a:t>
            </a:r>
            <a:r>
              <a:rPr lang="cs-CZ" sz="2400" dirty="0" smtClean="0"/>
              <a:t>- smyčcové </a:t>
            </a:r>
            <a:r>
              <a:rPr lang="cs-CZ" sz="2400" dirty="0"/>
              <a:t>nástroje</a:t>
            </a:r>
          </a:p>
          <a:p>
            <a:pPr lvl="0"/>
            <a:r>
              <a:rPr lang="cs-CZ" sz="2400" i="1" dirty="0" smtClean="0"/>
              <a:t>pozitiv </a:t>
            </a:r>
            <a:r>
              <a:rPr lang="cs-CZ" sz="2400" dirty="0" smtClean="0"/>
              <a:t>- vícehlasé </a:t>
            </a:r>
          </a:p>
          <a:p>
            <a:pPr marL="137160" lv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klávesové nástroje</a:t>
            </a:r>
          </a:p>
          <a:p>
            <a:pPr lvl="0"/>
            <a:r>
              <a:rPr lang="cs-CZ" sz="2400" i="1" dirty="0" smtClean="0"/>
              <a:t>zobcová</a:t>
            </a:r>
            <a:r>
              <a:rPr lang="cs-CZ" sz="2400" dirty="0" smtClean="0"/>
              <a:t> </a:t>
            </a:r>
            <a:r>
              <a:rPr lang="cs-CZ" sz="2400" i="1" dirty="0"/>
              <a:t>a příčná flétna</a:t>
            </a:r>
            <a:endParaRPr lang="cs-CZ" sz="2400" dirty="0"/>
          </a:p>
          <a:p>
            <a:r>
              <a:rPr lang="cs-CZ" sz="2400" i="1" dirty="0" smtClean="0"/>
              <a:t>tromba </a:t>
            </a:r>
            <a:r>
              <a:rPr lang="cs-CZ" sz="2400" i="1" dirty="0" err="1"/>
              <a:t>marina</a:t>
            </a:r>
            <a:endParaRPr lang="cs-CZ" sz="2400" dirty="0"/>
          </a:p>
          <a:p>
            <a:r>
              <a:rPr lang="cs-CZ" sz="2400" i="1" dirty="0" err="1"/>
              <a:t>Fidula</a:t>
            </a:r>
            <a:endParaRPr lang="cs-CZ" sz="2400" i="1" dirty="0"/>
          </a:p>
          <a:p>
            <a:pPr lvl="0"/>
            <a:r>
              <a:rPr lang="cs-CZ" sz="2400" i="1" dirty="0" smtClean="0"/>
              <a:t>varhany</a:t>
            </a:r>
            <a:endParaRPr lang="cs-CZ" sz="2400" dirty="0"/>
          </a:p>
          <a:p>
            <a:pPr lvl="0"/>
            <a:r>
              <a:rPr lang="cs-CZ" sz="2400" i="1" dirty="0" smtClean="0"/>
              <a:t>portativ</a:t>
            </a:r>
            <a:endParaRPr lang="cs-CZ" sz="2400" dirty="0" smtClean="0"/>
          </a:p>
          <a:p>
            <a:pPr lvl="0"/>
            <a:r>
              <a:rPr lang="cs-CZ" sz="2400" i="1" dirty="0" smtClean="0"/>
              <a:t>trumšajt</a:t>
            </a:r>
            <a:endParaRPr lang="cs-CZ" sz="2400" dirty="0"/>
          </a:p>
          <a:p>
            <a:pPr lvl="0"/>
            <a:r>
              <a:rPr lang="cs-CZ" sz="2400" i="1" dirty="0"/>
              <a:t>pozoun</a:t>
            </a:r>
            <a:endParaRPr lang="cs-CZ" sz="2400" dirty="0"/>
          </a:p>
          <a:p>
            <a:endParaRPr lang="cs-CZ" sz="2400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2852936"/>
            <a:ext cx="4445000" cy="365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97126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gotika.flv">
            <a:hlinkClick r:id="" action="ppaction://media"/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36308" y="0"/>
            <a:ext cx="9074427" cy="7163893"/>
          </a:xfrm>
        </p:spPr>
      </p:pic>
    </p:spTree>
    <p:extLst>
      <p:ext uri="{BB962C8B-B14F-4D97-AF65-F5344CB8AC3E}">
        <p14:creationId xmlns:p14="http://schemas.microsoft.com/office/powerpoint/2010/main" xmlns="" val="1372941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836712"/>
            <a:ext cx="8229600" cy="11430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Gigi" pitchFamily="82" charset="0"/>
              </a:rPr>
              <a:t>Co je </a:t>
            </a:r>
            <a:r>
              <a:rPr lang="cs-CZ" sz="4400" dirty="0" err="1" smtClean="0">
                <a:latin typeface="Gigi" pitchFamily="82" charset="0"/>
              </a:rPr>
              <a:t>Ars</a:t>
            </a:r>
            <a:r>
              <a:rPr lang="cs-CZ" sz="4400" dirty="0" smtClean="0">
                <a:latin typeface="Gigi" pitchFamily="82" charset="0"/>
              </a:rPr>
              <a:t> nova?</a:t>
            </a:r>
            <a:endParaRPr lang="cs-CZ" sz="4400" dirty="0">
              <a:latin typeface="Gigi" pitchFamily="82" charset="0"/>
            </a:endParaRPr>
          </a:p>
        </p:txBody>
      </p:sp>
      <p:sp>
        <p:nvSpPr>
          <p:cNvPr id="5" name="TextovéPole 4">
            <a:hlinkClick r:id="rId2" action="ppaction://hlinksldjump"/>
          </p:cNvPr>
          <p:cNvSpPr txBox="1"/>
          <p:nvPr/>
        </p:nvSpPr>
        <p:spPr>
          <a:xfrm>
            <a:off x="1043608" y="2351782"/>
            <a:ext cx="20882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Televizní program</a:t>
            </a:r>
            <a:endParaRPr lang="cs-CZ" sz="3200" dirty="0"/>
          </a:p>
        </p:txBody>
      </p:sp>
      <p:sp>
        <p:nvSpPr>
          <p:cNvPr id="6" name="TextovéPole 5">
            <a:hlinkClick r:id="rId3" action="ppaction://hlinksldjump"/>
          </p:cNvPr>
          <p:cNvSpPr txBox="1"/>
          <p:nvPr/>
        </p:nvSpPr>
        <p:spPr>
          <a:xfrm>
            <a:off x="5065888" y="2642716"/>
            <a:ext cx="324036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Nové umění vícehlasu</a:t>
            </a:r>
            <a:endParaRPr lang="cs-CZ" sz="3200" dirty="0"/>
          </a:p>
        </p:txBody>
      </p:sp>
      <p:sp>
        <p:nvSpPr>
          <p:cNvPr id="7" name="TextovéPole 6">
            <a:hlinkClick r:id="rId2" action="ppaction://hlinksldjump"/>
          </p:cNvPr>
          <p:cNvSpPr txBox="1"/>
          <p:nvPr/>
        </p:nvSpPr>
        <p:spPr>
          <a:xfrm>
            <a:off x="1475656" y="4581128"/>
            <a:ext cx="244650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Nové umění</a:t>
            </a:r>
          </a:p>
          <a:p>
            <a:r>
              <a:rPr lang="cs-CZ" sz="3200" dirty="0" smtClean="0"/>
              <a:t> jednohlasu</a:t>
            </a:r>
            <a:endParaRPr lang="cs-CZ" sz="3200" dirty="0"/>
          </a:p>
        </p:txBody>
      </p:sp>
      <p:sp>
        <p:nvSpPr>
          <p:cNvPr id="8" name="TextovéPole 7">
            <a:hlinkClick r:id="rId2" action="ppaction://hlinksldjump"/>
          </p:cNvPr>
          <p:cNvSpPr txBox="1"/>
          <p:nvPr/>
        </p:nvSpPr>
        <p:spPr>
          <a:xfrm>
            <a:off x="5364088" y="4581128"/>
            <a:ext cx="266429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Nový archiv hudby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077686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8000" dirty="0" err="1" smtClean="0">
                <a:latin typeface="Gigi" pitchFamily="82" charset="0"/>
              </a:rPr>
              <a:t>Špatne</a:t>
            </a:r>
            <a:r>
              <a:rPr lang="cs-CZ" sz="8000" dirty="0" smtClean="0">
                <a:latin typeface="Gigi" pitchFamily="82" charset="0"/>
              </a:rPr>
              <a:t> !</a:t>
            </a:r>
            <a:endParaRPr lang="cs-CZ" sz="8000" dirty="0">
              <a:latin typeface="Gigi" pitchFamily="82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 rot="10800000">
            <a:off x="4139952" y="324293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6096" y="1870812"/>
            <a:ext cx="288032" cy="23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62422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latin typeface="Gigi" pitchFamily="82" charset="0"/>
              </a:rPr>
              <a:t>Jste si jistí?</a:t>
            </a:r>
            <a:endParaRPr lang="cs-CZ" sz="6000" dirty="0">
              <a:latin typeface="Gigi" pitchFamily="82" charset="0"/>
            </a:endParaRPr>
          </a:p>
        </p:txBody>
      </p:sp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1043608" y="2708920"/>
            <a:ext cx="2088232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Gigi" pitchFamily="82" charset="0"/>
              </a:rPr>
              <a:t>ANO</a:t>
            </a:r>
            <a:endParaRPr lang="cs-CZ" sz="6600" dirty="0">
              <a:latin typeface="Gigi" pitchFamily="82" charset="0"/>
            </a:endParaRPr>
          </a:p>
        </p:txBody>
      </p:sp>
      <p:sp>
        <p:nvSpPr>
          <p:cNvPr id="10" name="TextovéPole 9">
            <a:hlinkClick r:id="rId3" action="ppaction://hlinksldjump"/>
          </p:cNvPr>
          <p:cNvSpPr txBox="1"/>
          <p:nvPr/>
        </p:nvSpPr>
        <p:spPr>
          <a:xfrm>
            <a:off x="6575974" y="2708920"/>
            <a:ext cx="223224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Gigi" pitchFamily="82" charset="0"/>
              </a:rPr>
              <a:t>NE</a:t>
            </a:r>
            <a:endParaRPr lang="cs-CZ" sz="6600" dirty="0">
              <a:latin typeface="Gigi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6564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 algn="ctr">
              <a:buNone/>
            </a:pPr>
            <a:r>
              <a:rPr lang="cs-CZ" sz="8000" dirty="0" err="1" smtClean="0">
                <a:latin typeface="Gigi" pitchFamily="82" charset="0"/>
              </a:rPr>
              <a:t>Výborne</a:t>
            </a:r>
            <a:r>
              <a:rPr lang="cs-CZ" sz="8000" dirty="0" smtClean="0">
                <a:latin typeface="Gigi" pitchFamily="82" charset="0"/>
              </a:rPr>
              <a:t>!!!</a:t>
            </a:r>
            <a:endParaRPr lang="cs-CZ" sz="8000" dirty="0">
              <a:latin typeface="Gigi" pitchFamily="82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31640" y="3573016"/>
            <a:ext cx="59766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Takhle šikovné žáky je radost učit </a:t>
            </a:r>
            <a:r>
              <a:rPr lang="cs-CZ" sz="2800" dirty="0" smtClean="0">
                <a:sym typeface="Wingdings" pitchFamily="2" charset="2"/>
              </a:rPr>
              <a:t></a:t>
            </a:r>
            <a:endParaRPr lang="cs-CZ" sz="28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80112" y="1896800"/>
            <a:ext cx="288032" cy="2360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20409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latin typeface="Gigi" pitchFamily="82" charset="0"/>
              </a:rPr>
              <a:t>Použité zdroje</a:t>
            </a:r>
            <a:endParaRPr lang="cs-CZ" sz="7200" dirty="0">
              <a:latin typeface="Gigi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37160" indent="0">
              <a:buNone/>
            </a:pPr>
            <a:r>
              <a:rPr lang="cs-CZ" sz="2400" dirty="0">
                <a:latin typeface="Forte" pitchFamily="66" charset="0"/>
              </a:rPr>
              <a:t>http://</a:t>
            </a:r>
            <a:r>
              <a:rPr lang="cs-CZ" sz="2400" dirty="0" smtClean="0">
                <a:latin typeface="Forte" pitchFamily="66" charset="0"/>
              </a:rPr>
              <a:t>upload.wikimedia.org/wikipedia/commons/c/c4/Wartburg</a:t>
            </a:r>
            <a:endParaRPr lang="cs-CZ" sz="2400" dirty="0"/>
          </a:p>
          <a:p>
            <a:pPr marL="137160" indent="0">
              <a:buNone/>
            </a:pPr>
            <a:r>
              <a:rPr lang="cs-CZ" sz="2400" dirty="0" smtClean="0">
                <a:latin typeface="Forte" pitchFamily="66" charset="0"/>
              </a:rPr>
              <a:t>-Laute.JPG</a:t>
            </a:r>
          </a:p>
          <a:p>
            <a:pPr marL="137160" indent="0">
              <a:buNone/>
            </a:pPr>
            <a:r>
              <a:rPr lang="cs-CZ" sz="2400" dirty="0">
                <a:latin typeface="Forte" pitchFamily="66" charset="0"/>
                <a:hlinkClick r:id="rId2"/>
              </a:rPr>
              <a:t>http://</a:t>
            </a:r>
            <a:r>
              <a:rPr lang="cs-CZ" sz="2400" dirty="0" smtClean="0">
                <a:latin typeface="Forte" pitchFamily="66" charset="0"/>
                <a:hlinkClick r:id="rId2"/>
              </a:rPr>
              <a:t>img.radio.cz/pictures/hudba/hudebnici_stredovek.jpg</a:t>
            </a:r>
            <a:endParaRPr lang="cs-CZ" sz="2400" dirty="0" smtClean="0">
              <a:latin typeface="Forte" pitchFamily="66" charset="0"/>
            </a:endParaRPr>
          </a:p>
          <a:p>
            <a:pPr marL="137160" indent="0">
              <a:buNone/>
            </a:pPr>
            <a:r>
              <a:rPr lang="cs-CZ" sz="2400" dirty="0">
                <a:latin typeface="Forte" pitchFamily="66" charset="0"/>
                <a:hlinkClick r:id="rId3"/>
              </a:rPr>
              <a:t>http://</a:t>
            </a:r>
            <a:r>
              <a:rPr lang="cs-CZ" sz="2400" dirty="0" smtClean="0">
                <a:latin typeface="Forte" pitchFamily="66" charset="0"/>
                <a:hlinkClick r:id="rId3"/>
              </a:rPr>
              <a:t>medieval.gothart.cz/images/articles/csm3.jpg</a:t>
            </a:r>
            <a:endParaRPr lang="cs-CZ" sz="2400" dirty="0" smtClean="0">
              <a:latin typeface="Forte" pitchFamily="66" charset="0"/>
            </a:endParaRPr>
          </a:p>
          <a:p>
            <a:pPr marL="137160" indent="0">
              <a:buNone/>
            </a:pPr>
            <a:r>
              <a:rPr lang="cs-CZ" sz="2400" dirty="0">
                <a:latin typeface="Forte" pitchFamily="66" charset="0"/>
                <a:hlinkClick r:id="rId4"/>
              </a:rPr>
              <a:t>http://</a:t>
            </a:r>
            <a:r>
              <a:rPr lang="cs-CZ" sz="2400" dirty="0" smtClean="0">
                <a:latin typeface="Forte" pitchFamily="66" charset="0"/>
                <a:hlinkClick r:id="rId4"/>
              </a:rPr>
              <a:t>img5.rajce.idnes.cz/d0511/3/3387/3387412_7ca21ab0a92283560caf925a55d7409e/images/katedra_w_amiens.jpg</a:t>
            </a:r>
            <a:endParaRPr lang="cs-CZ" sz="2400" dirty="0" smtClean="0">
              <a:latin typeface="Forte" pitchFamily="66" charset="0"/>
            </a:endParaRPr>
          </a:p>
          <a:p>
            <a:pPr marL="137160" indent="0">
              <a:buNone/>
            </a:pPr>
            <a:r>
              <a:rPr lang="cs-CZ" sz="2400" dirty="0">
                <a:latin typeface="Forte" pitchFamily="66" charset="0"/>
                <a:hlinkClick r:id="rId5"/>
              </a:rPr>
              <a:t>http://upload.wikimedia.org/wikipedia/commons/9/9f/William_IX_of_Aquitaine_-_</a:t>
            </a:r>
            <a:r>
              <a:rPr lang="cs-CZ" sz="2400" dirty="0" smtClean="0">
                <a:latin typeface="Forte" pitchFamily="66" charset="0"/>
                <a:hlinkClick r:id="rId5"/>
              </a:rPr>
              <a:t>BN_MS_fr_12473.jpg</a:t>
            </a:r>
            <a:endParaRPr lang="cs-CZ" sz="2400" dirty="0" smtClean="0">
              <a:latin typeface="Forte" pitchFamily="66" charset="0"/>
            </a:endParaRPr>
          </a:p>
          <a:p>
            <a:pPr marL="137160" indent="0">
              <a:buNone/>
            </a:pPr>
            <a:r>
              <a:rPr lang="cs-CZ" sz="2400" dirty="0">
                <a:latin typeface="Forte" pitchFamily="66" charset="0"/>
              </a:rPr>
              <a:t>http://www.youtube.com/watch?v=vONIPNWufMg&amp;feature=related</a:t>
            </a:r>
            <a:endParaRPr lang="cs-CZ" sz="2400" dirty="0" smtClean="0">
              <a:latin typeface="Forte" pitchFamily="66" charset="0"/>
            </a:endParaRPr>
          </a:p>
          <a:p>
            <a:pPr marL="137160" indent="0">
              <a:buNone/>
            </a:pPr>
            <a:r>
              <a:rPr lang="cs-CZ" sz="2400" dirty="0" smtClean="0">
                <a:latin typeface="Forte" pitchFamily="66" charset="0"/>
                <a:hlinkClick r:id="rId6"/>
              </a:rPr>
              <a:t>http</a:t>
            </a:r>
            <a:r>
              <a:rPr lang="cs-CZ" sz="2400" dirty="0">
                <a:latin typeface="Forte" pitchFamily="66" charset="0"/>
                <a:hlinkClick r:id="rId6"/>
              </a:rPr>
              <a:t>://</a:t>
            </a:r>
            <a:r>
              <a:rPr lang="cs-CZ" sz="2400" dirty="0" smtClean="0">
                <a:latin typeface="Forte" pitchFamily="66" charset="0"/>
                <a:hlinkClick r:id="rId6"/>
              </a:rPr>
              <a:t>www.glogster.com/media/9/38/22/45/38224574.jpg</a:t>
            </a:r>
            <a:endParaRPr lang="cs-CZ" sz="2400" dirty="0" smtClean="0">
              <a:latin typeface="Forte" pitchFamily="66" charset="0"/>
            </a:endParaRPr>
          </a:p>
          <a:p>
            <a:pPr marL="137160" indent="0">
              <a:buNone/>
            </a:pPr>
            <a:r>
              <a:rPr lang="cs-CZ" sz="2400" dirty="0"/>
              <a:t>CD k učebnici Hudební výchova pro 6.,7.,8. a 9. ročník základní školy autorů A. </a:t>
            </a:r>
            <a:r>
              <a:rPr lang="cs-CZ" sz="2400" dirty="0" err="1"/>
              <a:t>Charalambidise</a:t>
            </a:r>
            <a:r>
              <a:rPr lang="cs-CZ" sz="2400" dirty="0"/>
              <a:t>, J. </a:t>
            </a:r>
            <a:r>
              <a:rPr lang="cs-CZ" sz="2400"/>
              <a:t>Pilky a kolektivu</a:t>
            </a:r>
          </a:p>
          <a:p>
            <a:pPr marL="137160" indent="0">
              <a:buNone/>
            </a:pPr>
            <a:endParaRPr lang="cs-CZ" sz="2400" dirty="0" smtClean="0">
              <a:latin typeface="Forte" pitchFamily="66" charset="0"/>
            </a:endParaRPr>
          </a:p>
          <a:p>
            <a:pPr marL="137160" indent="0">
              <a:buNone/>
            </a:pPr>
            <a:endParaRPr lang="cs-CZ" sz="2400" dirty="0" smtClean="0">
              <a:latin typeface="Forte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364502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7480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4. Hudba ve středověku a got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4. Hudba ve středověku a gotice</Template>
  <TotalTime>279</TotalTime>
  <Words>373</Words>
  <Application>Microsoft Office PowerPoint</Application>
  <PresentationFormat>Předvádění na obrazovce (4:3)</PresentationFormat>
  <Paragraphs>83</Paragraphs>
  <Slides>15</Slides>
  <Notes>0</Notes>
  <HiddenSlides>0</HiddenSlides>
  <MMClips>5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4. Hudba ve středověku a gotice</vt:lpstr>
      <vt:lpstr>Snímek 1</vt:lpstr>
      <vt:lpstr>Snímek 2</vt:lpstr>
      <vt:lpstr>Víra v posmrtný život</vt:lpstr>
      <vt:lpstr>Gotika        1000-1300 n. l.</vt:lpstr>
      <vt:lpstr>Snímek 5</vt:lpstr>
      <vt:lpstr>Ars nova</vt:lpstr>
      <vt:lpstr>Gotika a spolecenský život</vt:lpstr>
      <vt:lpstr>Hudební nástroje</vt:lpstr>
      <vt:lpstr>Snímek 9</vt:lpstr>
      <vt:lpstr>Snímek 10</vt:lpstr>
      <vt:lpstr>Co je Ars nova?</vt:lpstr>
      <vt:lpstr>Snímek 12</vt:lpstr>
      <vt:lpstr>Jste si jistí?</vt:lpstr>
      <vt:lpstr>Snímek 14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gotice</dc:title>
  <dc:creator>OEM; Jana Malá</dc:creator>
  <cp:lastModifiedBy>Vaše jméno</cp:lastModifiedBy>
  <cp:revision>22</cp:revision>
  <dcterms:created xsi:type="dcterms:W3CDTF">2011-08-26T08:36:41Z</dcterms:created>
  <dcterms:modified xsi:type="dcterms:W3CDTF">2012-07-28T13:39:21Z</dcterms:modified>
</cp:coreProperties>
</file>