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flv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60" r:id="rId5"/>
    <p:sldId id="259" r:id="rId6"/>
    <p:sldId id="262" r:id="rId7"/>
    <p:sldId id="257" r:id="rId8"/>
    <p:sldId id="266" r:id="rId9"/>
    <p:sldId id="264" r:id="rId10"/>
    <p:sldId id="265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1D006188-9F29-410D-9280-9AA990838A57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2D56596-A8A2-48DB-83EA-4B690A8F41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1.mp3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2.wma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3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3.wma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4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4.wma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5.flv"/><Relationship Id="rId2" Type="http://schemas.openxmlformats.org/officeDocument/2006/relationships/slideLayout" Target="../slideLayouts/slideLayout7.xml"/><Relationship Id="rId1" Type="http://schemas.openxmlformats.org/officeDocument/2006/relationships/video" Target="../media/media5.flv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dio.cz/cz/static/strucne-dejiny-hudby/index/pictures/hudba/hudebnici_baroko.jpg" TargetMode="External"/><Relationship Id="rId2" Type="http://schemas.openxmlformats.org/officeDocument/2006/relationships/hyperlink" Target="http://www.youtube.com/watch?v=PbA5I1oyJH8&amp;feature=fvwre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7455" y="1725216"/>
            <a:ext cx="2977713" cy="2741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7194" y="1052736"/>
            <a:ext cx="4038237" cy="7554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45446233"/>
              </p:ext>
            </p:extLst>
          </p:nvPr>
        </p:nvGraphicFramePr>
        <p:xfrm>
          <a:off x="1766701" y="4466290"/>
          <a:ext cx="5659222" cy="2103120"/>
        </p:xfrm>
        <a:graphic>
          <a:graphicData uri="http://schemas.openxmlformats.org/drawingml/2006/table">
            <a:tbl>
              <a:tblPr/>
              <a:tblGrid>
                <a:gridCol w="1713342"/>
                <a:gridCol w="3945880"/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VY_32_INOVACE_10_Hudba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 období baroka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02180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3356992"/>
            <a:ext cx="3888432" cy="24260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331640" y="1340768"/>
            <a:ext cx="6400800" cy="1295400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Old English Text MT" pitchFamily="66" charset="0"/>
              </a:rPr>
              <a:t>Hudba v období baroka</a:t>
            </a:r>
            <a:endParaRPr lang="cs-CZ" sz="4400" dirty="0">
              <a:latin typeface="Old English Text MT" pitchFamily="66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187624" y="2492896"/>
            <a:ext cx="6400800" cy="762000"/>
          </a:xfrm>
        </p:spPr>
        <p:txBody>
          <a:bodyPr>
            <a:noAutofit/>
          </a:bodyPr>
          <a:lstStyle/>
          <a:p>
            <a:r>
              <a:rPr lang="cs-CZ" sz="2800" i="0" dirty="0" smtClean="0">
                <a:solidFill>
                  <a:schemeClr val="tx2"/>
                </a:solidFill>
                <a:latin typeface="Old English Text MT" pitchFamily="66" charset="0"/>
              </a:rPr>
              <a:t>17. a 18. století</a:t>
            </a:r>
            <a:endParaRPr lang="cs-CZ" sz="2800" i="0" dirty="0">
              <a:solidFill>
                <a:schemeClr val="tx2"/>
              </a:solidFill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721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371600" y="2060848"/>
            <a:ext cx="6400800" cy="3425553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cs-CZ" sz="9600" dirty="0" smtClean="0"/>
              <a:t> cit</a:t>
            </a:r>
            <a:r>
              <a:rPr lang="cs-CZ" sz="9600" dirty="0"/>
              <a:t>, majestátnost, vznešenost, náboženské </a:t>
            </a:r>
            <a:r>
              <a:rPr lang="cs-CZ" sz="9600" dirty="0" smtClean="0"/>
              <a:t>	zanícení</a:t>
            </a:r>
            <a:endParaRPr lang="cs-CZ" sz="9600" dirty="0"/>
          </a:p>
          <a:p>
            <a:pPr lvl="0"/>
            <a:r>
              <a:rPr lang="cs-CZ" sz="9600" dirty="0" smtClean="0"/>
              <a:t> </a:t>
            </a:r>
            <a:r>
              <a:rPr lang="cs-CZ" sz="9600" dirty="0"/>
              <a:t>skladby měly překvapit, ohromit, vzbudit rozruch</a:t>
            </a:r>
          </a:p>
          <a:p>
            <a:pPr lvl="0"/>
            <a:r>
              <a:rPr lang="cs-CZ" sz="9600" dirty="0" smtClean="0"/>
              <a:t> převládá </a:t>
            </a:r>
            <a:r>
              <a:rPr lang="cs-CZ" sz="9600" dirty="0"/>
              <a:t>citová stránka nad rozumovou</a:t>
            </a:r>
          </a:p>
          <a:p>
            <a:pPr lvl="0"/>
            <a:r>
              <a:rPr lang="cs-CZ" sz="9600" dirty="0" smtClean="0"/>
              <a:t> vícehlas</a:t>
            </a:r>
            <a:r>
              <a:rPr lang="cs-CZ" sz="9600" dirty="0"/>
              <a:t> </a:t>
            </a:r>
            <a:r>
              <a:rPr lang="cs-CZ" sz="9600" dirty="0" smtClean="0"/>
              <a:t>i </a:t>
            </a:r>
            <a:r>
              <a:rPr lang="cs-CZ" sz="9600" dirty="0"/>
              <a:t>jeden hlas s doprovodem</a:t>
            </a:r>
          </a:p>
          <a:p>
            <a:pPr lvl="0"/>
            <a:r>
              <a:rPr lang="cs-CZ" sz="9600" i="1" dirty="0" smtClean="0"/>
              <a:t> melodie</a:t>
            </a:r>
            <a:r>
              <a:rPr lang="cs-CZ" sz="9600" dirty="0" smtClean="0"/>
              <a:t> </a:t>
            </a:r>
            <a:r>
              <a:rPr lang="cs-CZ" sz="9600" dirty="0"/>
              <a:t>– klenutá, citová – často ozdoby</a:t>
            </a:r>
          </a:p>
          <a:p>
            <a:pPr lvl="0"/>
            <a:r>
              <a:rPr lang="cs-CZ" sz="9600" dirty="0" smtClean="0"/>
              <a:t> tóniny </a:t>
            </a:r>
            <a:r>
              <a:rPr lang="cs-CZ" sz="9600" dirty="0"/>
              <a:t>dur a moll</a:t>
            </a:r>
          </a:p>
          <a:p>
            <a:endParaRPr lang="cs-CZ" dirty="0"/>
          </a:p>
        </p:txBody>
      </p:sp>
      <p:pic>
        <p:nvPicPr>
          <p:cNvPr id="2" name="6. A.Vivaldi Čtvero ročních období (Op. 8, RV 269) - Jaro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942114" y="2558143"/>
            <a:ext cx="609600" cy="609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18622" y="112474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Old English Text MT" pitchFamily="66" charset="0"/>
              </a:rPr>
              <a:t>Z</a:t>
            </a:r>
            <a:r>
              <a:rPr lang="cs-CZ" sz="4800" dirty="0" smtClean="0">
                <a:latin typeface="Old English Text MT" pitchFamily="66" charset="0"/>
              </a:rPr>
              <a:t>naky baroka</a:t>
            </a:r>
            <a:endParaRPr lang="cs-CZ" sz="4800" dirty="0"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9372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5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132856"/>
            <a:ext cx="6400800" cy="3353545"/>
          </a:xfrm>
        </p:spPr>
        <p:txBody>
          <a:bodyPr>
            <a:noAutofit/>
          </a:bodyPr>
          <a:lstStyle/>
          <a:p>
            <a:r>
              <a:rPr lang="cs-CZ" sz="2000" b="1" i="1" dirty="0"/>
              <a:t>k</a:t>
            </a:r>
            <a:r>
              <a:rPr lang="cs-CZ" sz="2000" b="1" i="1" dirty="0" smtClean="0"/>
              <a:t>oncert- </a:t>
            </a:r>
            <a:r>
              <a:rPr lang="cs-CZ" sz="2000" dirty="0" smtClean="0"/>
              <a:t>dílo pro sólistu a doprovodný orchestr</a:t>
            </a:r>
            <a:endParaRPr lang="cs-CZ" sz="2000" dirty="0"/>
          </a:p>
          <a:p>
            <a:r>
              <a:rPr lang="cs-CZ" sz="2000" b="1" i="1" dirty="0" smtClean="0"/>
              <a:t>opera</a:t>
            </a:r>
            <a:r>
              <a:rPr lang="cs-CZ" sz="2000" dirty="0" smtClean="0"/>
              <a:t> – kolem r.1600, předehra, árie, recitativ, sbor a balet, 	1.stálé operní scény</a:t>
            </a:r>
          </a:p>
          <a:p>
            <a:r>
              <a:rPr lang="cs-CZ" sz="2000" b="1" i="1" dirty="0" smtClean="0"/>
              <a:t>suita</a:t>
            </a:r>
            <a:r>
              <a:rPr lang="cs-CZ" sz="2000" dirty="0" smtClean="0"/>
              <a:t> – orchestrální nebo sólová</a:t>
            </a:r>
          </a:p>
          <a:p>
            <a:pPr lvl="0"/>
            <a:r>
              <a:rPr lang="cs-CZ" sz="2000" b="1" i="1" dirty="0" smtClean="0"/>
              <a:t>kantáta</a:t>
            </a:r>
            <a:r>
              <a:rPr lang="cs-CZ" sz="2000" b="1" dirty="0" smtClean="0"/>
              <a:t> a </a:t>
            </a:r>
            <a:r>
              <a:rPr lang="cs-CZ" sz="2000" b="1" i="1" dirty="0" smtClean="0"/>
              <a:t>oratorium </a:t>
            </a:r>
            <a:r>
              <a:rPr lang="cs-CZ" sz="2000" dirty="0" smtClean="0"/>
              <a:t>– skladba pro sbor, sólisty a orchestr</a:t>
            </a:r>
          </a:p>
          <a:p>
            <a:pPr lvl="0"/>
            <a:r>
              <a:rPr lang="cs-CZ" sz="2000" b="1" i="1" dirty="0" smtClean="0"/>
              <a:t>fuga</a:t>
            </a:r>
            <a:r>
              <a:rPr lang="cs-CZ" sz="2000" dirty="0" smtClean="0"/>
              <a:t> </a:t>
            </a:r>
            <a:r>
              <a:rPr lang="cs-CZ" sz="2000" dirty="0"/>
              <a:t>– </a:t>
            </a:r>
            <a:r>
              <a:rPr lang="cs-CZ" sz="2000" dirty="0" smtClean="0"/>
              <a:t>hudební </a:t>
            </a:r>
            <a:r>
              <a:rPr lang="cs-CZ" sz="2000" dirty="0"/>
              <a:t>vícehlasá nebo polyfonní forma – důkladné </a:t>
            </a:r>
            <a:r>
              <a:rPr lang="cs-CZ" sz="2000" dirty="0" smtClean="0"/>
              <a:t>		         propracování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6" name="22 C. Monteverdi_Lamento d´Ariadna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059827" y="3140968"/>
            <a:ext cx="609600" cy="609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55776" y="1095822"/>
            <a:ext cx="4608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Old English Text MT" pitchFamily="66" charset="0"/>
              </a:rPr>
              <a:t>H</a:t>
            </a:r>
            <a:r>
              <a:rPr lang="cs-CZ" sz="4800" dirty="0" smtClean="0">
                <a:latin typeface="Old English Text MT" pitchFamily="66" charset="0"/>
              </a:rPr>
              <a:t>udební formy</a:t>
            </a:r>
            <a:endParaRPr lang="cs-CZ" sz="4800" dirty="0"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8026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8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Jedinečný rozkvět a zdokonalování</a:t>
            </a:r>
          </a:p>
          <a:p>
            <a:r>
              <a:rPr lang="cs-CZ" sz="2800" dirty="0" smtClean="0"/>
              <a:t>Stavěly se varhany s mnoha rejstříky</a:t>
            </a:r>
          </a:p>
          <a:p>
            <a:r>
              <a:rPr lang="cs-CZ" sz="2800" dirty="0" smtClean="0"/>
              <a:t>Složitá cembala</a:t>
            </a:r>
          </a:p>
          <a:p>
            <a:r>
              <a:rPr lang="cs-CZ" sz="2800" dirty="0" smtClean="0"/>
              <a:t>Vznikaly první orchestry ( smyčce, cembalo,                                                                             flétny, lesnice, staré druhy hobojů a fagotů)</a:t>
            </a:r>
          </a:p>
          <a:p>
            <a:endParaRPr lang="cs-CZ" dirty="0"/>
          </a:p>
        </p:txBody>
      </p:sp>
      <p:pic>
        <p:nvPicPr>
          <p:cNvPr id="7" name="21 J. S. Bach_Toccata a fuga d moll BWV 565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782409" y="3140968"/>
            <a:ext cx="609600" cy="609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97562" y="1052736"/>
            <a:ext cx="54944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Old English Text MT" pitchFamily="66" charset="0"/>
              </a:rPr>
              <a:t>H</a:t>
            </a:r>
            <a:r>
              <a:rPr lang="cs-CZ" sz="4800" dirty="0" smtClean="0">
                <a:latin typeface="Old English Text MT" pitchFamily="66" charset="0"/>
              </a:rPr>
              <a:t>udební nástroje</a:t>
            </a:r>
            <a:endParaRPr lang="cs-CZ" sz="4800" dirty="0"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6601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8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340768"/>
            <a:ext cx="4320480" cy="43951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57676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71600" y="2348880"/>
            <a:ext cx="6400800" cy="3137521"/>
          </a:xfrm>
        </p:spPr>
        <p:txBody>
          <a:bodyPr>
            <a:normAutofit fontScale="85000" lnSpcReduction="10000"/>
          </a:bodyPr>
          <a:lstStyle/>
          <a:p>
            <a:r>
              <a:rPr lang="cs-CZ" sz="2800" dirty="0" smtClean="0"/>
              <a:t>Claudio </a:t>
            </a:r>
            <a:r>
              <a:rPr lang="cs-CZ" sz="2800" dirty="0" err="1" smtClean="0"/>
              <a:t>Monteverdi</a:t>
            </a:r>
            <a:r>
              <a:rPr lang="cs-CZ" sz="2800" dirty="0" smtClean="0"/>
              <a:t>-  </a:t>
            </a:r>
            <a:r>
              <a:rPr lang="cs-CZ" dirty="0" smtClean="0"/>
              <a:t>opera Ariadna</a:t>
            </a:r>
          </a:p>
          <a:p>
            <a:r>
              <a:rPr lang="cs-CZ" sz="2600" dirty="0" smtClean="0"/>
              <a:t>Johann Sebastian Bach</a:t>
            </a:r>
          </a:p>
          <a:p>
            <a:r>
              <a:rPr lang="cs-CZ" sz="2600" dirty="0" smtClean="0"/>
              <a:t>Georg Fridrich </a:t>
            </a:r>
            <a:r>
              <a:rPr lang="cs-CZ" sz="2600" dirty="0" err="1" smtClean="0"/>
              <a:t>Handel</a:t>
            </a:r>
            <a:r>
              <a:rPr lang="cs-CZ" sz="2600" dirty="0" smtClean="0"/>
              <a:t>- </a:t>
            </a:r>
            <a:r>
              <a:rPr lang="cs-CZ" dirty="0" smtClean="0"/>
              <a:t>např. Hudba ke královskému ohňostroji 			(tanec menuet)</a:t>
            </a:r>
          </a:p>
          <a:p>
            <a:r>
              <a:rPr lang="cs-CZ" sz="2800" dirty="0" smtClean="0"/>
              <a:t>Antonio </a:t>
            </a:r>
            <a:r>
              <a:rPr lang="cs-CZ" sz="2800" dirty="0" err="1" smtClean="0"/>
              <a:t>Vivaldi</a:t>
            </a:r>
            <a:r>
              <a:rPr lang="cs-CZ" sz="2800" dirty="0" smtClean="0"/>
              <a:t>- </a:t>
            </a:r>
            <a:r>
              <a:rPr lang="cs-CZ" dirty="0" smtClean="0"/>
              <a:t>např. Čtvero ročních období</a:t>
            </a:r>
          </a:p>
          <a:p>
            <a:r>
              <a:rPr lang="cs-CZ" dirty="0" err="1" smtClean="0"/>
              <a:t>Jacopo</a:t>
            </a:r>
            <a:r>
              <a:rPr lang="cs-CZ" dirty="0" smtClean="0"/>
              <a:t> Peri, George Philipp </a:t>
            </a:r>
            <a:r>
              <a:rPr lang="cs-CZ" dirty="0" err="1" smtClean="0"/>
              <a:t>Teleman</a:t>
            </a:r>
            <a:r>
              <a:rPr lang="cs-CZ" dirty="0" smtClean="0"/>
              <a:t>, Henry </a:t>
            </a:r>
            <a:r>
              <a:rPr lang="cs-CZ" dirty="0" err="1" smtClean="0"/>
              <a:t>Purcell</a:t>
            </a:r>
            <a:r>
              <a:rPr lang="cs-CZ" dirty="0" smtClean="0"/>
              <a:t>, Jean </a:t>
            </a:r>
            <a:r>
              <a:rPr lang="cs-CZ" dirty="0" err="1" smtClean="0"/>
              <a:t>Baptiste</a:t>
            </a:r>
            <a:r>
              <a:rPr lang="cs-CZ" dirty="0" smtClean="0"/>
              <a:t> </a:t>
            </a:r>
            <a:r>
              <a:rPr lang="cs-CZ" dirty="0" err="1" smtClean="0"/>
              <a:t>Lully</a:t>
            </a:r>
            <a:r>
              <a:rPr lang="cs-CZ" dirty="0" smtClean="0"/>
              <a:t> a další</a:t>
            </a:r>
            <a:endParaRPr lang="cs-CZ" dirty="0"/>
          </a:p>
        </p:txBody>
      </p:sp>
      <p:pic>
        <p:nvPicPr>
          <p:cNvPr id="3" name="23 G. F. Händel_Menuet z Hudby k ohňostroji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139408" y="4021832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834655" y="1124744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Old English Text MT" pitchFamily="66" charset="0"/>
              </a:rPr>
              <a:t>S</a:t>
            </a:r>
            <a:r>
              <a:rPr lang="cs-CZ" sz="4800" dirty="0" smtClean="0">
                <a:latin typeface="Old English Text MT" pitchFamily="66" charset="0"/>
              </a:rPr>
              <a:t>kladatelé</a:t>
            </a:r>
            <a:endParaRPr lang="cs-CZ" sz="4800" dirty="0"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6818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484784"/>
            <a:ext cx="6400800" cy="685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Umíš vysvětlit pojem baroko?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= slovo hanlivého významu pro nabubřelost, nesprávnost, směšnost či pokroucenost</a:t>
            </a:r>
          </a:p>
          <a:p>
            <a:r>
              <a:rPr lang="cs-CZ" sz="2800" dirty="0"/>
              <a:t>zřejmě </a:t>
            </a:r>
            <a:r>
              <a:rPr lang="cs-CZ" sz="2800" dirty="0" smtClean="0"/>
              <a:t>z portugalštiny </a:t>
            </a:r>
            <a:r>
              <a:rPr lang="cs-CZ" sz="2800" i="1" dirty="0" err="1"/>
              <a:t>pérola</a:t>
            </a:r>
            <a:r>
              <a:rPr lang="cs-CZ" sz="2800" i="1" dirty="0"/>
              <a:t> </a:t>
            </a:r>
            <a:r>
              <a:rPr lang="cs-CZ" sz="2800" i="1" dirty="0" err="1"/>
              <a:t>barroca</a:t>
            </a:r>
            <a:r>
              <a:rPr lang="cs-CZ" sz="2800" dirty="0"/>
              <a:t> – perla nepravidelného tvaru</a:t>
            </a:r>
          </a:p>
        </p:txBody>
      </p:sp>
    </p:spTree>
    <p:extLst>
      <p:ext uri="{BB962C8B-B14F-4D97-AF65-F5344CB8AC3E}">
        <p14:creationId xmlns:p14="http://schemas.microsoft.com/office/powerpoint/2010/main" xmlns="" val="383258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3db039235a32247f.flv">
            <a:hlinkClick r:id="" action="ppaction://media"/>
          </p:cNvPr>
          <p:cNvPicPr>
            <a:picLocks noGrp="1" noChangeAspect="1"/>
          </p:cNvPicPr>
          <p:nvPr>
            <p:ph idx="4294967295"/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835696" y="1124744"/>
            <a:ext cx="5707063" cy="4505325"/>
          </a:xfrm>
        </p:spPr>
      </p:pic>
    </p:spTree>
    <p:extLst>
      <p:ext uri="{BB962C8B-B14F-4D97-AF65-F5344CB8AC3E}">
        <p14:creationId xmlns:p14="http://schemas.microsoft.com/office/powerpoint/2010/main" xmlns="" val="3414231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222415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www.youtube.com/watch?v=PbA5I1oyJH8&amp;feature=fvwrel</a:t>
            </a:r>
            <a:endParaRPr lang="cs-CZ" dirty="0" smtClean="0"/>
          </a:p>
          <a:p>
            <a:r>
              <a:rPr lang="cs-CZ" dirty="0"/>
              <a:t>http://t1.gstatic.com/images?q=tbn:ANd9GcRuGFeBUSR4YTmQWpIKJBaFBZMW1ylAc5LQi_T84oiTHNbqBFXK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www.radio.cz/cz/static/strucne-dejiny-hudby/index/pictures/hudba/hudebnici_baroko.jpg</a:t>
            </a:r>
            <a:endParaRPr lang="cs-CZ" dirty="0" smtClean="0"/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kolektivu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040913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Old English Text MT" pitchFamily="66" charset="0"/>
              </a:rPr>
              <a:t>P</a:t>
            </a:r>
            <a:r>
              <a:rPr lang="cs-CZ" sz="3600" dirty="0" err="1" smtClean="0">
                <a:latin typeface="Old English Text MT" pitchFamily="66" charset="0"/>
              </a:rPr>
              <a:t>ouzité</a:t>
            </a:r>
            <a:r>
              <a:rPr lang="cs-CZ" sz="3600" dirty="0" smtClean="0">
                <a:latin typeface="Old English Text MT" pitchFamily="66" charset="0"/>
              </a:rPr>
              <a:t> zdroje</a:t>
            </a:r>
            <a:endParaRPr lang="cs-CZ" sz="3600" dirty="0">
              <a:latin typeface="Old English Text MT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40768"/>
            <a:ext cx="114300" cy="10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6533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Vlastní 7">
      <a:dk1>
        <a:srgbClr val="C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168</TotalTime>
  <Words>179</Words>
  <Application>Microsoft Office PowerPoint</Application>
  <PresentationFormat>Předvádění na obrazovce (4:3)</PresentationFormat>
  <Paragraphs>42</Paragraphs>
  <Slides>11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Svět módy</vt:lpstr>
      <vt:lpstr>Snímek 1</vt:lpstr>
      <vt:lpstr>Hudba v období baroka</vt:lpstr>
      <vt:lpstr>Snímek 3</vt:lpstr>
      <vt:lpstr>Snímek 4</vt:lpstr>
      <vt:lpstr>Snímek 5</vt:lpstr>
      <vt:lpstr>Snímek 6</vt:lpstr>
      <vt:lpstr>Snímek 7</vt:lpstr>
      <vt:lpstr>Umíš vysvětlit pojem baroko?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Barokní hudba</dc:title>
  <dc:creator>Jana Malá</dc:creator>
  <cp:lastModifiedBy>Vaše jméno</cp:lastModifiedBy>
  <cp:revision>37</cp:revision>
  <dcterms:created xsi:type="dcterms:W3CDTF">2011-07-31T18:13:32Z</dcterms:created>
  <dcterms:modified xsi:type="dcterms:W3CDTF">2012-07-28T13:39:00Z</dcterms:modified>
</cp:coreProperties>
</file>