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44" r:id="rId1"/>
  </p:sldMasterIdLst>
  <p:notesMasterIdLst>
    <p:notesMasterId r:id="rId11"/>
  </p:notesMasterIdLst>
  <p:sldIdLst>
    <p:sldId id="263" r:id="rId2"/>
    <p:sldId id="256" r:id="rId3"/>
    <p:sldId id="260" r:id="rId4"/>
    <p:sldId id="257" r:id="rId5"/>
    <p:sldId id="258" r:id="rId6"/>
    <p:sldId id="259" r:id="rId7"/>
    <p:sldId id="261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E45EB7-013E-4BD9-A578-21F8432FE2A5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268A80-6772-4BC0-97C9-F63AB80269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96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268A80-6772-4BC0-97C9-F63AB802693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150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A460F25-0C06-493B-BCC3-F6414224AEC2}" type="datetimeFigureOut">
              <a:rPr lang="cs-CZ" smtClean="0"/>
              <a:t>1.10.2011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E9FE536-ABAA-4FE7-A1BF-84A4BD2DB8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45" r:id="rId1"/>
    <p:sldLayoutId id="2147484046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7.pn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5" Type="http://schemas.openxmlformats.org/officeDocument/2006/relationships/image" Target="../media/image12.jpe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koun.cz/ico/ronaid?l=ronaid&amp;i=15455" TargetMode="External"/><Relationship Id="rId2" Type="http://schemas.openxmlformats.org/officeDocument/2006/relationships/hyperlink" Target="http://www.radio.cz/cz/static/strucne-dejiny-hudby/index/pictures/hudba/klasicismus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096/077/3be1931917_71329883_o2.jpg" TargetMode="External"/><Relationship Id="rId5" Type="http://schemas.openxmlformats.org/officeDocument/2006/relationships/hyperlink" Target="http://www.zsrokytnice.cz/spol/dejepis/slohy/rokoko/obr2.jpg" TargetMode="External"/><Relationship Id="rId4" Type="http://schemas.openxmlformats.org/officeDocument/2006/relationships/hyperlink" Target="http://img.radio.cz/pictures/hudba/klasicismus1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3" y="116632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59" y="1196752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635336"/>
              </p:ext>
            </p:extLst>
          </p:nvPr>
        </p:nvGraphicFramePr>
        <p:xfrm>
          <a:off x="683567" y="5013176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VY_32_INOVACE_13_Hudba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 období klasicismu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0427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124744"/>
            <a:ext cx="6777318" cy="1731982"/>
          </a:xfrm>
        </p:spPr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Hudba v období klasicismu</a:t>
            </a:r>
            <a:endParaRPr lang="cs-CZ" sz="8000" i="1" dirty="0">
              <a:latin typeface="French Scrip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564904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latin typeface="French Script MT" pitchFamily="66" charset="0"/>
              </a:rPr>
              <a:t>1730-1820</a:t>
            </a:r>
            <a:endParaRPr lang="cs-CZ" sz="4800" i="1" dirty="0">
              <a:latin typeface="French Script MT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700786"/>
            <a:ext cx="4320480" cy="2786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136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03443" y="2085044"/>
            <a:ext cx="5616624" cy="4597895"/>
          </a:xfrm>
        </p:spPr>
        <p:txBody>
          <a:bodyPr>
            <a:normAutofit/>
          </a:bodyPr>
          <a:lstStyle/>
          <a:p>
            <a:r>
              <a:rPr lang="cs-CZ" i="1" dirty="0" smtClean="0"/>
              <a:t>Šlechta i církev ztrácí své výsadní postavení</a:t>
            </a:r>
          </a:p>
          <a:p>
            <a:r>
              <a:rPr lang="cs-CZ" i="1" dirty="0" smtClean="0"/>
              <a:t>Formují se nové </a:t>
            </a:r>
            <a:r>
              <a:rPr lang="cs-CZ" i="1" dirty="0"/>
              <a:t>s</a:t>
            </a:r>
            <a:r>
              <a:rPr lang="cs-CZ" i="1" dirty="0" smtClean="0"/>
              <a:t>polečenské poměry</a:t>
            </a:r>
          </a:p>
          <a:p>
            <a:r>
              <a:rPr lang="cs-CZ" i="1" dirty="0" smtClean="0"/>
              <a:t>Probíhá boj za politickou rovnost, za svobodu, zrušení nevolnictví, za náboženskou toleranci</a:t>
            </a:r>
          </a:p>
          <a:p>
            <a:r>
              <a:rPr lang="cs-CZ" i="1" dirty="0" smtClean="0"/>
              <a:t>Ovlivnění Francouzskou revolucí</a:t>
            </a:r>
          </a:p>
          <a:p>
            <a:r>
              <a:rPr lang="cs-CZ" i="1" dirty="0" smtClean="0"/>
              <a:t>Opět silný vliv rozumu a vědy jako?</a:t>
            </a:r>
          </a:p>
          <a:p>
            <a:pPr marL="0" indent="0">
              <a:buNone/>
            </a:pPr>
            <a:r>
              <a:rPr lang="cs-CZ" i="1" dirty="0" smtClean="0"/>
              <a:t>			V RENESANCI</a:t>
            </a:r>
            <a:endParaRPr lang="cs-CZ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Historické souvislosti</a:t>
            </a:r>
            <a:endParaRPr lang="cs-CZ" sz="8000" i="1" dirty="0">
              <a:latin typeface="French Script MT" pitchFamily="66" charset="0"/>
            </a:endParaRPr>
          </a:p>
        </p:txBody>
      </p:sp>
      <p:pic>
        <p:nvPicPr>
          <p:cNvPr id="5" name="01 L. van Beethoven_Symfonie č. 5 c moll op. 67 Osudová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92080" y="5561420"/>
            <a:ext cx="609600" cy="609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088282"/>
            <a:ext cx="4238225" cy="392620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</p:spTree>
    <p:extLst>
      <p:ext uri="{BB962C8B-B14F-4D97-AF65-F5344CB8AC3E}">
        <p14:creationId xmlns:p14="http://schemas.microsoft.com/office/powerpoint/2010/main" val="2497359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913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60648"/>
            <a:ext cx="7492724" cy="1512168"/>
          </a:xfrm>
          <a:prstGeom prst="rect">
            <a:avLst/>
          </a:prstGeom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Doznívání baroka a ke konci nastupování romantismu</a:t>
            </a:r>
          </a:p>
          <a:p>
            <a:r>
              <a:rPr lang="cs-CZ" i="1" dirty="0" smtClean="0"/>
              <a:t>Uměřenost, vyrovnanost, klidnější melodické linie, důraz na vůdčí melodii, dokonale vybroušené formy</a:t>
            </a:r>
          </a:p>
          <a:p>
            <a:r>
              <a:rPr lang="cs-CZ" i="1" dirty="0" smtClean="0"/>
              <a:t>Novinkou byl stále čilejší koncertní život, veřejné koncerty za vstupné</a:t>
            </a:r>
          </a:p>
          <a:p>
            <a:r>
              <a:rPr lang="cs-CZ" i="1" dirty="0" smtClean="0"/>
              <a:t>Hrálo se v kostelech, na zámcích i ve veřejných koncertních sálech či domácnostech…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50526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784" y="2892152"/>
            <a:ext cx="3810000" cy="38100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Orchestr se rozrůstá na symfonické těleso 35 – 40 hráčů</a:t>
            </a:r>
          </a:p>
          <a:p>
            <a:r>
              <a:rPr lang="cs-CZ" i="1" dirty="0" smtClean="0"/>
              <a:t>Další rozvoj opery, zejm. komické tzv. </a:t>
            </a:r>
            <a:r>
              <a:rPr lang="cs-CZ" i="1" dirty="0" err="1" smtClean="0"/>
              <a:t>buffa</a:t>
            </a:r>
            <a:endParaRPr lang="cs-CZ" i="1" dirty="0" smtClean="0"/>
          </a:p>
          <a:p>
            <a:r>
              <a:rPr lang="cs-CZ" i="1" dirty="0" smtClean="0"/>
              <a:t>Rozvoj nástrojové hudby</a:t>
            </a:r>
          </a:p>
          <a:p>
            <a:r>
              <a:rPr lang="cs-CZ" i="1" dirty="0"/>
              <a:t>Symfonie</a:t>
            </a:r>
          </a:p>
          <a:p>
            <a:r>
              <a:rPr lang="cs-CZ" i="1" dirty="0" smtClean="0"/>
              <a:t>Vznikla sonátová forma</a:t>
            </a:r>
          </a:p>
          <a:p>
            <a:r>
              <a:rPr lang="cs-CZ" i="1" dirty="0" smtClean="0"/>
              <a:t>Smyčcová kvarteta</a:t>
            </a:r>
          </a:p>
          <a:p>
            <a:r>
              <a:rPr lang="cs-CZ" i="1" dirty="0" smtClean="0"/>
              <a:t>Pro pobavení vznikají serenády</a:t>
            </a:r>
          </a:p>
          <a:p>
            <a:endParaRPr lang="cs-CZ" i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Hudební formy</a:t>
            </a:r>
            <a:endParaRPr lang="cs-CZ" sz="8000" i="1" dirty="0">
              <a:latin typeface="French Script MT" pitchFamily="66" charset="0"/>
            </a:endParaRPr>
          </a:p>
        </p:txBody>
      </p:sp>
      <p:pic>
        <p:nvPicPr>
          <p:cNvPr id="8" name="11. W.A.Mozart - Mala nocni hudb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71800" y="554119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804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12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5408" y="2132856"/>
            <a:ext cx="4032448" cy="40324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Hudební nástroje</a:t>
            </a:r>
            <a:endParaRPr lang="cs-CZ" sz="8000" i="1" dirty="0">
              <a:latin typeface="French Script MT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Rozvoj nástrojové hudby: </a:t>
            </a:r>
          </a:p>
          <a:p>
            <a:r>
              <a:rPr lang="cs-CZ" i="1" dirty="0"/>
              <a:t>Varhany</a:t>
            </a:r>
          </a:p>
          <a:p>
            <a:r>
              <a:rPr lang="cs-CZ" i="1" dirty="0"/>
              <a:t>Cembalo</a:t>
            </a:r>
          </a:p>
          <a:p>
            <a:r>
              <a:rPr lang="cs-CZ" i="1" dirty="0"/>
              <a:t>Nově se prosazuje klavír</a:t>
            </a:r>
          </a:p>
          <a:p>
            <a:r>
              <a:rPr lang="cs-CZ" i="1" dirty="0"/>
              <a:t>Vůdčí roli pořád housle</a:t>
            </a:r>
          </a:p>
          <a:p>
            <a:r>
              <a:rPr lang="cs-CZ" i="1" dirty="0"/>
              <a:t>Zdokonalují se dechové nástroje</a:t>
            </a:r>
          </a:p>
          <a:p>
            <a:pPr lvl="1"/>
            <a:r>
              <a:rPr lang="cs-CZ" i="1" dirty="0"/>
              <a:t>- dostávají řadu klapek kvůli 			složitějším skladbám</a:t>
            </a:r>
          </a:p>
          <a:p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168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Josef Haydn (1732 – 1809)</a:t>
            </a:r>
          </a:p>
          <a:p>
            <a:pPr lvl="1"/>
            <a:r>
              <a:rPr lang="cs-CZ" i="1" dirty="0" smtClean="0"/>
              <a:t>104 symfonií a kolem tisíce děl</a:t>
            </a:r>
          </a:p>
          <a:p>
            <a:r>
              <a:rPr lang="cs-CZ" i="1" dirty="0" smtClean="0"/>
              <a:t>Wolfgang Amadeus Mozart (1756– 1791)</a:t>
            </a:r>
          </a:p>
          <a:p>
            <a:pPr lvl="1"/>
            <a:r>
              <a:rPr lang="cs-CZ" i="1" dirty="0" smtClean="0"/>
              <a:t>48 symfonií a 630 dalších děl</a:t>
            </a:r>
          </a:p>
          <a:p>
            <a:r>
              <a:rPr lang="cs-CZ" i="1" dirty="0" smtClean="0"/>
              <a:t>Ludvig van Beethoven (1770 – 1827)</a:t>
            </a:r>
          </a:p>
          <a:p>
            <a:pPr lvl="1"/>
            <a:r>
              <a:rPr lang="cs-CZ" i="1" dirty="0" smtClean="0"/>
              <a:t>9 symfonií a 140 dalších </a:t>
            </a:r>
            <a:r>
              <a:rPr lang="cs-CZ" i="1" dirty="0" smtClean="0"/>
              <a:t>děl</a:t>
            </a:r>
            <a:endParaRPr lang="cs-CZ" i="1" dirty="0" smtClean="0"/>
          </a:p>
          <a:p>
            <a:pPr lvl="1"/>
            <a:endParaRPr lang="cs-CZ" i="1" dirty="0"/>
          </a:p>
          <a:p>
            <a:pPr lvl="1"/>
            <a:r>
              <a:rPr lang="cs-CZ" i="1" dirty="0" smtClean="0"/>
              <a:t>J</a:t>
            </a:r>
            <a:r>
              <a:rPr lang="cs-CZ" i="1" dirty="0"/>
              <a:t>. J. </a:t>
            </a:r>
            <a:r>
              <a:rPr lang="cs-CZ" i="1" dirty="0" smtClean="0"/>
              <a:t>Ryba</a:t>
            </a:r>
          </a:p>
          <a:p>
            <a:pPr lvl="1"/>
            <a:r>
              <a:rPr lang="cs-CZ" i="1" dirty="0"/>
              <a:t>J. Mysliveček</a:t>
            </a:r>
          </a:p>
          <a:p>
            <a:pPr lvl="1"/>
            <a:endParaRPr lang="cs-CZ" dirty="0"/>
          </a:p>
          <a:p>
            <a:pPr lvl="1"/>
            <a:endParaRPr lang="cs-CZ" i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Hudební skladatelé</a:t>
            </a:r>
            <a:endParaRPr lang="cs-CZ" sz="8000" i="1" dirty="0">
              <a:latin typeface="French Script MT" pitchFamily="66" charset="0"/>
            </a:endParaRPr>
          </a:p>
        </p:txBody>
      </p:sp>
      <p:pic>
        <p:nvPicPr>
          <p:cNvPr id="5" name="24. Beethoven -symfonie č.9- Óda na radost uryvek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bmkLst>
                    <p14:bmk name="Záložka 3" time="39511.9903"/>
                    <p14:bmk name="Záložka 4" time="39512.9903"/>
                    <p14:bmk name="Záložka 1" time="129487.2642"/>
                    <p14:bmk name="Záložka 2" time="129522.2642"/>
                  </p14:bmkLst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24128" y="5317946"/>
            <a:ext cx="609600" cy="609600"/>
          </a:xfrm>
          <a:prstGeom prst="rect">
            <a:avLst/>
          </a:prstGeom>
        </p:spPr>
      </p:pic>
      <p:pic>
        <p:nvPicPr>
          <p:cNvPr id="6" name="Picture 2" descr="E:\200px-Haydnportrai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1844824"/>
            <a:ext cx="2540000" cy="33909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7251164" y="5317946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Josef Haydn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159924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mc:AlternateContent xmlns:mc="http://schemas.openxmlformats.org/markup-compatibility/2006" xmlns:p14="http://schemas.microsoft.com/office/powerpoint/2010/main">
    <mc:Choice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Bookmark(Záložka 4)">
                                          <p:cBhvr>
                                            <p:cTn id="6" dur="163693" fill="hold"/>
                                            <p:tgtEl>
                                              <p:spTgt spid="5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audio>
                  <p:cMediaNode vol="80000">
                    <p:cTn id="7" fill="hold" display="0">
                      <p:stCondLst>
                        <p:cond delay="indefinite"/>
                      </p:stCondLst>
                      <p:endCondLst>
                        <p:cond evt="onStopAudio" delay="0">
                          <p:tgtEl>
                            <p:sldTgt/>
                          </p:tgtEl>
                        </p:cond>
                      </p:endCondLst>
                    </p:cTn>
                    <p:tgtEl>
                      <p:spTgt spid="5"/>
                    </p:tgtEl>
                  </p:cMediaNode>
                </p:audio>
              </p:childTnLst>
            </p:cTn>
          </p:par>
        </p:tnLst>
      </p:timing>
    </mc:Choice>
    <mc:Fallback xmlns="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1" presetClass="mediacall" presetSubtype="0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cmd type="call" cmd="playFrom(39.513)">
                                          <p:cBhvr>
                                            <p:cTn id="6" dur="163693" fill="hold"/>
                                            <p:tgtEl>
                                              <p:spTgt spid="5"/>
                                            </p:tgtEl>
                                          </p:cBhvr>
                                        </p:cmd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  <p:audio>
                  <p:cMediaNode vol="80000">
                    <p:cTn id="7" fill="hold" display="0">
                      <p:stCondLst>
                        <p:cond delay="indefinite"/>
                      </p:stCondLst>
                      <p:endCondLst>
                        <p:cond evt="onStopAudio" delay="0">
                          <p:tgtEl>
                            <p:sldTgt/>
                          </p:tgtEl>
                        </p:cond>
                      </p:endCondLst>
                    </p:cTn>
                    <p:tgtEl>
                      <p:spTgt spid="5"/>
                    </p:tgtEl>
                  </p:cMediaNode>
                </p:audio>
              </p:childTnLst>
            </p:cTn>
          </p:par>
        </p:tnLst>
      </p:timing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latin typeface="Arabic Typesetting" pitchFamily="66" charset="-78"/>
                <a:cs typeface="Arabic Typesetting" pitchFamily="66" charset="-78"/>
              </a:rPr>
              <a:t>Kteří skladatelé patří do klasicismu?</a:t>
            </a:r>
            <a:endParaRPr lang="cs-CZ" i="1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W. A. Mozart</a:t>
            </a:r>
          </a:p>
          <a:p>
            <a:r>
              <a:rPr lang="cs-CZ" dirty="0" smtClean="0"/>
              <a:t>J.S. Bach</a:t>
            </a:r>
          </a:p>
          <a:p>
            <a:r>
              <a:rPr lang="cs-CZ" dirty="0" smtClean="0"/>
              <a:t>B. Smetana</a:t>
            </a:r>
          </a:p>
          <a:p>
            <a:r>
              <a:rPr lang="cs-CZ" dirty="0" smtClean="0"/>
              <a:t>L. v. Beethoven</a:t>
            </a:r>
          </a:p>
          <a:p>
            <a:r>
              <a:rPr lang="cs-CZ" dirty="0" smtClean="0"/>
              <a:t>J. Mysliveček</a:t>
            </a:r>
          </a:p>
          <a:p>
            <a:r>
              <a:rPr lang="cs-CZ" dirty="0"/>
              <a:t>A. Dvořák</a:t>
            </a:r>
          </a:p>
          <a:p>
            <a:r>
              <a:rPr lang="cs-CZ" dirty="0" smtClean="0"/>
              <a:t>G. Bizet</a:t>
            </a:r>
          </a:p>
          <a:p>
            <a:r>
              <a:rPr lang="cs-CZ" dirty="0" smtClean="0"/>
              <a:t>J. J. Ryba</a:t>
            </a:r>
          </a:p>
          <a:p>
            <a:r>
              <a:rPr lang="cs-CZ" dirty="0" smtClean="0"/>
              <a:t>L. Janáček</a:t>
            </a:r>
          </a:p>
          <a:p>
            <a:r>
              <a:rPr lang="cs-CZ" dirty="0" smtClean="0"/>
              <a:t>J. Haydn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37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www.radio.cz/cz/static/strucne-dejiny-hudby/index/pictures/hudba/klasicismus1.jpg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www.okoun.cz/ico/ronaid?l=ronaid&amp;i=15455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img.radio.cz/pictures/hudba/klasicismus1b.jpg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www.zsrokytnice.cz/spol/dejepis/slohy/rokoko/obr2.jpg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nd04.jxs.cz/096/077/3be1931917_71329883_o2.jpg</a:t>
            </a:r>
            <a:endParaRPr lang="cs-CZ" dirty="0" smtClean="0"/>
          </a:p>
          <a:p>
            <a:r>
              <a:rPr lang="cs-CZ"/>
              <a:t>http://www.haydn-festival.eu/foto/168.jpg</a:t>
            </a:r>
            <a:endParaRPr lang="cs-CZ" dirty="0" smtClean="0"/>
          </a:p>
          <a:p>
            <a:r>
              <a:rPr lang="cs-CZ" dirty="0"/>
              <a:t>CD k učebnici Hudební výchova pro 6.,7.,8. a 9. ročník základní školy autorů A. </a:t>
            </a:r>
            <a:r>
              <a:rPr lang="cs-CZ" dirty="0" err="1"/>
              <a:t>Charalambidise</a:t>
            </a:r>
            <a:r>
              <a:rPr lang="cs-CZ" dirty="0"/>
              <a:t>, J. Pilky a kolektivu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i="1" dirty="0" smtClean="0">
                <a:latin typeface="French Script MT" pitchFamily="66" charset="0"/>
              </a:rPr>
              <a:t>Použité odkazy</a:t>
            </a:r>
            <a:endParaRPr lang="cs-CZ" sz="8000" i="1" dirty="0">
              <a:latin typeface="Frenc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133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1649</TotalTime>
  <Words>319</Words>
  <Application>Microsoft Office PowerPoint</Application>
  <PresentationFormat>Předvádění na obrazovce (4:3)</PresentationFormat>
  <Paragraphs>68</Paragraphs>
  <Slides>9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Tvrdý obal</vt:lpstr>
      <vt:lpstr>Prezentace aplikace PowerPoint</vt:lpstr>
      <vt:lpstr>Hudba v období klasicismu</vt:lpstr>
      <vt:lpstr>Historické souvislosti</vt:lpstr>
      <vt:lpstr>Prezentace aplikace PowerPoint</vt:lpstr>
      <vt:lpstr>Hudební formy</vt:lpstr>
      <vt:lpstr>Hudební nástroje</vt:lpstr>
      <vt:lpstr>Hudební skladatelé</vt:lpstr>
      <vt:lpstr>Kteří skladatelé patří do klasicismu?</vt:lpstr>
      <vt:lpstr>Použité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klasicismu</dc:title>
  <dc:creator>Jana Malá</dc:creator>
  <cp:lastModifiedBy>OEM</cp:lastModifiedBy>
  <cp:revision>37</cp:revision>
  <dcterms:created xsi:type="dcterms:W3CDTF">2011-08-01T08:29:24Z</dcterms:created>
  <dcterms:modified xsi:type="dcterms:W3CDTF">2011-10-01T20:12:48Z</dcterms:modified>
</cp:coreProperties>
</file>