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flv" ContentType="video/unknown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8" r:id="rId4"/>
    <p:sldId id="260" r:id="rId5"/>
    <p:sldId id="259" r:id="rId6"/>
    <p:sldId id="262" r:id="rId7"/>
    <p:sldId id="257" r:id="rId8"/>
    <p:sldId id="265" r:id="rId9"/>
    <p:sldId id="264" r:id="rId10"/>
    <p:sldId id="266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5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1D006188-9F29-410D-9280-9AA990838A57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C2D56596-A8A2-48DB-83EA-4B690A8F41D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1.flv"/><Relationship Id="rId5" Type="http://schemas.openxmlformats.org/officeDocument/2006/relationships/image" Target="../media/image11.png"/><Relationship Id="rId4" Type="http://schemas.microsoft.com/office/2007/relationships/media" Target="../media/media1.flv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2.flv"/><Relationship Id="rId2" Type="http://schemas.openxmlformats.org/officeDocument/2006/relationships/slideLayout" Target="../slideLayouts/slideLayout7.xml"/><Relationship Id="rId1" Type="http://schemas.openxmlformats.org/officeDocument/2006/relationships/video" Target="../media/media2.flv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f12sL7mQ_dQ&amp;feature=related" TargetMode="External"/><Relationship Id="rId7" Type="http://schemas.openxmlformats.org/officeDocument/2006/relationships/image" Target="../media/image7.png"/><Relationship Id="rId2" Type="http://schemas.openxmlformats.org/officeDocument/2006/relationships/hyperlink" Target="http://www.youtube.com/watch?v=svyOt72RZp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unicipal.cz/osobnosti/images/ryba03.jpg" TargetMode="External"/><Relationship Id="rId5" Type="http://schemas.openxmlformats.org/officeDocument/2006/relationships/hyperlink" Target="http://i.idnes.cz/08/123/sph/TOM27f068_09_Mohyla_J._J._Ryby_1.jpg" TargetMode="External"/><Relationship Id="rId4" Type="http://schemas.openxmlformats.org/officeDocument/2006/relationships/hyperlink" Target="http://www.youtube.com/watch?v=kzg1d1Bfzyw&amp;feature=relat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07455" y="1725216"/>
            <a:ext cx="2977713" cy="2741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7194" y="1052736"/>
            <a:ext cx="4038237" cy="75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15914135"/>
              </p:ext>
            </p:extLst>
          </p:nvPr>
        </p:nvGraphicFramePr>
        <p:xfrm>
          <a:off x="1766701" y="4466290"/>
          <a:ext cx="5659222" cy="2103120"/>
        </p:xfrm>
        <a:graphic>
          <a:graphicData uri="http://schemas.openxmlformats.org/drawingml/2006/table">
            <a:tbl>
              <a:tblPr/>
              <a:tblGrid>
                <a:gridCol w="1713342"/>
                <a:gridCol w="3945880"/>
              </a:tblGrid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 artificiální hudby  8.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VY_32_INOVACE_14_Jan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Jakub Ryba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08201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331640" y="1340768"/>
            <a:ext cx="6400800" cy="1295400"/>
          </a:xfrm>
        </p:spPr>
        <p:txBody>
          <a:bodyPr>
            <a:noAutofit/>
          </a:bodyPr>
          <a:lstStyle/>
          <a:p>
            <a:r>
              <a:rPr lang="cs-CZ" sz="4400" dirty="0" smtClean="0">
                <a:latin typeface="Old English Text MT" pitchFamily="66" charset="0"/>
              </a:rPr>
              <a:t>Jan </a:t>
            </a:r>
            <a:r>
              <a:rPr lang="cs-CZ" sz="4400" dirty="0" err="1" smtClean="0">
                <a:latin typeface="Old English Text MT" pitchFamily="66" charset="0"/>
              </a:rPr>
              <a:t>jakub</a:t>
            </a:r>
            <a:r>
              <a:rPr lang="cs-CZ" sz="4400" smtClean="0">
                <a:latin typeface="Old English Text MT" pitchFamily="66" charset="0"/>
              </a:rPr>
              <a:t> ryba</a:t>
            </a:r>
            <a:endParaRPr lang="cs-CZ" sz="4400" dirty="0">
              <a:latin typeface="Old English Text MT" pitchFamily="66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187624" y="2492896"/>
            <a:ext cx="6400800" cy="762000"/>
          </a:xfrm>
        </p:spPr>
        <p:txBody>
          <a:bodyPr>
            <a:noAutofit/>
          </a:bodyPr>
          <a:lstStyle/>
          <a:p>
            <a:r>
              <a:rPr lang="cs-CZ" sz="2800" i="0" dirty="0" smtClean="0">
                <a:solidFill>
                  <a:schemeClr val="tx2"/>
                </a:solidFill>
                <a:latin typeface="Old English Text MT" pitchFamily="66" charset="0"/>
              </a:rPr>
              <a:t>1765- 1815</a:t>
            </a:r>
            <a:endParaRPr lang="cs-CZ" sz="2800" i="0" dirty="0">
              <a:solidFill>
                <a:schemeClr val="tx2"/>
              </a:solidFill>
              <a:latin typeface="Old English Text MT" pitchFamily="66" charset="0"/>
            </a:endParaRPr>
          </a:p>
        </p:txBody>
      </p:sp>
      <p:pic>
        <p:nvPicPr>
          <p:cNvPr id="6" name="Zástupný symbol pro obsah 8" descr="p_jakub_jan_ryba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3573016"/>
            <a:ext cx="1800201" cy="24002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1721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>
                <a:latin typeface="Old English Text MT" pitchFamily="66" charset="0"/>
              </a:rPr>
              <a:t>z</a:t>
            </a:r>
            <a:r>
              <a:rPr lang="cs-CZ" dirty="0" err="1" smtClean="0">
                <a:latin typeface="Old English Text MT" pitchFamily="66" charset="0"/>
              </a:rPr>
              <a:t>ivot</a:t>
            </a:r>
            <a:endParaRPr lang="cs-CZ" dirty="0">
              <a:latin typeface="Old English Text MT" pitchFamily="66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 Narozen 26.října 1765 v Přešticích</a:t>
            </a:r>
          </a:p>
          <a:p>
            <a:r>
              <a:rPr lang="cs-CZ" dirty="0"/>
              <a:t>Zemřel 8.dubna 1815 ve </a:t>
            </a:r>
            <a:r>
              <a:rPr lang="cs-CZ" dirty="0" err="1"/>
              <a:t>Voltuši</a:t>
            </a:r>
            <a:r>
              <a:rPr lang="cs-CZ" dirty="0"/>
              <a:t> u </a:t>
            </a:r>
            <a:r>
              <a:rPr lang="cs-CZ" dirty="0" err="1"/>
              <a:t>Rožmitálu</a:t>
            </a:r>
            <a:r>
              <a:rPr lang="cs-CZ" dirty="0"/>
              <a:t> pod Třemšínem.</a:t>
            </a:r>
          </a:p>
          <a:p>
            <a:r>
              <a:rPr lang="cs-CZ" dirty="0"/>
              <a:t>Byl to český hudební skladatel na přelomu klasicismu a </a:t>
            </a:r>
            <a:r>
              <a:rPr lang="cs-CZ" dirty="0" smtClean="0"/>
              <a:t>romantismu.</a:t>
            </a:r>
          </a:p>
          <a:p>
            <a:r>
              <a:rPr lang="cs-CZ" dirty="0" smtClean="0"/>
              <a:t>Sbíral </a:t>
            </a:r>
            <a:r>
              <a:rPr lang="cs-CZ" dirty="0"/>
              <a:t>lidové písně a sepsal je do sborníků českých písní. </a:t>
            </a:r>
          </a:p>
          <a:p>
            <a:r>
              <a:rPr lang="cs-CZ" dirty="0"/>
              <a:t>Jeho nejslavnější, dodnes nejhranější a nejpopulárnější skladbou pro vánoční období je </a:t>
            </a:r>
            <a:r>
              <a:rPr lang="cs-CZ" b="1" dirty="0"/>
              <a:t>Česká mše vánoční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40299" y="1357561"/>
            <a:ext cx="114300" cy="10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49372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67944" y="2348880"/>
            <a:ext cx="4424536" cy="3137521"/>
          </a:xfrm>
        </p:spPr>
        <p:txBody>
          <a:bodyPr>
            <a:noAutofit/>
          </a:bodyPr>
          <a:lstStyle/>
          <a:p>
            <a:r>
              <a:rPr lang="cs-CZ" sz="2000" dirty="0"/>
              <a:t>U</a:t>
            </a:r>
            <a:r>
              <a:rPr lang="pt-BR" sz="2000" dirty="0"/>
              <a:t>ž jako osmiletý uměl velmi dobře hrát na klavír a učil se na housle a varhany.</a:t>
            </a:r>
            <a:endParaRPr lang="cs-CZ" sz="2000" dirty="0"/>
          </a:p>
          <a:p>
            <a:r>
              <a:rPr lang="cs-CZ" sz="2000" dirty="0"/>
              <a:t>1780 studoval v Praze piaristické gymnázium</a:t>
            </a:r>
          </a:p>
          <a:p>
            <a:r>
              <a:rPr lang="cs-CZ" sz="2000" dirty="0"/>
              <a:t>1785 studoval filozofii a naučil se kromě češtiny a samozřejmě němčiny </a:t>
            </a:r>
            <a:r>
              <a:rPr lang="cs-CZ" sz="2000" dirty="0" smtClean="0"/>
              <a:t>také francouzsky</a:t>
            </a:r>
            <a:r>
              <a:rPr lang="cs-CZ" sz="2000" dirty="0"/>
              <a:t>, italsky, latinsky i řecky</a:t>
            </a:r>
          </a:p>
          <a:p>
            <a:endParaRPr lang="cs-CZ" sz="2000" dirty="0"/>
          </a:p>
          <a:p>
            <a:endParaRPr lang="cs-CZ" sz="20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4211" y="2564904"/>
            <a:ext cx="2897776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802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V roce 1786 se stal pomocným učitelem v Mníšku a od roku 1788 až do smrti působil jako učitel v </a:t>
            </a:r>
            <a:r>
              <a:rPr lang="cs-CZ" dirty="0" err="1"/>
              <a:t>Rožmitále</a:t>
            </a:r>
            <a:r>
              <a:rPr lang="cs-CZ" dirty="0"/>
              <a:t>.</a:t>
            </a:r>
          </a:p>
          <a:p>
            <a:r>
              <a:rPr lang="cs-CZ" dirty="0"/>
              <a:t>V roce 1790 se oženil, byl otcem třinácti dětí, z nichž přežilo sedm. Jedním z jeho synů byl i významný český </a:t>
            </a:r>
            <a:r>
              <a:rPr lang="cs-CZ" dirty="0" err="1"/>
              <a:t>oftamolog</a:t>
            </a:r>
            <a:r>
              <a:rPr lang="cs-CZ" dirty="0"/>
              <a:t> prof. Josef Arnošt Ryba (1795–1856)</a:t>
            </a:r>
          </a:p>
          <a:p>
            <a:r>
              <a:rPr lang="cs-CZ" dirty="0"/>
              <a:t>Později žije a skládá v bídě v této době složil svoji nejznámější vánoční mši, Českou mši vánoční  z roku 1796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16601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331640" y="1614339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cs-CZ" dirty="0" err="1">
                <a:latin typeface="Old English Text MT" pitchFamily="66" charset="0"/>
              </a:rPr>
              <a:t>c</a:t>
            </a:r>
            <a:r>
              <a:rPr lang="cs-CZ" dirty="0" err="1" smtClean="0">
                <a:latin typeface="Old English Text MT" pitchFamily="66" charset="0"/>
              </a:rPr>
              <a:t>eská</a:t>
            </a:r>
            <a:r>
              <a:rPr lang="cs-CZ" dirty="0" smtClean="0">
                <a:latin typeface="Old English Text MT" pitchFamily="66" charset="0"/>
              </a:rPr>
              <a:t> </a:t>
            </a:r>
            <a:r>
              <a:rPr lang="cs-CZ" dirty="0">
                <a:latin typeface="Old English Text MT" pitchFamily="66" charset="0"/>
              </a:rPr>
              <a:t>mše </a:t>
            </a:r>
            <a:r>
              <a:rPr lang="cs-CZ" dirty="0" err="1" smtClean="0">
                <a:latin typeface="Old English Text MT" pitchFamily="66" charset="0"/>
              </a:rPr>
              <a:t>vánocní</a:t>
            </a:r>
            <a:r>
              <a:rPr lang="cs-CZ" dirty="0">
                <a:latin typeface="Old English Text MT" pitchFamily="66" charset="0"/>
              </a:rPr>
              <a:t/>
            </a:r>
            <a:br>
              <a:rPr lang="cs-CZ" dirty="0">
                <a:latin typeface="Old English Text MT" pitchFamily="66" charset="0"/>
              </a:rPr>
            </a:br>
            <a:endParaRPr lang="cs-CZ" dirty="0">
              <a:latin typeface="Old English Text MT" pitchFamily="66" charset="0"/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cs-CZ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914400" y="2420888"/>
            <a:ext cx="3749040" cy="4572000"/>
          </a:xfrm>
          <a:prstGeom prst="rect">
            <a:avLst/>
          </a:prstGeom>
        </p:spPr>
        <p:txBody>
          <a:bodyPr/>
          <a:lstStyle>
            <a:lvl1pPr marL="0" indent="-274320" algn="l" defTabSz="914400" rtl="0" eaLnBrk="1" latinLnBrk="0" hangingPunct="1">
              <a:lnSpc>
                <a:spcPct val="150000"/>
              </a:lnSpc>
              <a:spcBef>
                <a:spcPct val="20000"/>
              </a:spcBef>
              <a:buClrTx/>
              <a:buFont typeface="Wingdings" pitchFamily="2" charset="2"/>
              <a:buChar char="v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Má český text, protože Ryba byl toho názoru, že „z latinsky zpívaných žalmů nemá náboženský užitek ani zpívající ani poslouchající“. I další svá díla psal s českým </a:t>
            </a:r>
            <a:r>
              <a:rPr lang="cs-CZ" dirty="0" smtClean="0"/>
              <a:t>textem.</a:t>
            </a:r>
            <a:endParaRPr lang="cs-CZ" dirty="0"/>
          </a:p>
        </p:txBody>
      </p:sp>
      <p:pic>
        <p:nvPicPr>
          <p:cNvPr id="8" name="Zástupný symbol pro obsah 5" descr="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4576" y="2276872"/>
            <a:ext cx="3381737" cy="32977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35993"/>
            <a:ext cx="114300" cy="10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9707" y="1238498"/>
            <a:ext cx="114300" cy="10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57676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755576" y="3284984"/>
            <a:ext cx="7488832" cy="3048001"/>
          </a:xfrm>
        </p:spPr>
        <p:txBody>
          <a:bodyPr/>
          <a:lstStyle/>
          <a:p>
            <a:r>
              <a:rPr lang="cs-CZ" dirty="0"/>
              <a:t>V roce 1815 odešel 8. dubna ráno směrem k </a:t>
            </a:r>
            <a:r>
              <a:rPr lang="cs-CZ" dirty="0" err="1" smtClean="0"/>
              <a:t>Voltuši</a:t>
            </a:r>
            <a:r>
              <a:rPr lang="cs-CZ" dirty="0" smtClean="0"/>
              <a:t>, </a:t>
            </a:r>
            <a:r>
              <a:rPr lang="cs-CZ" dirty="0" smtClean="0"/>
              <a:t>kde </a:t>
            </a:r>
            <a:r>
              <a:rPr lang="cs-CZ" dirty="0"/>
              <a:t>měl schůzku se svým přítelem </a:t>
            </a:r>
            <a:r>
              <a:rPr lang="cs-CZ" dirty="0" err="1"/>
              <a:t>Nicholausem</a:t>
            </a:r>
            <a:r>
              <a:rPr lang="cs-CZ" dirty="0"/>
              <a:t> </a:t>
            </a:r>
            <a:r>
              <a:rPr lang="cs-CZ" dirty="0" err="1"/>
              <a:t>Riessem</a:t>
            </a:r>
            <a:r>
              <a:rPr lang="cs-CZ" dirty="0"/>
              <a:t>, který nalezl J.J. Rybu živého, avšak umírajícího, s krčními tepnami podřezanými břitvou.</a:t>
            </a:r>
          </a:p>
          <a:p>
            <a:r>
              <a:rPr lang="cs-CZ" dirty="0"/>
              <a:t>Jeho čin měl důvod v dlouhodobé vyčerpanosti, depresích, obtížné ekonomické situaci rodiny, trýznivém fyzickém onemocnění (trpěl zlatou žilou) </a:t>
            </a:r>
          </a:p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64088" y="1232967"/>
            <a:ext cx="2324100" cy="1743075"/>
          </a:xfrm>
          <a:prstGeom prst="rect">
            <a:avLst/>
          </a:prstGeom>
        </p:spPr>
      </p:pic>
      <p:pic>
        <p:nvPicPr>
          <p:cNvPr id="4" name="1c9a537049df1bad.fl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403648" y="1268760"/>
            <a:ext cx="2304256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6818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yba.fl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619672" y="1124676"/>
            <a:ext cx="5958408" cy="4568113"/>
          </a:xfrm>
          <a:prstGeom prst="rect">
            <a:avLst/>
          </a:prstGeom>
          <a:solidFill>
            <a:srgbClr val="4F81BD"/>
          </a:solidFill>
          <a:ln>
            <a:noFill/>
          </a:ln>
          <a:effectLst>
            <a:innerShdw blurRad="469900">
              <a:srgbClr val="000000">
                <a:alpha val="86000"/>
              </a:srgbClr>
            </a:innerShdw>
          </a:effectLst>
          <a:scene3d>
            <a:camera prst="orthographicFront"/>
            <a:lightRig rig="soft" dir="t"/>
          </a:scene3d>
          <a:sp3d/>
        </p:spPr>
      </p:pic>
    </p:spTree>
    <p:extLst>
      <p:ext uri="{BB962C8B-B14F-4D97-AF65-F5344CB8AC3E}">
        <p14:creationId xmlns:p14="http://schemas.microsoft.com/office/powerpoint/2010/main" xmlns="" val="2742826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Old English Text MT" pitchFamily="66" charset="0"/>
              </a:rPr>
              <a:t>Dílo</a:t>
            </a:r>
            <a:endParaRPr lang="cs-CZ" dirty="0">
              <a:latin typeface="Old English Text MT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i="1" dirty="0"/>
              <a:t>Česká mše vánoční</a:t>
            </a:r>
          </a:p>
          <a:p>
            <a:r>
              <a:rPr lang="cs-CZ" i="1" dirty="0"/>
              <a:t>Věnec ze zpěvů vlasteneckých</a:t>
            </a:r>
          </a:p>
          <a:p>
            <a:r>
              <a:rPr lang="cs-CZ" i="1" dirty="0"/>
              <a:t>Vlastenecké písně</a:t>
            </a:r>
            <a:endParaRPr lang="cs-CZ" dirty="0"/>
          </a:p>
          <a:p>
            <a:r>
              <a:rPr lang="cs-CZ" dirty="0"/>
              <a:t>Ryba byl autorem celkem zhruba 1300 kompozic různého rozsahu a nejrůznějších forem, z nichž dalekosáhle převažovala duchovní hudba (součást katolické liturgie, na latinské, v malé míře také na české texty).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 cap="all" spc="3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-274320" algn="l" defTabSz="914400" rtl="0" eaLnBrk="1" latinLnBrk="0" hangingPunct="1">
              <a:lnSpc>
                <a:spcPct val="150000"/>
              </a:lnSpc>
              <a:spcBef>
                <a:spcPct val="20000"/>
              </a:spcBef>
              <a:buClrTx/>
              <a:buFont typeface="Wingdings" pitchFamily="2" charset="2"/>
              <a:buChar char="v"/>
              <a:defRPr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6136" y="1609725"/>
            <a:ext cx="2095500" cy="21240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378116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1484784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Jaké bylo povolání J. J. Ryby?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/>
              <a:t>Učitel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253245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>
                <a:hlinkClick r:id="rId2"/>
              </a:rPr>
              <a:t>http://www.youtube.com/watch?v=svyOt72RZpE</a:t>
            </a:r>
            <a:endParaRPr lang="cs-CZ" dirty="0"/>
          </a:p>
          <a:p>
            <a:r>
              <a:rPr lang="cs-CZ" dirty="0">
                <a:hlinkClick r:id="rId3"/>
              </a:rPr>
              <a:t>http://www.youtube.com/watch?v=f12sL7mQ_dQ&amp;feature=related</a:t>
            </a:r>
            <a:endParaRPr lang="cs-CZ" dirty="0"/>
          </a:p>
          <a:p>
            <a:r>
              <a:rPr lang="cs-CZ" dirty="0">
                <a:hlinkClick r:id="rId4"/>
              </a:rPr>
              <a:t>http://www.youtube.com/watch?v=kzg1d1Bfzyw&amp;feature=related</a:t>
            </a:r>
            <a:endParaRPr lang="cs-CZ" dirty="0"/>
          </a:p>
          <a:p>
            <a:pPr marL="285750" indent="-285750"/>
            <a:r>
              <a:rPr lang="cs-CZ" dirty="0" smtClean="0">
                <a:hlinkClick r:id="rId5"/>
              </a:rPr>
              <a:t>http</a:t>
            </a:r>
            <a:r>
              <a:rPr lang="cs-CZ" dirty="0">
                <a:hlinkClick r:id="rId5"/>
              </a:rPr>
              <a:t>://i.idnes.cz/08/123/sph/TOM27f068_09_Mohyla_J._J._</a:t>
            </a:r>
            <a:r>
              <a:rPr lang="cs-CZ" dirty="0" smtClean="0">
                <a:hlinkClick r:id="rId5"/>
              </a:rPr>
              <a:t>Ryby_1.jpg</a:t>
            </a:r>
            <a:endParaRPr lang="cs-CZ" dirty="0" smtClean="0"/>
          </a:p>
          <a:p>
            <a:pPr marL="285750" indent="-285750"/>
            <a:r>
              <a:rPr lang="cs-CZ"/>
              <a:t>http://t0.gstatic.com/images?q=tbn:ANd9GcS3qmhxedJ7ViaCrg3yGAI-VSnDV5hNwzVyghXwoYsOg0mWO1JXXg</a:t>
            </a:r>
            <a:endParaRPr lang="cs-CZ" dirty="0" smtClean="0"/>
          </a:p>
          <a:p>
            <a:pPr marL="285750" indent="-285750"/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www.municipal.cz/osobnosti/images/ryba03.jpg</a:t>
            </a:r>
            <a:endParaRPr lang="cs-CZ" dirty="0" smtClean="0"/>
          </a:p>
          <a:p>
            <a:pPr marL="285750" indent="-285750"/>
            <a:r>
              <a:rPr lang="cs-CZ" dirty="0"/>
              <a:t>CD k učebnici Hudební výchova pro 6.,7.,8. a 9. ročník základní školy autorů A. </a:t>
            </a:r>
            <a:r>
              <a:rPr lang="cs-CZ" dirty="0" err="1"/>
              <a:t>Charalambidise</a:t>
            </a:r>
            <a:r>
              <a:rPr lang="cs-CZ" dirty="0"/>
              <a:t>, J. Pilky a kolektivu</a:t>
            </a:r>
          </a:p>
          <a:p>
            <a:pPr indent="0"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95736" y="1040913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err="1" smtClean="0">
                <a:latin typeface="Old English Text MT" pitchFamily="66" charset="0"/>
              </a:rPr>
              <a:t>P</a:t>
            </a:r>
            <a:r>
              <a:rPr lang="cs-CZ" sz="3600" dirty="0" err="1" smtClean="0">
                <a:latin typeface="Old English Text MT" pitchFamily="66" charset="0"/>
              </a:rPr>
              <a:t>ouzité</a:t>
            </a:r>
            <a:r>
              <a:rPr lang="cs-CZ" sz="3600" dirty="0" smtClean="0">
                <a:latin typeface="Old English Text MT" pitchFamily="66" charset="0"/>
              </a:rPr>
              <a:t> zdroje</a:t>
            </a:r>
            <a:endParaRPr lang="cs-CZ" sz="3600" dirty="0">
              <a:latin typeface="Old English Text MT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340768"/>
            <a:ext cx="114300" cy="10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1653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6. Hudba v období baroka">
  <a:themeElements>
    <a:clrScheme name="Vlastní 7">
      <a:dk1>
        <a:srgbClr val="C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Černá krava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vět módy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6. Hudba v období baroka</Template>
  <TotalTime>1890</TotalTime>
  <Words>241</Words>
  <Application>Microsoft Office PowerPoint</Application>
  <PresentationFormat>Předvádění na obrazovce (4:3)</PresentationFormat>
  <Paragraphs>42</Paragraphs>
  <Slides>11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6. Hudba v období baroka</vt:lpstr>
      <vt:lpstr>Snímek 1</vt:lpstr>
      <vt:lpstr>Jan jakub ryba</vt:lpstr>
      <vt:lpstr>zivot</vt:lpstr>
      <vt:lpstr>Snímek 4</vt:lpstr>
      <vt:lpstr>Snímek 5</vt:lpstr>
      <vt:lpstr>ceská mše vánocní </vt:lpstr>
      <vt:lpstr>Snímek 7</vt:lpstr>
      <vt:lpstr>Snímek 8</vt:lpstr>
      <vt:lpstr>Dílo</vt:lpstr>
      <vt:lpstr>Jaké bylo povolání J. J. Ryby?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 Jakub Ryba</dc:title>
  <dc:creator>OEM; Jana Malá</dc:creator>
  <cp:lastModifiedBy>Vaše jméno</cp:lastModifiedBy>
  <cp:revision>15</cp:revision>
  <dcterms:created xsi:type="dcterms:W3CDTF">2011-08-30T08:49:14Z</dcterms:created>
  <dcterms:modified xsi:type="dcterms:W3CDTF">2012-07-28T14:05:41Z</dcterms:modified>
</cp:coreProperties>
</file>