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gif" ContentType="image/gif"/>
  <Default Extension="flv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13"/>
  </p:notesMasterIdLst>
  <p:sldIdLst>
    <p:sldId id="263" r:id="rId2"/>
    <p:sldId id="256" r:id="rId3"/>
    <p:sldId id="264" r:id="rId4"/>
    <p:sldId id="260" r:id="rId5"/>
    <p:sldId id="258" r:id="rId6"/>
    <p:sldId id="261" r:id="rId7"/>
    <p:sldId id="257" r:id="rId8"/>
    <p:sldId id="259" r:id="rId9"/>
    <p:sldId id="266" r:id="rId10"/>
    <p:sldId id="265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34" autoAdjust="0"/>
    <p:restoredTop sz="94660"/>
  </p:normalViewPr>
  <p:slideViewPr>
    <p:cSldViewPr>
      <p:cViewPr varScale="1">
        <p:scale>
          <a:sx n="88" d="100"/>
          <a:sy n="88" d="100"/>
        </p:scale>
        <p:origin x="-166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E45EB7-013E-4BD9-A578-21F8432FE2A5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268A80-6772-4BC0-97C9-F63AB80269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961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68A80-6772-4BC0-97C9-F63AB802693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150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A460F25-0C06-493B-BCC3-F6414224AEC2}" type="datetimeFigureOut">
              <a:rPr lang="cs-CZ" smtClean="0"/>
              <a:t>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E9FE536-ABAA-4FE7-A1BF-84A4BD2DB81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alzburg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1782" TargetMode="External"/><Relationship Id="rId5" Type="http://schemas.openxmlformats.org/officeDocument/2006/relationships/hyperlink" Target="http://cs.wikipedia.org/wiki/Evropa" TargetMode="External"/><Relationship Id="rId4" Type="http://schemas.openxmlformats.org/officeDocument/2006/relationships/hyperlink" Target="http://cs.wikipedia.org/wiki/1777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Figarova_svatba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cs.wikipedia.org/wiki/Don_Giovanni" TargetMode="External"/><Relationship Id="rId12" Type="http://schemas.openxmlformats.org/officeDocument/2006/relationships/image" Target="../media/image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hyperlink" Target="http://cs.wikipedia.org/wiki/1790" TargetMode="External"/><Relationship Id="rId11" Type="http://schemas.openxmlformats.org/officeDocument/2006/relationships/hyperlink" Target="http://cs.wikipedia.org/wiki/Antonio_Salieri" TargetMode="External"/><Relationship Id="rId5" Type="http://schemas.openxmlformats.org/officeDocument/2006/relationships/hyperlink" Target="http://cs.wikipedia.org/wiki/1786" TargetMode="External"/><Relationship Id="rId10" Type="http://schemas.openxmlformats.org/officeDocument/2006/relationships/hyperlink" Target="http://cs.wikipedia.org/wiki/Praha" TargetMode="External"/><Relationship Id="rId4" Type="http://schemas.openxmlformats.org/officeDocument/2006/relationships/image" Target="../media/image11.jpg"/><Relationship Id="rId9" Type="http://schemas.openxmlformats.org/officeDocument/2006/relationships/hyperlink" Target="http://cs.wikipedia.org/wiki/Oper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6.png"/><Relationship Id="rId5" Type="http://schemas.openxmlformats.org/officeDocument/2006/relationships/image" Target="../media/image12.jp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6.pn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flv"/><Relationship Id="rId1" Type="http://schemas.microsoft.com/office/2007/relationships/media" Target="../media/media5.flv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usicwithease.com/mozart-marriage-figaro-08.jpg" TargetMode="External"/><Relationship Id="rId3" Type="http://schemas.openxmlformats.org/officeDocument/2006/relationships/hyperlink" Target="https://groundbreakers.wikispaces.com/file/view/young_mozart.jpg" TargetMode="External"/><Relationship Id="rId7" Type="http://schemas.openxmlformats.org/officeDocument/2006/relationships/hyperlink" Target="http://www.classicalmusicclubtoronto.org/mozart_sym_1_score_opening_page.jpg" TargetMode="External"/><Relationship Id="rId2" Type="http://schemas.openxmlformats.org/officeDocument/2006/relationships/hyperlink" Target="http://quotationsbook.com/assets/shared/img/5189/452px-Mozart_painted_by_Greuze_1763-6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.iinfo.cz/images/122/mozart-1.jpg" TargetMode="External"/><Relationship Id="rId11" Type="http://schemas.openxmlformats.org/officeDocument/2006/relationships/hyperlink" Target="http://www.uloz.to/888646/09-mozart-don-giovanni-operni-predehra-mp3?utm_source=search&amp;utm_campaign=0&amp;utm_medium=all" TargetMode="External"/><Relationship Id="rId5" Type="http://schemas.openxmlformats.org/officeDocument/2006/relationships/hyperlink" Target="http://musiccelebrations.blogsome.com/images/Mozart1.gif" TargetMode="External"/><Relationship Id="rId10" Type="http://schemas.openxmlformats.org/officeDocument/2006/relationships/hyperlink" Target="http://www.uloz.to/5311450/wolfgang-amadeus-mozart-le-nozze-di-figaro-overture-1786-mp3?utm_source=search&amp;utm_campaign=0&amp;utm_medium=all" TargetMode="External"/><Relationship Id="rId4" Type="http://schemas.openxmlformats.org/officeDocument/2006/relationships/hyperlink" Target="http://www.americanartarchives.com/steinway9_chambers_mozart.jpg" TargetMode="External"/><Relationship Id="rId9" Type="http://schemas.openxmlformats.org/officeDocument/2006/relationships/hyperlink" Target="http://www.uloz.to/10187210/wolfgang-amadeus-mozart-requiem-mp3?utm_source=search&amp;utm_campaign=0&amp;utm_medium=al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339125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artificiální hudby 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VY_32_INOVACE_15_W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A. Mozart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224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9600" i="1" dirty="0" smtClean="0">
                <a:latin typeface="French Script MT" pitchFamily="66" charset="0"/>
              </a:rPr>
              <a:t>Wolfgang Amadeus Mozart</a:t>
            </a:r>
            <a:endParaRPr lang="cs-CZ" sz="9600" i="1" dirty="0">
              <a:latin typeface="French Script MT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43200" y="2852936"/>
            <a:ext cx="6400800" cy="1752600"/>
          </a:xfrm>
        </p:spPr>
        <p:txBody>
          <a:bodyPr>
            <a:normAutofit/>
          </a:bodyPr>
          <a:lstStyle/>
          <a:p>
            <a:r>
              <a:rPr lang="cs-CZ" sz="3600" i="1" dirty="0" smtClean="0">
                <a:latin typeface="French Script MT" pitchFamily="66" charset="0"/>
              </a:rPr>
              <a:t>1756-1791</a:t>
            </a:r>
            <a:endParaRPr lang="cs-CZ" sz="3600" i="1" dirty="0">
              <a:latin typeface="French Script MT" pitchFamily="66" charset="0"/>
            </a:endParaRPr>
          </a:p>
        </p:txBody>
      </p:sp>
      <p:pic>
        <p:nvPicPr>
          <p:cNvPr id="5" name="25 W. A. Mozart_Malá noční hudb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16216" y="5382981"/>
            <a:ext cx="609600" cy="609600"/>
          </a:xfrm>
          <a:prstGeom prst="rect">
            <a:avLst/>
          </a:prstGeom>
        </p:spPr>
      </p:pic>
      <p:pic>
        <p:nvPicPr>
          <p:cNvPr id="6" name="Zástupný symbol pro obsah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645024"/>
            <a:ext cx="5632201" cy="282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13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3440705" cy="3877815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- klasicistní hudební skladatel a klavírní virtuos</a:t>
            </a:r>
          </a:p>
          <a:p>
            <a:pPr lvl="0">
              <a:buFont typeface="Wingdings" pitchFamily="2" charset="2"/>
              <a:buChar char="Ø"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- vytvořil 626 děl- opery, operety, symfonie, koncerty, komorní hudbu, mše a chorály</a:t>
            </a:r>
          </a:p>
          <a:p>
            <a:pPr lvl="0">
              <a:buFont typeface="Wingdings" pitchFamily="2" charset="2"/>
              <a:buChar char="Ø"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766" y="476672"/>
            <a:ext cx="3694888" cy="489654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2288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32856"/>
            <a:ext cx="4032448" cy="4580666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2286000" y="2551836"/>
            <a:ext cx="5886400" cy="4306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None/>
            </a:pPr>
            <a:endParaRPr lang="cs-CZ" dirty="0">
              <a:solidFill>
                <a:srgbClr val="FF9966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83968" y="227687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 algn="ctr">
              <a:buFont typeface="Wingdings" pitchFamily="2" charset="2"/>
              <a:buChar char="Ø"/>
            </a:pPr>
            <a:endParaRPr lang="cs-CZ" b="1" dirty="0" smtClean="0">
              <a:solidFill>
                <a:schemeClr val="accent1">
                  <a:lumMod val="50000"/>
                </a:schemeClr>
              </a:solidFill>
              <a:latin typeface="Batang" pitchFamily="18"/>
            </a:endParaRPr>
          </a:p>
          <a:p>
            <a:pPr marL="285750" lvl="0" indent="-285750" algn="ctr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narodil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se 27. ledna 1756 v Salzburgu jako nejmladší ze sedmi dětí Leopolda a Anny Marie Mozartových</a:t>
            </a:r>
          </a:p>
          <a:p>
            <a:pPr marL="285750" lvl="0" indent="-285750" algn="ctr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v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dětství hodně cestoval- v Anglii se seznámil s Bachem, který ho naučil hrát na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klavír</a:t>
            </a:r>
          </a:p>
          <a:p>
            <a:pPr marL="285750" lvl="0" indent="-285750" algn="ctr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roku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1767 přijeli s otcem do Olomouce, poté do Brna, kde i koncertovali</a:t>
            </a:r>
          </a:p>
          <a:p>
            <a:pPr marL="285750" lvl="0" indent="-285750" algn="ctr">
              <a:buFont typeface="Wingdings" pitchFamily="2" charset="2"/>
              <a:buChar char="Ø"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- 1779 - pracoval v Salzburku jako varhaník, napsal i několik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oper</a:t>
            </a:r>
            <a:endParaRPr lang="cs-CZ" b="1" dirty="0">
              <a:solidFill>
                <a:schemeClr val="accent1">
                  <a:lumMod val="50000"/>
                </a:schemeClr>
              </a:solidFill>
              <a:latin typeface="Batang" pitchFamily="18"/>
            </a:endParaRPr>
          </a:p>
          <a:p>
            <a:pPr marL="285750" lvl="0" indent="-285750" algn="ctr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ilegálně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uprchl do Vídně         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                                    </a:t>
            </a:r>
          </a:p>
          <a:p>
            <a:pPr marL="285750" lvl="0" indent="-285750" algn="ctr">
              <a:buFont typeface="Wingdings" pitchFamily="2" charset="2"/>
              <a:buChar char="Ø"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35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204864"/>
            <a:ext cx="3744416" cy="44488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Obdélník 1"/>
          <p:cNvSpPr/>
          <p:nvPr/>
        </p:nvSpPr>
        <p:spPr>
          <a:xfrm>
            <a:off x="395536" y="2060848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dirty="0"/>
              <a:t>Nějakou dobu strávil Mozart v rodném </a:t>
            </a:r>
            <a:r>
              <a:rPr lang="cs-CZ" dirty="0">
                <a:solidFill>
                  <a:schemeClr val="accent1">
                    <a:lumMod val="50000"/>
                  </a:schemeClr>
                </a:solidFill>
                <a:hlinkClick r:id="rId3" tooltip="Salzburg"/>
              </a:rPr>
              <a:t>Salzburgu</a:t>
            </a:r>
            <a:r>
              <a:rPr lang="cs-CZ" dirty="0"/>
              <a:t>, ale brzy byl propuštěn ze služby a odjel na podzim roku </a:t>
            </a:r>
            <a:r>
              <a:rPr lang="cs-CZ" dirty="0">
                <a:hlinkClick r:id="rId4" tooltip="1777"/>
              </a:rPr>
              <a:t>1777</a:t>
            </a:r>
            <a:r>
              <a:rPr lang="cs-CZ" dirty="0"/>
              <a:t> s matkou na další turné po </a:t>
            </a:r>
            <a:r>
              <a:rPr lang="cs-CZ" dirty="0">
                <a:hlinkClick r:id="rId5" tooltip="Evropa"/>
              </a:rPr>
              <a:t>Evropě</a:t>
            </a:r>
            <a:r>
              <a:rPr lang="cs-CZ" dirty="0" smtClean="0"/>
              <a:t>.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dirty="0"/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V </a:t>
            </a:r>
            <a:r>
              <a:rPr lang="cs-CZ" dirty="0"/>
              <a:t>roce </a:t>
            </a:r>
            <a:r>
              <a:rPr lang="cs-CZ" dirty="0">
                <a:hlinkClick r:id="rId6" tooltip="1782"/>
              </a:rPr>
              <a:t>1782</a:t>
            </a:r>
            <a:r>
              <a:rPr lang="cs-CZ" dirty="0"/>
              <a:t> se Mozart oženil s dcerou své bývalé bytné Konstancí </a:t>
            </a:r>
            <a:r>
              <a:rPr lang="cs-CZ" dirty="0" smtClean="0"/>
              <a:t>Weberovou, otec i sestra nesouhlasili. Měli spolu čtyři děti, ale tři zemřely několik měsíců po narození.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dirty="0"/>
          </a:p>
          <a:p>
            <a:pPr marL="285750" indent="-285750">
              <a:buFont typeface="Wingdings" pitchFamily="2" charset="2"/>
              <a:buChar char="Ø"/>
            </a:pPr>
            <a:r>
              <a:rPr lang="cs-CZ" dirty="0"/>
              <a:t>Poté odešel do Vídně.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Během </a:t>
            </a:r>
            <a:r>
              <a:rPr lang="cs-CZ" dirty="0"/>
              <a:t>prvních dvou let dosáhl Mozart ve Vídni vrcholu své tvorby, což se projevilo i na jeho příjmech</a:t>
            </a:r>
          </a:p>
        </p:txBody>
      </p:sp>
    </p:spTree>
    <p:extLst>
      <p:ext uri="{BB962C8B-B14F-4D97-AF65-F5344CB8AC3E}">
        <p14:creationId xmlns:p14="http://schemas.microsoft.com/office/powerpoint/2010/main" val="142804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26" y="2204864"/>
            <a:ext cx="4104456" cy="4461035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788024" y="414007"/>
            <a:ext cx="4248472" cy="626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Mezi lety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hlinkClick r:id="rId5" tooltip="1786"/>
              </a:rPr>
              <a:t>1786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a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hlinkClick r:id="rId6" tooltip="1790"/>
              </a:rPr>
              <a:t>1790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vznikly Mozartovy nejslavnější opery 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  <a:hlinkClick r:id="rId7" tooltip="Don Giovanni"/>
              </a:rPr>
              <a:t>Don Giovanni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a </a:t>
            </a:r>
            <a:r>
              <a:rPr lang="cs-CZ" i="1" dirty="0" err="1" smtClean="0">
                <a:solidFill>
                  <a:schemeClr val="accent1">
                    <a:lumMod val="50000"/>
                  </a:schemeClr>
                </a:solidFill>
                <a:hlinkClick r:id="rId8" tooltip="Figarova svatba"/>
              </a:rPr>
              <a:t>Figarova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  <a:hlinkClick r:id="rId8" tooltip="Figarova svatba"/>
              </a:rPr>
              <a:t> svatba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Obě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hlinkClick r:id="rId9" tooltip="Opera"/>
              </a:rPr>
              <a:t>opery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byly s velkým úspěchem uvedeny v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hlinkClick r:id="rId10" tooltip="Praha"/>
              </a:rPr>
              <a:t>Praze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čemuž byl Mozart osobně přítomen.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V roce 1790 Mozart získal objednávku na novou italskou operu, jejíž libreto původně odmítl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hlinkClick r:id="rId11" tooltip="Antonio Salieri"/>
              </a:rPr>
              <a:t>Antonio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hlinkClick r:id="rId11" tooltip="Antonio Salieri"/>
              </a:rPr>
              <a:t>Salieri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Mozartův konkurent.</a:t>
            </a:r>
          </a:p>
        </p:txBody>
      </p:sp>
      <p:pic>
        <p:nvPicPr>
          <p:cNvPr id="3" name="(-Wolfgang-)-Amadeus-Mozart---Le-Nozze-Di-Figaro---Overture-(-1786-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8654" y="7188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2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8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988840"/>
            <a:ext cx="5699793" cy="41807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Obdélník 5"/>
          <p:cNvSpPr/>
          <p:nvPr/>
        </p:nvSpPr>
        <p:spPr>
          <a:xfrm>
            <a:off x="1979712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N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akazil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se infekční nemocí a 5. prosince 1791 ve Vídni zemřel</a:t>
            </a:r>
          </a:p>
        </p:txBody>
      </p:sp>
      <p:pic>
        <p:nvPicPr>
          <p:cNvPr id="2" name="Wolfgang-Amadeus-Mozart_-Requiem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1600" y="53732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26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7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806" y="2209948"/>
            <a:ext cx="5723622" cy="4603428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díla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-468560" y="321297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</a:t>
            </a:r>
            <a:r>
              <a:rPr lang="cs-CZ" sz="2800" b="1" dirty="0" err="1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Figarova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svatba</a:t>
            </a:r>
          </a:p>
          <a:p>
            <a:pPr lvl="0" algn="ctr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Kouzelná flétna</a:t>
            </a:r>
          </a:p>
          <a:p>
            <a:pPr lvl="0" algn="ctr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Takové jsou všechny</a:t>
            </a:r>
          </a:p>
          <a:p>
            <a:pPr lvl="0" algn="ctr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Don Giovanni</a:t>
            </a:r>
          </a:p>
          <a:p>
            <a:pPr lvl="0" algn="ctr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Únos ze Serailu</a:t>
            </a:r>
          </a:p>
          <a:p>
            <a:pPr lvl="0" algn="ctr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</a:t>
            </a:r>
            <a:r>
              <a:rPr lang="cs-CZ" sz="2800" b="1" dirty="0" err="1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Zaida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Batang" pitchFamily="18"/>
            </a:endParaRPr>
          </a:p>
        </p:txBody>
      </p:sp>
      <p:pic>
        <p:nvPicPr>
          <p:cNvPr id="3" name="09-Mozart-Don-Giovanni---operní-předehr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12640" y="22768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16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73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b="1" dirty="0" err="1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Figarova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svatba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Kouzelná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flétna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Takové jsou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všechny</a:t>
            </a:r>
          </a:p>
          <a:p>
            <a:pPr lvl="0"/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 Don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Giovanni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Únos ze Serailu</a:t>
            </a:r>
          </a:p>
          <a:p>
            <a:pPr lvl="0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Malá noční hudba </a:t>
            </a:r>
          </a:p>
          <a:p>
            <a:pPr lvl="0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tang" pitchFamily="18"/>
              </a:rPr>
              <a:t>Rekviem</a:t>
            </a:r>
            <a:endParaRPr lang="cs-CZ" b="1" dirty="0">
              <a:solidFill>
                <a:schemeClr val="accent1">
                  <a:lumMod val="50000"/>
                </a:schemeClr>
              </a:solidFill>
              <a:latin typeface="Batang" pitchFamily="18"/>
            </a:endParaRPr>
          </a:p>
          <a:p>
            <a:endParaRPr lang="cs-CZ" b="1" dirty="0" smtClean="0">
              <a:solidFill>
                <a:schemeClr val="accent1">
                  <a:lumMod val="50000"/>
                </a:schemeClr>
              </a:solidFill>
              <a:latin typeface="Batang" pitchFamily="18"/>
            </a:endParaRPr>
          </a:p>
          <a:p>
            <a:endParaRPr lang="cs-CZ" b="1" dirty="0">
              <a:solidFill>
                <a:schemeClr val="accent1">
                  <a:lumMod val="50000"/>
                </a:schemeClr>
              </a:solidFill>
              <a:latin typeface="Batang" pitchFamily="18"/>
            </a:endParaRPr>
          </a:p>
          <a:p>
            <a:pPr marL="0" lvl="0" indent="0">
              <a:buNone/>
            </a:pPr>
            <a:endParaRPr lang="cs-CZ" b="1" dirty="0">
              <a:solidFill>
                <a:schemeClr val="accent1">
                  <a:lumMod val="50000"/>
                </a:schemeClr>
              </a:solidFill>
              <a:latin typeface="Batang" pitchFamily="18"/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i="1" dirty="0" smtClean="0"/>
              <a:t>Jaká znáš díla W. A. Mozarta?</a:t>
            </a:r>
            <a:endParaRPr lang="cs-CZ" sz="4800" i="1" dirty="0"/>
          </a:p>
        </p:txBody>
      </p:sp>
    </p:spTree>
    <p:extLst>
      <p:ext uri="{BB962C8B-B14F-4D97-AF65-F5344CB8AC3E}">
        <p14:creationId xmlns:p14="http://schemas.microsoft.com/office/powerpoint/2010/main" val="209160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madeus.fl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276872"/>
            <a:ext cx="9236659" cy="415649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i="1" dirty="0" smtClean="0">
                <a:latin typeface="French Script MT" pitchFamily="66" charset="0"/>
              </a:rPr>
              <a:t>Ukázka z filmu Amadeus</a:t>
            </a:r>
            <a:endParaRPr lang="cs-CZ" sz="4800" i="1" dirty="0"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84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>
                <a:hlinkClick r:id="rId2"/>
              </a:rPr>
              <a:t>http://quotationsbook.com/assets/shared/img/5189/452px-Mozart_painted_by_Greuze_1763-64.jpg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https://groundbreakers.wikispaces.com/file/view/young_mozart.jpg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http://www.americanartarchives.com/steinway9_chambers_mozart.jpg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http://musiccelebrations.blogsome.com/images/Mozart1.gif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http://i.iinfo.cz/images/122/mozart-1.jpg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http://www.classicalmusicclubtoronto.org/mozart_sym_1_score_opening_page.jpg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http://www.musicwithease.com/mozart-marriage-figaro-08.jpg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www.uloz.to/10187210/wolfgang-amadeus-mozart-requiem-mp3?utm_source=search&amp;utm_campaign=0&amp;utm_medium=all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</a:t>
            </a:r>
            <a:r>
              <a:rPr lang="cs-CZ" dirty="0">
                <a:hlinkClick r:id="rId10"/>
              </a:rPr>
              <a:t>://</a:t>
            </a:r>
            <a:r>
              <a:rPr lang="cs-CZ" dirty="0" smtClean="0">
                <a:hlinkClick r:id="rId10"/>
              </a:rPr>
              <a:t>www.uloz.to/5311450/wolfgang-amadeus-mozart-le-nozze-di-figaro-overture-1786-mp3?utm_source=search&amp;utm_campaign=0&amp;utm_medium=all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www.uloz.to/888646/09-mozart-don-giovanni-operni-predehra-mp3?utm_source=search&amp;utm_campaign=0&amp;utm_medium=all</a:t>
            </a:r>
            <a:endParaRPr lang="cs-CZ" dirty="0" smtClean="0"/>
          </a:p>
          <a:p>
            <a:r>
              <a:rPr lang="cs-CZ"/>
              <a:t>http://www.youtube.com/watch?v=-ciFTP_KRy4</a:t>
            </a:r>
            <a:endParaRPr lang="cs-CZ" dirty="0" smtClean="0"/>
          </a:p>
          <a:p>
            <a:r>
              <a:rPr lang="cs-CZ" dirty="0"/>
              <a:t>CD k učebnici Hudební výchova pro 6.,7.,8. a 9. ročník základní školy autorů A. </a:t>
            </a:r>
            <a:r>
              <a:rPr lang="cs-CZ" dirty="0" err="1"/>
              <a:t>Charalambidise</a:t>
            </a:r>
            <a:r>
              <a:rPr lang="cs-CZ" dirty="0"/>
              <a:t>, J. Pilky a kolektivu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8000" i="1" dirty="0" smtClean="0">
                <a:latin typeface="French Script MT" pitchFamily="66" charset="0"/>
              </a:rPr>
              <a:t>Použité odkazy</a:t>
            </a:r>
            <a:endParaRPr lang="cs-CZ" sz="8000" i="1" dirty="0"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13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7. Hudba v období klasicismu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7. Hudba v období klasicismu</Template>
  <TotalTime>1587</TotalTime>
  <Words>384</Words>
  <Application>Microsoft Office PowerPoint</Application>
  <PresentationFormat>Předvádění na obrazovce (4:3)</PresentationFormat>
  <Paragraphs>60</Paragraphs>
  <Slides>11</Slides>
  <Notes>1</Notes>
  <HiddenSlides>0</HiddenSlides>
  <MMClips>5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7. Hudba v období klasicismu</vt:lpstr>
      <vt:lpstr>Prezentace aplikace PowerPoint</vt:lpstr>
      <vt:lpstr>Wolfgang Amadeus Mozart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Nejznámější díla</vt:lpstr>
      <vt:lpstr>Jaká znáš díla W. A. Mozarta?</vt:lpstr>
      <vt:lpstr>Ukázka z filmu Amadeus</vt:lpstr>
      <vt:lpstr>Použité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Mozart</dc:title>
  <dc:creator>OEM; Jana Malá</dc:creator>
  <cp:lastModifiedBy>OEM</cp:lastModifiedBy>
  <cp:revision>24</cp:revision>
  <dcterms:created xsi:type="dcterms:W3CDTF">2011-08-30T08:38:59Z</dcterms:created>
  <dcterms:modified xsi:type="dcterms:W3CDTF">2011-10-01T20:21:44Z</dcterms:modified>
</cp:coreProperties>
</file>