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flv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15"/>
  </p:notesMasterIdLst>
  <p:sldIdLst>
    <p:sldId id="263" r:id="rId2"/>
    <p:sldId id="256" r:id="rId3"/>
    <p:sldId id="266" r:id="rId4"/>
    <p:sldId id="260" r:id="rId5"/>
    <p:sldId id="257" r:id="rId6"/>
    <p:sldId id="258" r:id="rId7"/>
    <p:sldId id="264" r:id="rId8"/>
    <p:sldId id="261" r:id="rId9"/>
    <p:sldId id="268" r:id="rId10"/>
    <p:sldId id="265" r:id="rId11"/>
    <p:sldId id="259" r:id="rId12"/>
    <p:sldId id="267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E45EB7-013E-4BD9-A578-21F8432FE2A5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68A80-6772-4BC0-97C9-F63AB80269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59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268A80-6772-4BC0-97C9-F63AB802693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015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A460F25-0C06-493B-BCC3-F6414224AEC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E9FE536-ABAA-4FE7-A1BF-84A4BD2DB8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5" Type="http://schemas.openxmlformats.org/officeDocument/2006/relationships/image" Target="../media/image7.png"/><Relationship Id="rId4" Type="http://schemas.microsoft.com/office/2007/relationships/media" Target="../media/media1.mp3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udebn%C3%AD_skladatel" TargetMode="External"/><Relationship Id="rId2" Type="http://schemas.openxmlformats.org/officeDocument/2006/relationships/hyperlink" Target="http://cs.wikipedia.org/wiki/N%C4%9Bmci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Romantismus_(hudba)" TargetMode="External"/><Relationship Id="rId4" Type="http://schemas.openxmlformats.org/officeDocument/2006/relationships/hyperlink" Target="http://cs.wikipedia.org/w/index.php?title=Prvn%C3%AD_v%C3%ADde%C5%88sk%C3%A1_%C5%A1kola&amp;action=edit&amp;redlink=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6._prosinec" TargetMode="External"/><Relationship Id="rId7" Type="http://schemas.openxmlformats.org/officeDocument/2006/relationships/hyperlink" Target="http://cs.wikipedia.org/wiki/Tenor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l%C3%A1msko" TargetMode="External"/><Relationship Id="rId5" Type="http://schemas.openxmlformats.org/officeDocument/2006/relationships/hyperlink" Target="http://cs.wikipedia.org/wiki/Bonn" TargetMode="External"/><Relationship Id="rId4" Type="http://schemas.openxmlformats.org/officeDocument/2006/relationships/hyperlink" Target="http://cs.wikipedia.org/wiki/1770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notesSlide" Target="../notesSlides/notesSlide1.xml"/><Relationship Id="rId7" Type="http://schemas.microsoft.com/office/2007/relationships/media" Target="../media/media2.mp3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2.mp3"/><Relationship Id="rId6" Type="http://schemas.openxmlformats.org/officeDocument/2006/relationships/hyperlink" Target="http://cs.wikipedia.org/wiki/Mecen%C3%A1%C5%A1" TargetMode="External"/><Relationship Id="rId5" Type="http://schemas.openxmlformats.org/officeDocument/2006/relationships/hyperlink" Target="http://cs.wikipedia.org/wiki/Protestantstv%C3%AD" TargetMode="External"/><Relationship Id="rId4" Type="http://schemas.openxmlformats.org/officeDocument/2006/relationships/image" Target="../media/image10.jpeg"/><Relationship Id="rId9" Type="http://schemas.openxmlformats.org/officeDocument/2006/relationships/hyperlink" Target="http://cs.wikipedia.org/w/index.php?title=Christian_Gottlob_Neefe&amp;action=edit&amp;redlink=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Dde%C5%88" TargetMode="External"/><Relationship Id="rId7" Type="http://schemas.openxmlformats.org/officeDocument/2006/relationships/image" Target="../media/image11.jpeg"/><Relationship Id="rId2" Type="http://schemas.openxmlformats.org/officeDocument/2006/relationships/hyperlink" Target="http://cs.wikipedia.org/wiki/178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uberkul%C3%B3za" TargetMode="External"/><Relationship Id="rId5" Type="http://schemas.openxmlformats.org/officeDocument/2006/relationships/hyperlink" Target="http://cs.wikipedia.org/wiki/Wolfgang_Amadeus_Mozart" TargetMode="External"/><Relationship Id="rId4" Type="http://schemas.openxmlformats.org/officeDocument/2006/relationships/hyperlink" Target="http://cs.wikipedia.org/wiki/Maxmili%C3%A1n_Franti%C5%A1ek_Habsbursko-Lotrinsk%C3%BD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oseph_Haydn" TargetMode="External"/><Relationship Id="rId3" Type="http://schemas.openxmlformats.org/officeDocument/2006/relationships/hyperlink" Target="http://cs.wikipedia.org/wiki/Lobkovicov%C3%A9" TargetMode="External"/><Relationship Id="rId7" Type="http://schemas.openxmlformats.org/officeDocument/2006/relationships/hyperlink" Target="http://cs.wikipedia.org/wiki/1792" TargetMode="External"/><Relationship Id="rId2" Type="http://schemas.openxmlformats.org/officeDocument/2006/relationships/hyperlink" Target="http://cs.wikipedia.org/w/index.php?title=Lichnov%C5%A1t%C3%AD&amp;action=edit&amp;redlink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hyperlink" Target="http://cs.wikipedia.org/w/index.php?title=Johann_Schenk&amp;action=edit&amp;redlink=1" TargetMode="External"/><Relationship Id="rId5" Type="http://schemas.openxmlformats.org/officeDocument/2006/relationships/hyperlink" Target="http://cs.wikipedia.org/wiki/Esterh%C3%A1zyov%C3%A9" TargetMode="External"/><Relationship Id="rId10" Type="http://schemas.openxmlformats.org/officeDocument/2006/relationships/hyperlink" Target="http://cs.wikipedia.org/w/index.php?title=Johann_Georg_Albrechtsberger&amp;action=edit&amp;redlink=1" TargetMode="External"/><Relationship Id="rId4" Type="http://schemas.openxmlformats.org/officeDocument/2006/relationships/hyperlink" Target="http://cs.wikipedia.org/wiki/Kin%C5%A1t%C3%AD" TargetMode="External"/><Relationship Id="rId9" Type="http://schemas.openxmlformats.org/officeDocument/2006/relationships/hyperlink" Target="http://cs.wikipedia.org/wiki/Antonio_Salieri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812" TargetMode="External"/><Relationship Id="rId3" Type="http://schemas.microsoft.com/office/2007/relationships/media" Target="../media/media3.mp3"/><Relationship Id="rId7" Type="http://schemas.openxmlformats.org/officeDocument/2006/relationships/hyperlink" Target="http://cs.wikipedia.org/wiki/Carl_Czerny" TargetMode="External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3.mp3"/><Relationship Id="rId6" Type="http://schemas.openxmlformats.org/officeDocument/2006/relationships/hyperlink" Target="http://cs.wikipedia.org/wiki/Tinnitus" TargetMode="External"/><Relationship Id="rId5" Type="http://schemas.openxmlformats.org/officeDocument/2006/relationships/hyperlink" Target="http://cs.wikipedia.org/wiki/1795" TargetMode="External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hyperlink" Target="http://cs.wikipedia.org/wiki/1816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4.flv"/><Relationship Id="rId2" Type="http://schemas.openxmlformats.org/officeDocument/2006/relationships/slideLayout" Target="../slideLayouts/slideLayout6.xml"/><Relationship Id="rId1" Type="http://schemas.openxmlformats.org/officeDocument/2006/relationships/video" Target="NULL" TargetMode="Externa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Joseph_von_Eybler&amp;action=edit&amp;redlink=1" TargetMode="External"/><Relationship Id="rId13" Type="http://schemas.openxmlformats.org/officeDocument/2006/relationships/hyperlink" Target="http://cs.wikipedia.org/w/index.php?title=Ignaz_von_Seyfried&amp;action=edit&amp;redlink=1" TargetMode="External"/><Relationship Id="rId18" Type="http://schemas.openxmlformats.org/officeDocument/2006/relationships/hyperlink" Target="http://cs.wikipedia.org/w/index.php?title=Wiener_Zentralfriedhof&amp;action=edit&amp;redlink=1" TargetMode="External"/><Relationship Id="rId3" Type="http://schemas.openxmlformats.org/officeDocument/2006/relationships/hyperlink" Target="http://cs.wikipedia.org/wiki/Syfilis" TargetMode="External"/><Relationship Id="rId7" Type="http://schemas.openxmlformats.org/officeDocument/2006/relationships/hyperlink" Target="http://cs.wikipedia.org/wiki/1826" TargetMode="External"/><Relationship Id="rId12" Type="http://schemas.openxmlformats.org/officeDocument/2006/relationships/hyperlink" Target="http://cs.wikipedia.org/w/index.php?title=Conradin_Kreutzer&amp;action=edit&amp;redlink=1" TargetMode="External"/><Relationship Id="rId17" Type="http://schemas.openxmlformats.org/officeDocument/2006/relationships/hyperlink" Target="http://cs.wikipedia.org/w/index.php?title=W%C3%A4hringer&amp;action=edit&amp;redlink=1" TargetMode="Externa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5.jpeg"/><Relationship Id="rId20" Type="http://schemas.openxmlformats.org/officeDocument/2006/relationships/image" Target="../media/image7.png"/><Relationship Id="rId1" Type="http://schemas.openxmlformats.org/officeDocument/2006/relationships/audio" Target="../media/media5.wma"/><Relationship Id="rId6" Type="http://schemas.openxmlformats.org/officeDocument/2006/relationships/hyperlink" Target="http://cs.wikipedia.org/w/index.php?title=Ferdinand_Hiller&amp;action=edit&amp;redlink=1" TargetMode="External"/><Relationship Id="rId11" Type="http://schemas.openxmlformats.org/officeDocument/2006/relationships/hyperlink" Target="http://cs.wikipedia.org/wiki/Vojt%C4%9Bch_J%C3%ADrovec" TargetMode="External"/><Relationship Id="rId5" Type="http://schemas.openxmlformats.org/officeDocument/2006/relationships/hyperlink" Target="http://cs.wikipedia.org/wiki/Tra%C4%8Dn%C3%ADk" TargetMode="External"/><Relationship Id="rId15" Type="http://schemas.openxmlformats.org/officeDocument/2006/relationships/hyperlink" Target="http://cs.wikipedia.org/w/index.php?title=Vil%C3%A9m_W%C3%BCrfel&amp;action=edit&amp;redlink=1" TargetMode="External"/><Relationship Id="rId10" Type="http://schemas.openxmlformats.org/officeDocument/2006/relationships/hyperlink" Target="http://cs.wikipedia.org/wiki/Johann_Nepomuk_Hummel" TargetMode="External"/><Relationship Id="rId19" Type="http://schemas.microsoft.com/office/2007/relationships/media" Target="../media/media5.wma"/><Relationship Id="rId4" Type="http://schemas.openxmlformats.org/officeDocument/2006/relationships/hyperlink" Target="http://cs.wikipedia.org/wiki/Cirh%C3%B3za_jater" TargetMode="External"/><Relationship Id="rId9" Type="http://schemas.openxmlformats.org/officeDocument/2006/relationships/hyperlink" Target="http://cs.wikipedia.org/w/index.php?title=Johann_G%C3%A4nsbacher&amp;action=edit&amp;redlink=1" TargetMode="External"/><Relationship Id="rId14" Type="http://schemas.openxmlformats.org/officeDocument/2006/relationships/hyperlink" Target="http://cs.wikipedia.org/w/index.php?title=Joseph_Weigl&amp;action=edit&amp;redlink=1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w-world.de/image/0,,3584376_4,00.jpg" TargetMode="External"/><Relationship Id="rId13" Type="http://schemas.openxmlformats.org/officeDocument/2006/relationships/hyperlink" Target="http://1.bp.blogspot.com/_7t5XNutgHpw/TTMBy2VI5fI/AAAAAAAAAGE/e1uEkjKvkKk/s1600/beethoven_3.jpg" TargetMode="External"/><Relationship Id="rId3" Type="http://schemas.openxmlformats.org/officeDocument/2006/relationships/hyperlink" Target="http://www.uloz.to/10221021/andres-segovia-moonlight-sonata-beethoven-mp3?utm_source=search&amp;utm_campaign=0&amp;utm_medium=all" TargetMode="External"/><Relationship Id="rId7" Type="http://schemas.openxmlformats.org/officeDocument/2006/relationships/hyperlink" Target="http://biography4u.com/image-files/beethoven-stieler.jpg" TargetMode="External"/><Relationship Id="rId12" Type="http://schemas.openxmlformats.org/officeDocument/2006/relationships/hyperlink" Target="http://upload.wikimedia.org/wikipedia/commons/0/0e/Beethoven_Hornemann.jpg" TargetMode="External"/><Relationship Id="rId2" Type="http://schemas.openxmlformats.org/officeDocument/2006/relationships/hyperlink" Target="http://www.uloz.to/6287910/beethoven-fur-elise-mp3?utm_source=search&amp;utm_campaign=1&amp;utm_medium=a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fastertimes.com/pop/files/2011/01/beethoven.jpg" TargetMode="External"/><Relationship Id="rId11" Type="http://schemas.openxmlformats.org/officeDocument/2006/relationships/hyperlink" Target="http://www.humanrestore.com/wp-content/uploads/2011/05/In-search-of-Beethoven1.jpg" TargetMode="External"/><Relationship Id="rId5" Type="http://schemas.openxmlformats.org/officeDocument/2006/relationships/hyperlink" Target="http://www.neil-s.com/composers/images/beethoven2.jpg" TargetMode="External"/><Relationship Id="rId10" Type="http://schemas.openxmlformats.org/officeDocument/2006/relationships/hyperlink" Target="http://media.philly.com/images/beethoven.jpg" TargetMode="External"/><Relationship Id="rId4" Type="http://schemas.openxmlformats.org/officeDocument/2006/relationships/hyperlink" Target="http://www.uloz.to/10141270/8-bit-5th-symphony-first-movement-beethoven-mp3?utm_source=search&amp;utm_campaign=0&amp;utm_medium=all" TargetMode="External"/><Relationship Id="rId9" Type="http://schemas.openxmlformats.org/officeDocument/2006/relationships/hyperlink" Target="http://webspace.webring.com/people/uu/um_236/op111BeethovenH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130116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VY_32_INOVACE_16_L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v.  Beethoven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15272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6762" y="116632"/>
            <a:ext cx="7653858" cy="1731982"/>
          </a:xfrm>
        </p:spPr>
        <p:txBody>
          <a:bodyPr/>
          <a:lstStyle/>
          <a:p>
            <a:r>
              <a:rPr lang="cs-CZ" sz="8800" i="1" dirty="0" smtClean="0">
                <a:latin typeface="French Script MT" pitchFamily="66" charset="0"/>
              </a:rPr>
              <a:t>Ludwig van Beethoven</a:t>
            </a:r>
            <a:endParaRPr lang="cs-CZ" sz="8800" i="1" dirty="0">
              <a:latin typeface="French Script M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1616596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latin typeface="French Script MT" pitchFamily="66" charset="0"/>
              </a:rPr>
              <a:t>1770-1827</a:t>
            </a:r>
            <a:endParaRPr lang="cs-CZ" sz="4800" i="1" dirty="0">
              <a:latin typeface="French Script MT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492896"/>
            <a:ext cx="7725866" cy="4071509"/>
          </a:xfrm>
          <a:prstGeom prst="rect">
            <a:avLst/>
          </a:prstGeom>
        </p:spPr>
      </p:pic>
      <p:pic>
        <p:nvPicPr>
          <p:cNvPr id="4" name="Beethoven---Fur-Elise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596336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5136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793145" y="2109976"/>
            <a:ext cx="4361129" cy="5317975"/>
          </a:xfrm>
        </p:spPr>
        <p:txBody>
          <a:bodyPr/>
          <a:lstStyle/>
          <a:p>
            <a:r>
              <a:rPr lang="cs-CZ" dirty="0"/>
              <a:t>významný </a:t>
            </a:r>
            <a:r>
              <a:rPr lang="cs-CZ" dirty="0">
                <a:hlinkClick r:id="rId2" tooltip="Němci"/>
              </a:rPr>
              <a:t>německý</a:t>
            </a:r>
            <a:r>
              <a:rPr lang="cs-CZ" dirty="0"/>
              <a:t> </a:t>
            </a:r>
            <a:r>
              <a:rPr lang="cs-CZ" dirty="0">
                <a:hlinkClick r:id="rId3" tooltip="Hudební skladatel"/>
              </a:rPr>
              <a:t>hudební skladatel</a:t>
            </a:r>
            <a:r>
              <a:rPr lang="cs-CZ" dirty="0"/>
              <a:t>, dovršitel </a:t>
            </a:r>
            <a:r>
              <a:rPr lang="cs-CZ" dirty="0">
                <a:hlinkClick r:id="rId4" tooltip="První vídeňská škola (stránka neexistuje)"/>
              </a:rPr>
              <a:t>vídeňského klasicismu</a:t>
            </a:r>
            <a:r>
              <a:rPr lang="cs-CZ" dirty="0"/>
              <a:t>. V průběhu svého života rozvinul klasicistní slohové a formové prostředky do svého individuálního hudebního stylu a otevřel tak dveře nové hudební epoše – </a:t>
            </a:r>
            <a:r>
              <a:rPr lang="cs-CZ" dirty="0">
                <a:hlinkClick r:id="rId5" tooltip="Romantismus (hudba)"/>
              </a:rPr>
              <a:t>romantismu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i="1" dirty="0" smtClean="0">
                <a:latin typeface="French Script MT" pitchFamily="66" charset="0"/>
              </a:rPr>
              <a:t>Ludwig van Beethoven</a:t>
            </a:r>
            <a:endParaRPr lang="cs-CZ" sz="7200" i="1" dirty="0">
              <a:latin typeface="French Script MT" pitchFamily="66" charset="0"/>
            </a:endParaRPr>
          </a:p>
        </p:txBody>
      </p:sp>
      <p:pic>
        <p:nvPicPr>
          <p:cNvPr id="5" name="Zástupný symbol pro obsah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2132856"/>
            <a:ext cx="5093197" cy="424847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xmlns="" val="2990014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2022144"/>
            <a:ext cx="3443628" cy="46573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Mládí</a:t>
            </a:r>
            <a:endParaRPr lang="cs-CZ" sz="8000" i="1" dirty="0">
              <a:latin typeface="French Script MT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0" y="1873310"/>
            <a:ext cx="4572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smtClean="0"/>
              <a:t>narodil </a:t>
            </a:r>
            <a:r>
              <a:rPr lang="cs-CZ" sz="2000" smtClean="0"/>
              <a:t>se pravděpodobně </a:t>
            </a:r>
            <a:r>
              <a:rPr lang="cs-CZ" sz="2000" dirty="0">
                <a:hlinkClick r:id="rId3" tooltip="16. prosinec"/>
              </a:rPr>
              <a:t>16. prosince</a:t>
            </a:r>
            <a:r>
              <a:rPr lang="cs-CZ" sz="2000" dirty="0"/>
              <a:t> </a:t>
            </a:r>
            <a:r>
              <a:rPr lang="cs-CZ" sz="2000" dirty="0">
                <a:hlinkClick r:id="rId4" tooltip="1770"/>
              </a:rPr>
              <a:t>1770</a:t>
            </a:r>
            <a:r>
              <a:rPr lang="cs-CZ" sz="2000" dirty="0"/>
              <a:t> v </a:t>
            </a:r>
            <a:r>
              <a:rPr lang="cs-CZ" sz="2000" dirty="0" smtClean="0">
                <a:hlinkClick r:id="rId5" tooltip="Bonn"/>
              </a:rPr>
              <a:t>Bonnu</a:t>
            </a:r>
            <a:r>
              <a:rPr lang="cs-CZ" sz="20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Byl druhorozeným synem ze sedmi dětí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dospělosti </a:t>
            </a:r>
            <a:r>
              <a:rPr lang="cs-CZ" sz="2000" dirty="0"/>
              <a:t>se dožili </a:t>
            </a:r>
            <a:r>
              <a:rPr lang="cs-CZ" sz="2000" dirty="0" smtClean="0"/>
              <a:t>pouze Ludwig a jeho dva mladší bratři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err="1" smtClean="0"/>
              <a:t>Ludwigova</a:t>
            </a:r>
            <a:r>
              <a:rPr lang="cs-CZ" sz="2000" dirty="0" smtClean="0"/>
              <a:t> rodina byla hudebně založená; děd byl kapelníkem v rodném </a:t>
            </a:r>
            <a:r>
              <a:rPr lang="cs-CZ" sz="2000" dirty="0" smtClean="0">
                <a:hlinkClick r:id="rId6" tooltip="Vlámsko"/>
              </a:rPr>
              <a:t>Vlámsku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Beethoven prožil dětství v neradostném ovzduší: jeho otec, který byl dvorním </a:t>
            </a:r>
            <a:r>
              <a:rPr lang="cs-CZ" sz="2000" dirty="0" smtClean="0">
                <a:hlinkClick r:id="rId7" tooltip="Tenor"/>
              </a:rPr>
              <a:t>tenoristou</a:t>
            </a:r>
            <a:r>
              <a:rPr lang="cs-CZ" sz="2000" dirty="0" smtClean="0"/>
              <a:t>, propadl alkoholu, Beethovenovo vzdělání bylo zanedbáváno, přičemž otec využíval jeho hudebního talentu jako zdroj příjmů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97359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6790" y="1632228"/>
            <a:ext cx="6933887" cy="521775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4547944" y="-963488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Uvedl </a:t>
            </a:r>
            <a:r>
              <a:rPr lang="cs-CZ" dirty="0"/>
              <a:t>ho zejména do Bachova umění a umožnil vydání jeho prvních skladeb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Tento </a:t>
            </a:r>
            <a:r>
              <a:rPr lang="cs-CZ" dirty="0"/>
              <a:t>svobodomyslný </a:t>
            </a:r>
            <a:r>
              <a:rPr lang="cs-CZ" dirty="0">
                <a:hlinkClick r:id="rId5" tooltip="Protestantství"/>
              </a:rPr>
              <a:t>protestant</a:t>
            </a:r>
            <a:r>
              <a:rPr lang="cs-CZ" dirty="0"/>
              <a:t> v něm také silně podporoval touhu po umělecké a tvůrčí svobodě, která se neslučovala se slepou poslušností vůči svým </a:t>
            </a:r>
            <a:r>
              <a:rPr lang="cs-CZ" dirty="0" smtClean="0"/>
              <a:t>                                    </a:t>
            </a:r>
            <a:r>
              <a:rPr lang="cs-CZ" dirty="0" smtClean="0">
                <a:hlinkClick r:id="rId6" tooltip="Mecenáš"/>
              </a:rPr>
              <a:t>mecenášům</a:t>
            </a:r>
            <a:r>
              <a:rPr lang="cs-CZ" dirty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-58266" y="15902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Prvním učitelem mladého Ludwiga byl jeho despotický otec, který ho nutil do hraní na klavír .</a:t>
            </a:r>
          </a:p>
        </p:txBody>
      </p:sp>
      <p:sp>
        <p:nvSpPr>
          <p:cNvPr id="8" name="Obdélník 7"/>
          <p:cNvSpPr/>
          <p:nvPr/>
        </p:nvSpPr>
        <p:spPr>
          <a:xfrm>
            <a:off x="-2302" y="99962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I přes otcovou krutost získal k hudbě i ke hře na klavír velmi pozitivní vztah. </a:t>
            </a:r>
          </a:p>
        </p:txBody>
      </p:sp>
      <p:pic>
        <p:nvPicPr>
          <p:cNvPr id="9" name="Beethoven---Moonlight-Sonata-(Complete)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8172400" y="2924944"/>
            <a:ext cx="609600" cy="6096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4032" y="162426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Teprve v devíti letech dostal řádného a odpovědného učitele, byl jím </a:t>
            </a:r>
            <a:r>
              <a:rPr lang="cs-CZ" dirty="0">
                <a:hlinkClick r:id="rId9" tooltip="Christian Gottlob Neefe (stránka neexistuje)"/>
              </a:rPr>
              <a:t>Christian </a:t>
            </a:r>
            <a:r>
              <a:rPr lang="cs-CZ" dirty="0" err="1">
                <a:hlinkClick r:id="rId9" tooltip="Christian Gottlob Neefe (stránka neexistuje)"/>
              </a:rPr>
              <a:t>Gottlob</a:t>
            </a:r>
            <a:r>
              <a:rPr lang="cs-CZ" dirty="0">
                <a:hlinkClick r:id="rId9" tooltip="Christian Gottlob Neefe (stránka neexistuje)"/>
              </a:rPr>
              <a:t> </a:t>
            </a:r>
            <a:r>
              <a:rPr lang="cs-CZ" dirty="0" err="1">
                <a:hlinkClick r:id="rId9" tooltip="Christian Gottlob Neefe (stránka neexistuje)"/>
              </a:rPr>
              <a:t>Neefe</a:t>
            </a:r>
            <a:r>
              <a:rPr lang="cs-CZ" dirty="0" smtClean="0"/>
              <a:t>, </a:t>
            </a:r>
            <a:r>
              <a:rPr lang="cs-CZ" dirty="0"/>
              <a:t>tehdy dvorní varhaník v Bonnu</a:t>
            </a:r>
          </a:p>
        </p:txBody>
      </p:sp>
    </p:spTree>
    <p:extLst>
      <p:ext uri="{BB962C8B-B14F-4D97-AF65-F5344CB8AC3E}">
        <p14:creationId xmlns:p14="http://schemas.microsoft.com/office/powerpoint/2010/main" xmlns="" val="1505268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4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620688"/>
            <a:ext cx="4572000" cy="590931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 období dospívání nalezl Beethoven azyl u vdovy po bonnském archiváři a dvorním radovi Emanuelu Josefu </a:t>
            </a:r>
            <a:r>
              <a:rPr lang="cs-CZ" dirty="0" err="1"/>
              <a:t>Breuningovi</a:t>
            </a:r>
            <a:r>
              <a:rPr lang="cs-CZ" dirty="0"/>
              <a:t>, která k němu byla velmi laskavá a chápavá.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</a:t>
            </a:r>
            <a:r>
              <a:rPr lang="cs-CZ" dirty="0"/>
              <a:t> jejím domě nacházel přátele, vyučoval hře na klavír její děti a později se i scházel s uměnímilovnou mladou bonnskou společností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Zde také objevoval a napravoval své nedostatky ve vzdělání a společenském chování.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sedmnácti letech v roce </a:t>
            </a:r>
            <a:r>
              <a:rPr lang="cs-CZ" dirty="0">
                <a:hlinkClick r:id="rId2" tooltip="1787"/>
              </a:rPr>
              <a:t>1787</a:t>
            </a:r>
            <a:r>
              <a:rPr lang="cs-CZ" dirty="0"/>
              <a:t> se Ludwig odebral do </a:t>
            </a:r>
            <a:r>
              <a:rPr lang="cs-CZ" dirty="0">
                <a:hlinkClick r:id="rId3" tooltip="Vídeň"/>
              </a:rPr>
              <a:t>Vídně</a:t>
            </a:r>
            <a:r>
              <a:rPr lang="cs-CZ" dirty="0"/>
              <a:t> potom, co </a:t>
            </a:r>
            <a:r>
              <a:rPr lang="cs-CZ" dirty="0" err="1"/>
              <a:t>Neefe</a:t>
            </a:r>
            <a:r>
              <a:rPr lang="cs-CZ" dirty="0"/>
              <a:t> vymohl tuto cestu u kurfiřta </a:t>
            </a:r>
            <a:r>
              <a:rPr lang="cs-CZ" dirty="0">
                <a:hlinkClick r:id="rId4" tooltip="Maxmilián František Habsbursko-Lotrinský"/>
              </a:rPr>
              <a:t>Maxe Františka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Zde </a:t>
            </a:r>
            <a:r>
              <a:rPr lang="cs-CZ" dirty="0"/>
              <a:t>se měl setkat s </a:t>
            </a:r>
            <a:r>
              <a:rPr lang="cs-CZ" dirty="0">
                <a:hlinkClick r:id="rId5" tooltip="Wolfgang Amadeus Mozart"/>
              </a:rPr>
              <a:t>Wolfgangem Amadeem Mozartem</a:t>
            </a:r>
            <a:r>
              <a:rPr lang="cs-CZ" dirty="0"/>
              <a:t> (o jejich setkání však neexistují písemné dokumenty), někteří autoři uvádějí, že se nakrátko stal jeho žákem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4890" y="4365104"/>
            <a:ext cx="39604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Mladý nadějný Beethoven se ovšem brzy musel vrátit zpět do Bonnu, neboť jeho matka umírala na </a:t>
            </a:r>
            <a:r>
              <a:rPr lang="cs-CZ" dirty="0">
                <a:hlinkClick r:id="rId6" tooltip="Tuberkulóza"/>
              </a:rPr>
              <a:t>tuberkulózu</a:t>
            </a:r>
            <a:r>
              <a:rPr lang="cs-CZ" dirty="0"/>
              <a:t>. Po její smrti připadla starost o výživu rodiny včetně výchovy dvou mladších bratrů sedmnáctiletému Ludwigovi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0914" y="333599"/>
            <a:ext cx="3528392" cy="40223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428042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355976" y="1556792"/>
            <a:ext cx="45720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Díky </a:t>
            </a:r>
            <a:r>
              <a:rPr lang="cs-CZ" sz="2000" dirty="0"/>
              <a:t>své oblibě u místní aristokracie (a díky její finanční podpoře) se mohl živit jako svobodný umělec</a:t>
            </a:r>
            <a:r>
              <a:rPr lang="cs-CZ" sz="2000" dirty="0" smtClean="0"/>
              <a:t>, </a:t>
            </a:r>
            <a:r>
              <a:rPr lang="cs-CZ" sz="2000" dirty="0"/>
              <a:t>což bylo značně neobvyklé: v té době byli hudebníci typicky zaměstnaní na dvoře určitého šlechtického rodu či u církevních </a:t>
            </a:r>
            <a:r>
              <a:rPr lang="cs-CZ" sz="2000" dirty="0" smtClean="0"/>
              <a:t>hodnostářů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Jeho </a:t>
            </a:r>
            <a:r>
              <a:rPr lang="cs-CZ" sz="2000" dirty="0"/>
              <a:t>nejvýznamnějšími patrony byli </a:t>
            </a:r>
            <a:r>
              <a:rPr lang="cs-CZ" sz="2000" dirty="0">
                <a:hlinkClick r:id="rId2" tooltip="Lichnovští (stránka neexistuje)"/>
              </a:rPr>
              <a:t>Lichnovští</a:t>
            </a:r>
            <a:r>
              <a:rPr lang="cs-CZ" sz="2000" dirty="0"/>
              <a:t>, </a:t>
            </a:r>
            <a:r>
              <a:rPr lang="cs-CZ" sz="2000" dirty="0" err="1">
                <a:hlinkClick r:id="rId3" tooltip="Lobkovicové"/>
              </a:rPr>
              <a:t>Lobkovicové</a:t>
            </a:r>
            <a:r>
              <a:rPr lang="cs-CZ" sz="2000" dirty="0"/>
              <a:t>, </a:t>
            </a:r>
            <a:r>
              <a:rPr lang="cs-CZ" sz="2000" dirty="0">
                <a:hlinkClick r:id="rId4" tooltip="Kinští"/>
              </a:rPr>
              <a:t>Kinští</a:t>
            </a:r>
            <a:r>
              <a:rPr lang="cs-CZ" sz="2000" dirty="0"/>
              <a:t> a </a:t>
            </a:r>
            <a:r>
              <a:rPr lang="cs-CZ" sz="2000" dirty="0" err="1" smtClean="0">
                <a:hlinkClick r:id="rId5" tooltip="Esterházyové"/>
              </a:rPr>
              <a:t>Esterházyové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Ž</a:t>
            </a:r>
            <a:r>
              <a:rPr lang="cs-CZ" sz="2000" dirty="0" smtClean="0"/>
              <a:t>il </a:t>
            </a:r>
            <a:r>
              <a:rPr lang="cs-CZ" sz="2000" dirty="0"/>
              <a:t>také z honorářů za koncerty a příjmů z výuky žáků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874102"/>
            <a:ext cx="3651794" cy="455646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Obdélník 1"/>
          <p:cNvSpPr/>
          <p:nvPr/>
        </p:nvSpPr>
        <p:spPr>
          <a:xfrm>
            <a:off x="-12576" y="260648"/>
            <a:ext cx="48771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Žil </a:t>
            </a:r>
            <a:r>
              <a:rPr lang="cs-CZ" dirty="0"/>
              <a:t>od roku </a:t>
            </a:r>
            <a:r>
              <a:rPr lang="cs-CZ" dirty="0">
                <a:hlinkClick r:id="rId7" tooltip="1792"/>
              </a:rPr>
              <a:t>1792</a:t>
            </a:r>
            <a:r>
              <a:rPr lang="cs-CZ" dirty="0"/>
              <a:t> trvale ve Vídni a studoval zde u význačných hudebních skladatelů</a:t>
            </a:r>
            <a:r>
              <a:rPr lang="cs-CZ" dirty="0">
                <a:solidFill>
                  <a:schemeClr val="accent1"/>
                </a:solidFill>
              </a:rPr>
              <a:t>: </a:t>
            </a:r>
            <a:r>
              <a:rPr lang="cs-CZ" dirty="0">
                <a:solidFill>
                  <a:schemeClr val="accent1"/>
                </a:solidFill>
                <a:hlinkClick r:id="rId8" tooltip="Joseph Haydn"/>
              </a:rPr>
              <a:t>Josepha Haydna</a:t>
            </a:r>
            <a:r>
              <a:rPr lang="cs-CZ" dirty="0">
                <a:solidFill>
                  <a:schemeClr val="accent1"/>
                </a:solidFill>
              </a:rPr>
              <a:t>, </a:t>
            </a:r>
            <a:r>
              <a:rPr lang="cs-CZ" dirty="0">
                <a:solidFill>
                  <a:schemeClr val="accent1"/>
                </a:solidFill>
                <a:hlinkClick r:id="rId9" tooltip="Antonio Salieri"/>
              </a:rPr>
              <a:t>Antonia </a:t>
            </a:r>
            <a:r>
              <a:rPr lang="cs-CZ" dirty="0" err="1">
                <a:solidFill>
                  <a:schemeClr val="accent1"/>
                </a:solidFill>
                <a:hlinkClick r:id="rId9" tooltip="Antonio Salieri"/>
              </a:rPr>
              <a:t>Salieriho</a:t>
            </a:r>
            <a:r>
              <a:rPr lang="cs-CZ" dirty="0">
                <a:solidFill>
                  <a:schemeClr val="accent1"/>
                </a:solidFill>
              </a:rPr>
              <a:t>, </a:t>
            </a:r>
            <a:r>
              <a:rPr lang="cs-CZ" dirty="0">
                <a:solidFill>
                  <a:schemeClr val="accent1"/>
                </a:solidFill>
                <a:hlinkClick r:id="rId10" tooltip="Johann Georg Albrechtsberger (stránka neexistuje)"/>
              </a:rPr>
              <a:t>Johanna G. </a:t>
            </a:r>
            <a:r>
              <a:rPr lang="cs-CZ" dirty="0" err="1">
                <a:solidFill>
                  <a:schemeClr val="accent1"/>
                </a:solidFill>
                <a:hlinkClick r:id="rId10" tooltip="Johann Georg Albrechtsberger (stránka neexistuje)"/>
              </a:rPr>
              <a:t>Albrechtsbergera</a:t>
            </a:r>
            <a:r>
              <a:rPr lang="cs-CZ" dirty="0">
                <a:solidFill>
                  <a:schemeClr val="accent1"/>
                </a:solidFill>
              </a:rPr>
              <a:t> a </a:t>
            </a:r>
            <a:r>
              <a:rPr lang="cs-CZ" dirty="0">
                <a:solidFill>
                  <a:schemeClr val="accent1"/>
                </a:solidFill>
                <a:hlinkClick r:id="rId11" tooltip="Johann Schenk (stránka neexistuje)"/>
              </a:rPr>
              <a:t>Johanna Schenka</a:t>
            </a:r>
            <a:r>
              <a:rPr lang="cs-CZ" dirty="0"/>
              <a:t>.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06073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Problémy se sluchem</a:t>
            </a:r>
            <a:endParaRPr lang="cs-CZ" sz="8000" i="1" dirty="0">
              <a:latin typeface="French Script MT" pitchFamily="66" charset="0"/>
            </a:endParaRPr>
          </a:p>
        </p:txBody>
      </p:sp>
      <p:pic>
        <p:nvPicPr>
          <p:cNvPr id="5" name="24. Beethoven -symfonie č.9- Óda na radost uryvek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691680" y="6093296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572000" y="1779687"/>
            <a:ext cx="4572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Přibližně od roku </a:t>
            </a:r>
            <a:r>
              <a:rPr lang="cs-CZ" dirty="0">
                <a:hlinkClick r:id="rId5" tooltip="1795"/>
              </a:rPr>
              <a:t>1795</a:t>
            </a:r>
            <a:r>
              <a:rPr lang="cs-CZ" dirty="0"/>
              <a:t> se začínaly projevovat jeho problémy se sluchem</a:t>
            </a:r>
            <a:r>
              <a:rPr lang="cs-CZ" dirty="0" smtClean="0"/>
              <a:t>: </a:t>
            </a:r>
            <a:r>
              <a:rPr lang="cs-CZ" dirty="0"/>
              <a:t>trpěl závažnou formou </a:t>
            </a:r>
            <a:r>
              <a:rPr lang="cs-CZ" dirty="0" err="1">
                <a:hlinkClick r:id="rId6" tooltip="Tinnitus"/>
              </a:rPr>
              <a:t>tinnitu</a:t>
            </a:r>
            <a:r>
              <a:rPr lang="cs-CZ" dirty="0"/>
              <a:t> (ušního šelestu), kdy mu v uších neustále zněly nepříjemné zvuky.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Používal </a:t>
            </a:r>
            <a:r>
              <a:rPr lang="cs-CZ" dirty="0"/>
              <a:t>řadu pomůcek, od různých druhů naslouchátek po speciální tyč připevněnou k ozvučné desce klavíru, kterou skousl a mohl tak lépe vnímat zvukové vibrace.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Sluch </a:t>
            </a:r>
            <a:r>
              <a:rPr lang="cs-CZ" dirty="0"/>
              <a:t>se mu však neustále zhoršoval, podle výpovědi jeho žáka </a:t>
            </a:r>
            <a:r>
              <a:rPr lang="cs-CZ" dirty="0">
                <a:hlinkClick r:id="rId7" tooltip="Carl Czerny"/>
              </a:rPr>
              <a:t>Carla Czerného</a:t>
            </a:r>
            <a:r>
              <a:rPr lang="cs-CZ" dirty="0"/>
              <a:t> mohl bez větších obtíží slyšet hudbu a konverzaci do roku </a:t>
            </a:r>
            <a:r>
              <a:rPr lang="cs-CZ" dirty="0">
                <a:hlinkClick r:id="rId8" tooltip="1812"/>
              </a:rPr>
              <a:t>1812</a:t>
            </a:r>
            <a:r>
              <a:rPr lang="cs-CZ" dirty="0" smtClean="0"/>
              <a:t>, </a:t>
            </a:r>
            <a:r>
              <a:rPr lang="cs-CZ" dirty="0"/>
              <a:t>již v roce </a:t>
            </a:r>
            <a:r>
              <a:rPr lang="cs-CZ" dirty="0">
                <a:hlinkClick r:id="rId9" tooltip="1816"/>
              </a:rPr>
              <a:t>1816</a:t>
            </a:r>
            <a:r>
              <a:rPr lang="cs-CZ" dirty="0"/>
              <a:t> ale úplně ohluchl</a:t>
            </a:r>
            <a:r>
              <a:rPr lang="cs-CZ" dirty="0" smtClean="0"/>
              <a:t>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Jeho </a:t>
            </a:r>
            <a:r>
              <a:rPr lang="cs-CZ" dirty="0"/>
              <a:t>mimořádný hudební génius mu však umožnil vytvořit největší díla v době, kdy už byl zcela hluchý.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605753"/>
            <a:ext cx="3905200" cy="52522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159924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20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Život s Beethovenem.fl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>
                  <p14:trim end="236555.2416"/>
                </p14:media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97880" y="-13640"/>
            <a:ext cx="8948836" cy="686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342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1404664" y="269407"/>
            <a:ext cx="7756263" cy="1054250"/>
          </a:xfrm>
        </p:spPr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Smrt</a:t>
            </a:r>
            <a:endParaRPr lang="cs-CZ" sz="8000" i="1" dirty="0">
              <a:latin typeface="French Script MT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132856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Existuje </a:t>
            </a:r>
            <a:r>
              <a:rPr lang="cs-CZ" dirty="0"/>
              <a:t>mnoho domněnek o Beethovenových chorobách. Odborníci uvažují o </a:t>
            </a:r>
            <a:r>
              <a:rPr lang="cs-CZ" dirty="0">
                <a:hlinkClick r:id="rId3" tooltip="Syfilis"/>
              </a:rPr>
              <a:t>syfilidě</a:t>
            </a:r>
            <a:r>
              <a:rPr lang="cs-CZ" dirty="0"/>
              <a:t>, </a:t>
            </a:r>
            <a:r>
              <a:rPr lang="cs-CZ" dirty="0">
                <a:hlinkClick r:id="rId4" tooltip="Cirhóza jater"/>
              </a:rPr>
              <a:t>cirhóze jater</a:t>
            </a:r>
            <a:r>
              <a:rPr lang="cs-CZ" dirty="0"/>
              <a:t> nebo chronickém zánětu </a:t>
            </a:r>
            <a:r>
              <a:rPr lang="cs-CZ" dirty="0">
                <a:hlinkClick r:id="rId5" tooltip="Tračník"/>
              </a:rPr>
              <a:t>tračníku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 </a:t>
            </a:r>
            <a:r>
              <a:rPr lang="cs-CZ" dirty="0"/>
              <a:t>laboratorní analýze vzorku vlasů, který patrně odstřihl mrtvému skladateli </a:t>
            </a:r>
            <a:r>
              <a:rPr lang="cs-CZ" dirty="0">
                <a:hlinkClick r:id="rId6" tooltip="Ferdinand Hiller (stránka neexistuje)"/>
              </a:rPr>
              <a:t>Ferdinand Hiller</a:t>
            </a:r>
            <a:r>
              <a:rPr lang="cs-CZ" dirty="0"/>
              <a:t>, se jeví jako reálná otrava olovem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 </a:t>
            </a:r>
            <a:r>
              <a:rPr lang="cs-CZ" dirty="0"/>
              <a:t>dlouhodobých potížích podstoupil Beethoven v prosinci </a:t>
            </a:r>
            <a:r>
              <a:rPr lang="cs-CZ" dirty="0">
                <a:hlinkClick r:id="rId7" tooltip="1826"/>
              </a:rPr>
              <a:t>1826</a:t>
            </a:r>
            <a:r>
              <a:rPr lang="cs-CZ" dirty="0"/>
              <a:t> operaci břicha a o čtyři měsíce později zemřel (ve věku 56 let). Na pohřeb přišlo 10–20 000 lidí, nosítka s jeho rakví nesli významní hudebníci: </a:t>
            </a:r>
            <a:r>
              <a:rPr lang="cs-CZ" dirty="0" err="1">
                <a:hlinkClick r:id="rId8" tooltip="Joseph von Eybler (stránka neexistuje)"/>
              </a:rPr>
              <a:t>Eybler</a:t>
            </a:r>
            <a:r>
              <a:rPr lang="cs-CZ" dirty="0"/>
              <a:t>, </a:t>
            </a:r>
            <a:r>
              <a:rPr lang="cs-CZ" dirty="0" err="1">
                <a:hlinkClick r:id="rId9" tooltip="Johann Gänsbacher (stránka neexistuje)"/>
              </a:rPr>
              <a:t>Gänsbacher</a:t>
            </a:r>
            <a:r>
              <a:rPr lang="cs-CZ" dirty="0"/>
              <a:t>, </a:t>
            </a:r>
            <a:r>
              <a:rPr lang="cs-CZ" dirty="0" err="1">
                <a:hlinkClick r:id="rId10" tooltip="Johann Nepomuk Hummel"/>
              </a:rPr>
              <a:t>Hummel</a:t>
            </a:r>
            <a:r>
              <a:rPr lang="cs-CZ" dirty="0"/>
              <a:t>, </a:t>
            </a:r>
            <a:r>
              <a:rPr lang="cs-CZ" dirty="0">
                <a:hlinkClick r:id="rId11" tooltip="Vojtěch Jírovec"/>
              </a:rPr>
              <a:t>Jírovec</a:t>
            </a:r>
            <a:r>
              <a:rPr lang="cs-CZ" dirty="0"/>
              <a:t>, </a:t>
            </a:r>
            <a:r>
              <a:rPr lang="cs-CZ" dirty="0" err="1">
                <a:hlinkClick r:id="rId12" tooltip="Conradin Kreutzer (stránka neexistuje)"/>
              </a:rPr>
              <a:t>Kreutzer</a:t>
            </a:r>
            <a:r>
              <a:rPr lang="cs-CZ" dirty="0"/>
              <a:t>, </a:t>
            </a:r>
            <a:r>
              <a:rPr lang="cs-CZ" dirty="0" err="1">
                <a:hlinkClick r:id="rId13" tooltip="Ignaz von Seyfried (stránka neexistuje)"/>
              </a:rPr>
              <a:t>Seyfried</a:t>
            </a:r>
            <a:r>
              <a:rPr lang="cs-CZ" dirty="0"/>
              <a:t>, </a:t>
            </a:r>
            <a:r>
              <a:rPr lang="cs-CZ" dirty="0">
                <a:hlinkClick r:id="rId14" tooltip="Joseph Weigl (stránka neexistuje)"/>
              </a:rPr>
              <a:t>Weigl</a:t>
            </a:r>
            <a:r>
              <a:rPr lang="cs-CZ" dirty="0"/>
              <a:t> a </a:t>
            </a:r>
            <a:r>
              <a:rPr lang="cs-CZ" dirty="0" err="1">
                <a:hlinkClick r:id="rId15" tooltip="Vilém Würfel (stránka neexistuje)"/>
              </a:rPr>
              <a:t>Würfel</a:t>
            </a:r>
            <a:r>
              <a:rPr lang="cs-CZ" dirty="0" smtClean="0"/>
              <a:t>.</a:t>
            </a:r>
            <a:endParaRPr lang="cs-CZ" baseline="300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9995" y="332656"/>
            <a:ext cx="4474005" cy="4464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Obdélník 7"/>
          <p:cNvSpPr/>
          <p:nvPr/>
        </p:nvSpPr>
        <p:spPr>
          <a:xfrm>
            <a:off x="4762912" y="515719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Jeho ostatky uložili na hřbitově ve </a:t>
            </a:r>
            <a:r>
              <a:rPr lang="cs-CZ" dirty="0" err="1">
                <a:hlinkClick r:id="rId17" tooltip="Währinger (stránka neexistuje)"/>
              </a:rPr>
              <a:t>Währingeru</a:t>
            </a:r>
            <a:r>
              <a:rPr lang="cs-CZ" dirty="0"/>
              <a:t>. Roku 1888 byly exhumovány a přemístěny na </a:t>
            </a:r>
            <a:r>
              <a:rPr lang="cs-CZ" dirty="0" err="1">
                <a:hlinkClick r:id="rId18" tooltip="Wiener Zentralfriedhof (stránka neexistuje)"/>
              </a:rPr>
              <a:t>Wiener</a:t>
            </a:r>
            <a:r>
              <a:rPr lang="cs-CZ" dirty="0">
                <a:hlinkClick r:id="rId18" tooltip="Wiener Zentralfriedhof (stránka neexistuje)"/>
              </a:rPr>
              <a:t> </a:t>
            </a:r>
            <a:r>
              <a:rPr lang="cs-CZ" dirty="0" err="1">
                <a:hlinkClick r:id="rId18" tooltip="Wiener Zentralfriedhof (stránka neexistuje)"/>
              </a:rPr>
              <a:t>Zentralfriedhof</a:t>
            </a:r>
            <a:r>
              <a:rPr lang="cs-CZ" dirty="0"/>
              <a:t>.</a:t>
            </a:r>
          </a:p>
        </p:txBody>
      </p:sp>
      <p:pic>
        <p:nvPicPr>
          <p:cNvPr id="10" name="01 L. van Beethoven_Symfonie č. 5 c moll op. 67 Osudová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9"/>
              </p:ext>
            </p:extLst>
          </p:nvPr>
        </p:nvPicPr>
        <p:blipFill>
          <a:blip r:embed="rId20" cstate="print"/>
          <a:stretch>
            <a:fillRect/>
          </a:stretch>
        </p:blipFill>
        <p:spPr>
          <a:xfrm>
            <a:off x="5004048" y="40902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25790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996952"/>
            <a:ext cx="3238500" cy="35623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Dílo</a:t>
            </a:r>
            <a:endParaRPr lang="cs-CZ" sz="8000" i="1" dirty="0">
              <a:latin typeface="French Script MT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4048" y="2564904"/>
            <a:ext cx="3635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K jeho nejslavnějším dílům patří 3., 5</a:t>
            </a:r>
            <a:r>
              <a:rPr lang="cs-CZ" sz="2400" dirty="0" smtClean="0"/>
              <a:t>.               (Osudová), </a:t>
            </a:r>
            <a:r>
              <a:rPr lang="cs-CZ" sz="2400" dirty="0"/>
              <a:t>6. a 9</a:t>
            </a:r>
            <a:r>
              <a:rPr lang="cs-CZ" sz="2400" dirty="0" smtClean="0"/>
              <a:t>.(Óda na radost)</a:t>
            </a:r>
            <a:r>
              <a:rPr lang="cs-CZ" sz="2400" dirty="0"/>
              <a:t> symfonie, řada klavírních skladeb (</a:t>
            </a:r>
            <a:r>
              <a:rPr lang="cs-CZ" sz="2400" i="1" dirty="0"/>
              <a:t>Císařský koncert</a:t>
            </a:r>
            <a:r>
              <a:rPr lang="cs-CZ" sz="2400" dirty="0"/>
              <a:t>, sonáty </a:t>
            </a:r>
            <a:r>
              <a:rPr lang="cs-CZ" sz="2400" i="1" dirty="0"/>
              <a:t>Měsíční svit</a:t>
            </a:r>
            <a:r>
              <a:rPr lang="cs-CZ" sz="2400" dirty="0"/>
              <a:t>, </a:t>
            </a:r>
            <a:r>
              <a:rPr lang="cs-CZ" sz="2400" i="1" dirty="0" err="1"/>
              <a:t>Apassionata</a:t>
            </a:r>
            <a:r>
              <a:rPr lang="cs-CZ" sz="2400" dirty="0"/>
              <a:t>, </a:t>
            </a:r>
            <a:r>
              <a:rPr lang="cs-CZ" sz="2400" i="1" dirty="0"/>
              <a:t>Patetická</a:t>
            </a:r>
            <a:r>
              <a:rPr lang="cs-CZ" sz="2400" dirty="0"/>
              <a:t>), monumentální </a:t>
            </a:r>
            <a:r>
              <a:rPr lang="cs-CZ" sz="2400" dirty="0" smtClean="0"/>
              <a:t>mše </a:t>
            </a:r>
            <a:r>
              <a:rPr lang="cs-CZ" sz="2400" i="1" dirty="0" err="1" smtClean="0"/>
              <a:t>Missa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solemnis</a:t>
            </a:r>
            <a:r>
              <a:rPr lang="cs-CZ" sz="2400" dirty="0" smtClean="0"/>
              <a:t>, opera </a:t>
            </a:r>
            <a:r>
              <a:rPr lang="cs-CZ" sz="2400" i="1" dirty="0" err="1" smtClean="0"/>
              <a:t>Fidelio</a:t>
            </a:r>
            <a:r>
              <a:rPr lang="cs-CZ" sz="2400" dirty="0" smtClean="0"/>
              <a:t> a </a:t>
            </a:r>
            <a:r>
              <a:rPr lang="cs-CZ" sz="2400" dirty="0"/>
              <a:t>řada dalších.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010906"/>
            <a:ext cx="4572000" cy="1107996"/>
          </a:xfrm>
          <a:prstGeom prst="rect">
            <a:avLst/>
          </a:prstGeom>
        </p:spPr>
        <p:txBody>
          <a:bodyPr>
            <a:spAutoFit/>
          </a:bodyPr>
          <a:lstStyle/>
          <a:p>
            <a:pPr lvl="1"/>
            <a:r>
              <a:rPr lang="cs-CZ" sz="2400" b="1" dirty="0" smtClean="0"/>
              <a:t>Složil 9 </a:t>
            </a:r>
            <a:r>
              <a:rPr lang="cs-CZ" sz="2400" b="1" dirty="0"/>
              <a:t>symfonií a 140 dalších děl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73168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Měsíční sonáta</a:t>
            </a:r>
          </a:p>
          <a:p>
            <a:r>
              <a:rPr lang="cs-CZ" dirty="0" smtClean="0"/>
              <a:t>Osudová</a:t>
            </a:r>
          </a:p>
          <a:p>
            <a:r>
              <a:rPr lang="cs-CZ" dirty="0" smtClean="0"/>
              <a:t>Patetická</a:t>
            </a:r>
          </a:p>
          <a:p>
            <a:r>
              <a:rPr lang="cs-CZ" dirty="0" smtClean="0"/>
              <a:t>Malá noční hudba</a:t>
            </a:r>
          </a:p>
          <a:p>
            <a:r>
              <a:rPr lang="cs-CZ" dirty="0"/>
              <a:t>Ó</a:t>
            </a:r>
            <a:r>
              <a:rPr lang="cs-CZ" dirty="0" smtClean="0"/>
              <a:t>da na radost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French Script MT" pitchFamily="66" charset="0"/>
              </a:rPr>
              <a:t>Jaká Beethovenova skladba je hymnou EU?</a:t>
            </a:r>
            <a:endParaRPr lang="cs-CZ" i="1" dirty="0">
              <a:latin typeface="Frenc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5577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www.uloz.to/6287910/beethoven-fur-elise-mp3?utm_source=search&amp;utm_campaign=1&amp;utm_medium=all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www.uloz.to/10221021/andres-segovia-moonlight-sonata-beethoven-mp3?utm_source=search&amp;utm_campaign=0&amp;utm_medium=all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www.uloz.to/10141270/8-bit-5th-symphony-first-movement-beethoven-mp3?utm_source=search&amp;utm_campaign=0&amp;utm_medium=all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www.neil-s.com/composers/images/beethoven2.jpg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www.thefastertimes.com/pop/files/2011/01/beethoven.jpg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biography4u.com/image-files/beethoven-stieler.jpg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http://www.dw-world.de/image/0,,</a:t>
            </a:r>
            <a:r>
              <a:rPr lang="cs-CZ" dirty="0" smtClean="0">
                <a:hlinkClick r:id="rId8"/>
              </a:rPr>
              <a:t>3584376_4,00.jpg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webspace.webring.com/people/uu/um_236/op111BeethovenHand.jpg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media.philly.com/images/beethoven.jpg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www.humanrestore.com/wp-content/uploads/2011/05/In-search-of-Beethoven1.jpg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upload.wikimedia.org/wikipedia/commons/0/0e/Beethoven_Hornemann.jpg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http://1.bp.blogspot.com/_</a:t>
            </a:r>
            <a:r>
              <a:rPr lang="cs-CZ" dirty="0" smtClean="0">
                <a:hlinkClick r:id="rId13"/>
              </a:rPr>
              <a:t>7t5XNutgHpw/TTMBy2VI5fI/AAAAAAAAAGE/e1uEkjKvkKk/s1600/beethoven_3.jpg</a:t>
            </a:r>
            <a:endParaRPr lang="cs-CZ" dirty="0" smtClean="0"/>
          </a:p>
          <a:p>
            <a:r>
              <a:rPr lang="cs-CZ" smtClean="0"/>
              <a:t>CD </a:t>
            </a:r>
            <a:r>
              <a:rPr lang="cs-CZ" dirty="0"/>
              <a:t>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kolektivu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Použité odkazy</a:t>
            </a:r>
            <a:endParaRPr lang="cs-CZ" sz="8000" i="1" dirty="0">
              <a:latin typeface="Frenc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133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7. Hudba v období klasicismu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7. Hudba v období klasicismu</Template>
  <TotalTime>1014</TotalTime>
  <Words>546</Words>
  <Application>Microsoft Office PowerPoint</Application>
  <PresentationFormat>Předvádění na obrazovce (4:3)</PresentationFormat>
  <Paragraphs>72</Paragraphs>
  <Slides>13</Slides>
  <Notes>1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7. Hudba v období klasicismu</vt:lpstr>
      <vt:lpstr>Snímek 1</vt:lpstr>
      <vt:lpstr>Ludwig van Beethoven</vt:lpstr>
      <vt:lpstr>Ludwig van Beethoven</vt:lpstr>
      <vt:lpstr>Mládí</vt:lpstr>
      <vt:lpstr>Snímek 5</vt:lpstr>
      <vt:lpstr>Snímek 6</vt:lpstr>
      <vt:lpstr>Snímek 7</vt:lpstr>
      <vt:lpstr>Problémy se sluchem</vt:lpstr>
      <vt:lpstr>Snímek 9</vt:lpstr>
      <vt:lpstr>Smrt</vt:lpstr>
      <vt:lpstr>Dílo</vt:lpstr>
      <vt:lpstr>Jaká Beethovenova skladba je hymnou EU?</vt:lpstr>
      <vt:lpstr>Použité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Beethoven</dc:title>
  <dc:creator>OEM; Jana Malá</dc:creator>
  <cp:lastModifiedBy>Vaše jméno</cp:lastModifiedBy>
  <cp:revision>35</cp:revision>
  <dcterms:created xsi:type="dcterms:W3CDTF">2011-08-30T08:40:31Z</dcterms:created>
  <dcterms:modified xsi:type="dcterms:W3CDTF">2012-07-28T14:20:13Z</dcterms:modified>
</cp:coreProperties>
</file>