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wma" ContentType="audio/x-ms-wma"/>
  <Default Extension="rels" ContentType="application/vnd.openxmlformats-package.relationships+xml"/>
  <Default Extension="xml" ContentType="application/xml"/>
  <Default Extension="flv" ContentType="video/unknown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57" r:id="rId4"/>
    <p:sldId id="263" r:id="rId5"/>
    <p:sldId id="258" r:id="rId6"/>
    <p:sldId id="260" r:id="rId7"/>
    <p:sldId id="259" r:id="rId8"/>
    <p:sldId id="261" r:id="rId9"/>
    <p:sldId id="266" r:id="rId10"/>
    <p:sldId id="267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9.jp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flv"/><Relationship Id="rId1" Type="http://schemas.microsoft.com/office/2007/relationships/media" Target="../media/media3.flv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5" Type="http://schemas.openxmlformats.org/officeDocument/2006/relationships/image" Target="../media/image5.png"/><Relationship Id="rId4" Type="http://schemas.openxmlformats.org/officeDocument/2006/relationships/image" Target="../media/image11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5.flv"/><Relationship Id="rId1" Type="http://schemas.openxmlformats.org/officeDocument/2006/relationships/video" Target="NULL" TargetMode="Externa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qU__HnW3EWM&amp;feature=fvsr" TargetMode="External"/><Relationship Id="rId3" Type="http://schemas.openxmlformats.org/officeDocument/2006/relationships/hyperlink" Target="http://www.youtube.com/watch?v=BtTdg2p6zGo&amp;feature=related" TargetMode="External"/><Relationship Id="rId7" Type="http://schemas.openxmlformats.org/officeDocument/2006/relationships/hyperlink" Target="http://www.jihlavske-listy.cz/obrazekfotogalerie_uvodni2.php?jmenoobrazku=obrazky/fotogalerie/8943/1.jpg" TargetMode="External"/><Relationship Id="rId2" Type="http://schemas.openxmlformats.org/officeDocument/2006/relationships/hyperlink" Target="http://www.radio.cz/cz/static/strucne-dejiny-hudby/index/pictures/hudba/romantismus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V92OBNsQgxU" TargetMode="External"/><Relationship Id="rId11" Type="http://schemas.openxmlformats.org/officeDocument/2006/relationships/hyperlink" Target="http://www.uloz.to/9465361/bedrich-smetana-vltava-mp3?utm_source=search&amp;utm_campaign=1&amp;utm_medium=all" TargetMode="External"/><Relationship Id="rId5" Type="http://schemas.openxmlformats.org/officeDocument/2006/relationships/hyperlink" Target="http://www.katolicka-dekadence.cz/wp-content/uploads/man_and_woman_contemplating_the_moon.jpg" TargetMode="External"/><Relationship Id="rId10" Type="http://schemas.openxmlformats.org/officeDocument/2006/relationships/hyperlink" Target="http://www.uloz.to/3121841/g-verdi-romantismus-sbor-zidu-z-opery-nabucco-mp3?utm_source=search&amp;utm_campaign=0&amp;utm_medium=all" TargetMode="External"/><Relationship Id="rId4" Type="http://schemas.openxmlformats.org/officeDocument/2006/relationships/hyperlink" Target="http://www.dekorastuck.cz/images/bigimg/1192712589-romantizmus-1.jpg" TargetMode="External"/><Relationship Id="rId9" Type="http://schemas.openxmlformats.org/officeDocument/2006/relationships/hyperlink" Target="http://www.uloz.to/9465360/antonin-dvorak-largo-ze-symfonie-z-noveho-sveta-largo-from-symphony-from-the-new-world-wma?utm_source=search&amp;utm_campaign=1&amp;utm_medium=al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268760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4710076"/>
              </p:ext>
            </p:extLst>
          </p:nvPr>
        </p:nvGraphicFramePr>
        <p:xfrm>
          <a:off x="683568" y="5085184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artificiální hudby 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VY_32_INOVACE_17_Hudba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 období romantismu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0755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90600" y="332656"/>
            <a:ext cx="7772400" cy="1470025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latin typeface="Bradley Hand ITC" pitchFamily="66" charset="0"/>
              </a:rPr>
              <a:t>Hudba v období romantismu</a:t>
            </a:r>
            <a:endParaRPr lang="cs-CZ" sz="5400" b="1" dirty="0">
              <a:latin typeface="Bradley Hand ITC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382788" y="1844824"/>
            <a:ext cx="6400800" cy="17526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atin typeface="Bradley Hand ITC" pitchFamily="66" charset="0"/>
              </a:rPr>
              <a:t>19. století</a:t>
            </a:r>
            <a:endParaRPr lang="cs-CZ" sz="4000" b="1" dirty="0">
              <a:latin typeface="Bradley Hand ITC" pitchFamily="66" charset="0"/>
            </a:endParaRPr>
          </a:p>
        </p:txBody>
      </p:sp>
      <p:pic>
        <p:nvPicPr>
          <p:cNvPr id="6" name="Zástupný symbol pro obsah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996952"/>
            <a:ext cx="4614664" cy="346099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Antonín-Dvořák---Largo-ze-symfonie-Z-Nového-světa-(Largo-from-symphony-From-the-New-World).wm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07704" y="220486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858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3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atin typeface="Bradley Hand ITC" pitchFamily="66" charset="0"/>
              </a:rPr>
              <a:t>Znaky romantické hudby</a:t>
            </a:r>
            <a:endParaRPr lang="cs-CZ" sz="4800" b="1" dirty="0">
              <a:latin typeface="Bradley Hand ITC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344" y="1484784"/>
            <a:ext cx="8229600" cy="4525963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Doznívá hudba klasicistní</a:t>
            </a:r>
          </a:p>
          <a:p>
            <a:pPr lvl="0">
              <a:buFont typeface="Courier New" pitchFamily="49" charset="0"/>
              <a:buChar char="o"/>
            </a:pPr>
            <a:r>
              <a:rPr lang="cs-CZ" dirty="0"/>
              <a:t>přibližně 19.století – společnost zklamaná Velkou francouzskou revolucí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k</a:t>
            </a:r>
            <a:r>
              <a:rPr lang="cs-CZ" dirty="0" smtClean="0"/>
              <a:t>e konci vznikají nové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hud</a:t>
            </a:r>
            <a:r>
              <a:rPr lang="cs-CZ" dirty="0" smtClean="0"/>
              <a:t>. </a:t>
            </a:r>
            <a:r>
              <a:rPr lang="cs-CZ" dirty="0"/>
              <a:t>s</a:t>
            </a:r>
            <a:r>
              <a:rPr lang="cs-CZ" dirty="0" smtClean="0"/>
              <a:t>měry např. 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b="1" dirty="0" smtClean="0"/>
              <a:t>impresionismus</a:t>
            </a:r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6647" y="3068960"/>
            <a:ext cx="4806280" cy="3394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668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105400" y="1484784"/>
            <a:ext cx="4038600" cy="5373216"/>
          </a:xfrm>
        </p:spPr>
        <p:txBody>
          <a:bodyPr>
            <a:normAutofit lnSpcReduction="10000"/>
          </a:bodyPr>
          <a:lstStyle/>
          <a:p>
            <a:pPr lvl="0">
              <a:buFont typeface="Courier New" pitchFamily="49" charset="0"/>
              <a:buChar char="o"/>
            </a:pPr>
            <a:r>
              <a:rPr lang="cs-CZ" dirty="0" smtClean="0"/>
              <a:t>velká </a:t>
            </a:r>
            <a:r>
              <a:rPr lang="cs-CZ" dirty="0"/>
              <a:t>fantazie</a:t>
            </a:r>
          </a:p>
          <a:p>
            <a:pPr lvl="0">
              <a:buFont typeface="Courier New" pitchFamily="49" charset="0"/>
              <a:buChar char="o"/>
            </a:pPr>
            <a:r>
              <a:rPr lang="cs-CZ" dirty="0"/>
              <a:t>zvyšoval se zájem o lidskou psychiku</a:t>
            </a:r>
          </a:p>
          <a:p>
            <a:pPr lvl="0">
              <a:buFont typeface="Courier New" pitchFamily="49" charset="0"/>
              <a:buChar char="o"/>
            </a:pPr>
            <a:r>
              <a:rPr lang="cs-CZ" dirty="0"/>
              <a:t>individualismus, subjektivismus, modernismus</a:t>
            </a:r>
          </a:p>
          <a:p>
            <a:pPr lvl="0">
              <a:buFont typeface="Courier New" pitchFamily="49" charset="0"/>
              <a:buChar char="o"/>
            </a:pPr>
            <a:r>
              <a:rPr lang="cs-CZ" dirty="0"/>
              <a:t>velkolepá hudební dramata</a:t>
            </a:r>
          </a:p>
          <a:p>
            <a:pPr lvl="0">
              <a:buFont typeface="Courier New" pitchFamily="49" charset="0"/>
              <a:buChar char="o"/>
            </a:pPr>
            <a:r>
              <a:rPr lang="cs-CZ" dirty="0"/>
              <a:t>obohatil dějovou, výrazovou a prožitkovou škálu hudby</a:t>
            </a:r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916832"/>
            <a:ext cx="4956949" cy="37702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Obdélník 8"/>
          <p:cNvSpPr/>
          <p:nvPr/>
        </p:nvSpPr>
        <p:spPr>
          <a:xfrm>
            <a:off x="323528" y="332656"/>
            <a:ext cx="842493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Courier New" pitchFamily="49" charset="0"/>
              <a:buChar char="o"/>
            </a:pPr>
            <a:r>
              <a:rPr lang="cs-CZ" sz="2800" dirty="0"/>
              <a:t>hlavní důraz byl kladen na cit (láska, vztah k přírodě, vlasti, historii národa) – oproti racionalismu</a:t>
            </a:r>
          </a:p>
        </p:txBody>
      </p:sp>
    </p:spTree>
    <p:extLst>
      <p:ext uri="{BB962C8B-B14F-4D97-AF65-F5344CB8AC3E}">
        <p14:creationId xmlns:p14="http://schemas.microsoft.com/office/powerpoint/2010/main" val="3815020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454" y="28600"/>
            <a:ext cx="8229600" cy="4525963"/>
          </a:xfrm>
        </p:spPr>
        <p:txBody>
          <a:bodyPr>
            <a:normAutofit/>
          </a:bodyPr>
          <a:lstStyle/>
          <a:p>
            <a:pPr lvl="0"/>
            <a:r>
              <a:rPr lang="cs-CZ" b="1" i="1" dirty="0"/>
              <a:t>vznik programní hudby</a:t>
            </a:r>
            <a:r>
              <a:rPr lang="cs-CZ" dirty="0"/>
              <a:t> – symfonická báseň – nová hudební forma, je jednovětá</a:t>
            </a:r>
          </a:p>
          <a:p>
            <a:pPr lvl="0"/>
            <a:r>
              <a:rPr lang="cs-CZ" b="1" i="1" dirty="0"/>
              <a:t>programní symfonie</a:t>
            </a:r>
            <a:r>
              <a:rPr lang="cs-CZ" dirty="0"/>
              <a:t> – snaží se zhudebnit nehudební téma, </a:t>
            </a:r>
            <a:r>
              <a:rPr lang="cs-CZ" i="1" dirty="0" err="1"/>
              <a:t>idee</a:t>
            </a:r>
            <a:r>
              <a:rPr lang="cs-CZ" i="1" dirty="0"/>
              <a:t> fix</a:t>
            </a:r>
            <a:r>
              <a:rPr lang="cs-CZ" dirty="0"/>
              <a:t> – výrazný hudební motiv, slouží jako symbol, který se objevuje v průběhu celé skladby</a:t>
            </a:r>
          </a:p>
          <a:p>
            <a:pPr lvl="0"/>
            <a:r>
              <a:rPr lang="cs-CZ" dirty="0"/>
              <a:t>národní hudba, </a:t>
            </a:r>
            <a:endParaRPr lang="cs-CZ" dirty="0" smtClean="0"/>
          </a:p>
          <a:p>
            <a:pPr lvl="0"/>
            <a:r>
              <a:rPr lang="cs-CZ" dirty="0" smtClean="0"/>
              <a:t>národní </a:t>
            </a:r>
            <a:r>
              <a:rPr lang="cs-CZ" dirty="0"/>
              <a:t>škola</a:t>
            </a:r>
          </a:p>
          <a:p>
            <a:endParaRPr lang="cs-CZ" dirty="0"/>
          </a:p>
        </p:txBody>
      </p:sp>
      <p:pic>
        <p:nvPicPr>
          <p:cNvPr id="2" name="Bedřich-Smetana---romantismus,-Vltava-(Má-vlast)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87824" y="5445224"/>
            <a:ext cx="609600" cy="609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2634911"/>
            <a:ext cx="4968552" cy="37761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701849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740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814221"/>
            <a:ext cx="8229600" cy="4525963"/>
          </a:xfrm>
        </p:spPr>
        <p:txBody>
          <a:bodyPr/>
          <a:lstStyle/>
          <a:p>
            <a:pPr lvl="0"/>
            <a:r>
              <a:rPr lang="cs-CZ" dirty="0" smtClean="0"/>
              <a:t>obchod </a:t>
            </a:r>
            <a:r>
              <a:rPr lang="cs-CZ" dirty="0"/>
              <a:t>s hudbou</a:t>
            </a:r>
          </a:p>
          <a:p>
            <a:pPr lvl="0"/>
            <a:r>
              <a:rPr lang="cs-CZ" dirty="0"/>
              <a:t>vznik konzervatoří</a:t>
            </a:r>
            <a:r>
              <a:rPr lang="cs-CZ" dirty="0" smtClean="0"/>
              <a:t>,</a:t>
            </a:r>
          </a:p>
          <a:p>
            <a:pPr lvl="0"/>
            <a:r>
              <a:rPr lang="cs-CZ" dirty="0" smtClean="0"/>
              <a:t> </a:t>
            </a:r>
            <a:r>
              <a:rPr lang="cs-CZ" dirty="0"/>
              <a:t>hudebních národních škol</a:t>
            </a:r>
          </a:p>
          <a:p>
            <a:pPr lvl="0"/>
            <a:r>
              <a:rPr lang="cs-CZ" dirty="0"/>
              <a:t>klavír se stal nejpopulárnějším nástrojem a základem hudebního vzdělání</a:t>
            </a:r>
          </a:p>
          <a:p>
            <a:pPr lvl="0"/>
            <a:r>
              <a:rPr lang="cs-CZ" dirty="0"/>
              <a:t>důležitější byl výraz než </a:t>
            </a:r>
            <a:r>
              <a:rPr lang="cs-CZ" dirty="0" smtClean="0"/>
              <a:t>forma</a:t>
            </a:r>
          </a:p>
          <a:p>
            <a:pPr lvl="0"/>
            <a:endParaRPr lang="cs-CZ" dirty="0"/>
          </a:p>
          <a:p>
            <a:endParaRPr lang="cs-CZ" dirty="0"/>
          </a:p>
        </p:txBody>
      </p:sp>
      <p:pic>
        <p:nvPicPr>
          <p:cNvPr id="6" name="Slovanské tance.fl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52527" y="476672"/>
            <a:ext cx="4355976" cy="3339582"/>
          </a:xfrm>
          <a:prstGeom prst="rect">
            <a:avLst/>
          </a:prstGeom>
          <a:ln w="228600" cap="sq">
            <a:gradFill>
              <a:gsLst>
                <a:gs pos="0">
                  <a:srgbClr val="DDDDDD"/>
                </a:gs>
                <a:gs pos="100000">
                  <a:srgbClr val="FFFFFF"/>
                </a:gs>
              </a:gsLst>
              <a:lin ang="5400000" scaled="1"/>
            </a:gradFill>
            <a:miter lim="800000"/>
          </a:ln>
          <a:effectLst>
            <a:outerShdw blurRad="177800" dist="127000" dir="9600000" sx="102000" sy="102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21240000"/>
            </a:camera>
            <a:lightRig rig="twoPt" dir="t">
              <a:rot lat="0" lon="0" rev="7200000"/>
            </a:lightRig>
          </a:scene3d>
          <a:sp3d extrusionH="38100">
            <a:extrusionClr>
              <a:srgbClr val="FFFFFF"/>
            </a:extrusionClr>
          </a:sp3d>
        </p:spPr>
      </p:pic>
      <p:sp>
        <p:nvSpPr>
          <p:cNvPr id="8" name="Obdélník 7"/>
          <p:cNvSpPr/>
          <p:nvPr/>
        </p:nvSpPr>
        <p:spPr>
          <a:xfrm>
            <a:off x="-6796" y="764704"/>
            <a:ext cx="4392487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Clr>
                <a:srgbClr val="00272B"/>
              </a:buClr>
              <a:buSzPct val="50000"/>
              <a:buFont typeface="Wingdings 2"/>
              <a:buChar char=""/>
            </a:pPr>
            <a:r>
              <a:rPr lang="cs-CZ" sz="3200" b="1" i="1" dirty="0">
                <a:solidFill>
                  <a:prstClr val="black"/>
                </a:solidFill>
              </a:rPr>
              <a:t>stylizace lidové hudby</a:t>
            </a:r>
            <a:r>
              <a:rPr lang="cs-CZ" sz="3200" dirty="0">
                <a:solidFill>
                  <a:prstClr val="black"/>
                </a:solidFill>
              </a:rPr>
              <a:t> – melodie často čerpá z lidových tanců a písní</a:t>
            </a:r>
          </a:p>
        </p:txBody>
      </p:sp>
    </p:spTree>
    <p:extLst>
      <p:ext uri="{BB962C8B-B14F-4D97-AF65-F5344CB8AC3E}">
        <p14:creationId xmlns:p14="http://schemas.microsoft.com/office/powerpoint/2010/main" val="655074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4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6298" y="392480"/>
            <a:ext cx="8229600" cy="4525963"/>
          </a:xfrm>
        </p:spPr>
        <p:txBody>
          <a:bodyPr>
            <a:noAutofit/>
          </a:bodyPr>
          <a:lstStyle/>
          <a:p>
            <a:pPr lvl="0"/>
            <a:r>
              <a:rPr lang="cs-CZ" sz="2800" b="1" i="1" dirty="0" smtClean="0"/>
              <a:t>rozvoj </a:t>
            </a:r>
            <a:r>
              <a:rPr lang="cs-CZ" sz="2800" b="1" i="1" dirty="0"/>
              <a:t>symfonie </a:t>
            </a:r>
            <a:endParaRPr lang="cs-CZ" sz="2800" dirty="0"/>
          </a:p>
          <a:p>
            <a:pPr lvl="0"/>
            <a:r>
              <a:rPr lang="cs-CZ" sz="2800" dirty="0"/>
              <a:t>orchestr 60 – 70 hudebníků – přibírá harfy, anglický roh, kontrabasový pozoun, tuby, zvony</a:t>
            </a:r>
          </a:p>
          <a:p>
            <a:pPr lvl="0"/>
            <a:r>
              <a:rPr lang="cs-CZ" sz="2800" b="1" i="1" dirty="0"/>
              <a:t>rozvoj opery</a:t>
            </a:r>
            <a:r>
              <a:rPr lang="cs-CZ" sz="2800" dirty="0"/>
              <a:t> – důraz na děj, plynulost hudby, opera se často stává vizitkou národní hudby (romantickou operu vytvořil R</a:t>
            </a:r>
            <a:r>
              <a:rPr lang="cs-CZ" sz="2800" dirty="0" smtClean="0"/>
              <a:t>. Wagner </a:t>
            </a:r>
            <a:r>
              <a:rPr lang="cs-CZ" sz="2800" dirty="0"/>
              <a:t>– udělal z opery hudební drama – stejně důležitý zpěv, hudba, tanec, herecký projev</a:t>
            </a:r>
            <a:r>
              <a:rPr lang="cs-CZ" sz="2800" dirty="0" smtClean="0"/>
              <a:t>)</a:t>
            </a:r>
          </a:p>
          <a:p>
            <a:pPr lvl="0"/>
            <a:endParaRPr lang="cs-CZ" sz="2800" dirty="0"/>
          </a:p>
          <a:p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498" y="4149080"/>
            <a:ext cx="4574204" cy="2499856"/>
          </a:xfrm>
          <a:prstGeom prst="rect">
            <a:avLst/>
          </a:prstGeom>
        </p:spPr>
      </p:pic>
      <p:pic>
        <p:nvPicPr>
          <p:cNvPr id="8" name="G.Verdi---romantismus,-Sbor-Židů-z-opery-Nabucco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04248" y="4031020"/>
            <a:ext cx="609600" cy="6096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149160" y="4941168"/>
            <a:ext cx="43924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/>
              <a:t>v Itálii byla opera nositelkou politických, filozofických myšlenek</a:t>
            </a:r>
          </a:p>
        </p:txBody>
      </p:sp>
    </p:spTree>
    <p:extLst>
      <p:ext uri="{BB962C8B-B14F-4D97-AF65-F5344CB8AC3E}">
        <p14:creationId xmlns:p14="http://schemas.microsoft.com/office/powerpoint/2010/main" val="3053544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2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atin typeface="Bradley Hand ITC" pitchFamily="66" charset="0"/>
              </a:rPr>
              <a:t>Skladatelé romantismu</a:t>
            </a:r>
            <a:endParaRPr lang="cs-CZ" sz="4800" b="1" dirty="0">
              <a:latin typeface="Bradley Hand ITC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1036" y="2492896"/>
            <a:ext cx="6411960" cy="38728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Johannes Brahms</a:t>
            </a:r>
          </a:p>
          <a:p>
            <a:r>
              <a:rPr lang="cs-CZ" dirty="0" smtClean="0"/>
              <a:t>Franz Schubert</a:t>
            </a:r>
          </a:p>
          <a:p>
            <a:r>
              <a:rPr lang="cs-CZ" dirty="0" smtClean="0"/>
              <a:t>Bedřich Smetana</a:t>
            </a:r>
          </a:p>
          <a:p>
            <a:r>
              <a:rPr lang="cs-CZ" dirty="0" smtClean="0"/>
              <a:t>Antonín Dvořák</a:t>
            </a:r>
          </a:p>
          <a:p>
            <a:r>
              <a:rPr lang="cs-CZ" dirty="0" smtClean="0"/>
              <a:t>Richard Wagner</a:t>
            </a:r>
          </a:p>
          <a:p>
            <a:r>
              <a:rPr lang="cs-CZ" dirty="0"/>
              <a:t>G. </a:t>
            </a:r>
            <a:r>
              <a:rPr lang="cs-CZ" dirty="0" smtClean="0"/>
              <a:t>Verdi</a:t>
            </a:r>
          </a:p>
          <a:p>
            <a:r>
              <a:rPr lang="cs-CZ" dirty="0"/>
              <a:t>G. Bizet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2115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valkýra.flv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300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32018" y="-387424"/>
            <a:ext cx="9186931" cy="7515622"/>
          </a:xfrm>
        </p:spPr>
      </p:pic>
    </p:spTree>
    <p:extLst>
      <p:ext uri="{BB962C8B-B14F-4D97-AF65-F5344CB8AC3E}">
        <p14:creationId xmlns:p14="http://schemas.microsoft.com/office/powerpoint/2010/main" val="2745305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64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 znáš skladatele romantismu?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Johannes Brahms</a:t>
            </a:r>
          </a:p>
          <a:p>
            <a:r>
              <a:rPr lang="cs-CZ" dirty="0"/>
              <a:t>Franz Schubert</a:t>
            </a:r>
          </a:p>
          <a:p>
            <a:r>
              <a:rPr lang="cs-CZ" dirty="0"/>
              <a:t>Bedřich Smetana</a:t>
            </a:r>
          </a:p>
          <a:p>
            <a:r>
              <a:rPr lang="cs-CZ" dirty="0"/>
              <a:t>Antonín Dvořák</a:t>
            </a:r>
          </a:p>
          <a:p>
            <a:r>
              <a:rPr lang="cs-CZ" dirty="0"/>
              <a:t>Richard Wagner</a:t>
            </a:r>
          </a:p>
          <a:p>
            <a:r>
              <a:rPr lang="cs-CZ" dirty="0"/>
              <a:t>G. Verdi</a:t>
            </a:r>
          </a:p>
          <a:p>
            <a:r>
              <a:rPr lang="cs-CZ" dirty="0"/>
              <a:t>G. Bizet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4652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www.radio.cz/cz/static/strucne-dejiny-hudby/index/pictures/hudba/romantismus1.jpg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www.youtube.com/watch?v=BtTdg2p6zGo&amp;feature=related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www.dekorastuck.cz/images/bigimg/1192712589-romantizmus-1.jpg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www.dekorastuck.cz/images/bigimg/1192712589-romantizmus-1.jpg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www.katolicka-dekadence.cz/wp-content/uploads/man_and_woman_contemplating_the_moon.jpg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www.katolicka-dekadence.cz/wp-content/uploads/man_and_woman_contemplating_the_moon.jpg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</a:t>
            </a:r>
            <a:r>
              <a:rPr lang="cs-CZ" dirty="0" smtClean="0">
                <a:hlinkClick r:id="rId6"/>
              </a:rPr>
              <a:t>www.youtube.com/watch?v=V92OBNsQgxU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www.jihlavske-listy.cz/obrazekfotogalerie_uvodni2.php?jmenoobrazku=obrazky/fotogalerie/8943/1.jpg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http://www.youtube.com/watch?v=qU__</a:t>
            </a:r>
            <a:r>
              <a:rPr lang="cs-CZ" dirty="0" smtClean="0">
                <a:hlinkClick r:id="rId8"/>
              </a:rPr>
              <a:t>HnW3EWM&amp;feature=fvsr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www.uloz.to/9465360/antonin-dvorak-largo-ze-symfonie-z-noveho-sveta-largo-from-symphony-from-the-new-world-wma?utm_source=search&amp;utm_campaign=1&amp;utm_medium=all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www.uloz.to/3121841/g-verdi-romantismus-sbor-zidu-z-opery-nabucco-mp3?utm_source=search&amp;utm_campaign=0&amp;utm_medium=all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www.uloz.to/9465361/bedrich-smetana-vltava-mp3?utm_source=search&amp;utm_campaign=1&amp;utm_medium=all</a:t>
            </a:r>
            <a:endParaRPr lang="cs-CZ" dirty="0" smtClean="0"/>
          </a:p>
          <a:p>
            <a:r>
              <a:rPr lang="cs-CZ" dirty="0"/>
              <a:t>CD k učebnici Hudební výchova pro 6.,7.,8. a 9. ročník základní školy autorů A. </a:t>
            </a:r>
            <a:r>
              <a:rPr lang="cs-CZ" dirty="0" err="1"/>
              <a:t>Charalambidise</a:t>
            </a:r>
            <a:r>
              <a:rPr lang="cs-CZ" dirty="0"/>
              <a:t>, J. </a:t>
            </a:r>
            <a:r>
              <a:rPr lang="cs-CZ"/>
              <a:t>Pilky a kolektivu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7344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296</TotalTime>
  <Words>291</Words>
  <Application>Microsoft Office PowerPoint</Application>
  <PresentationFormat>Předvádění na obrazovce (4:3)</PresentationFormat>
  <Paragraphs>66</Paragraphs>
  <Slides>11</Slides>
  <Notes>0</Notes>
  <HiddenSlides>0</HiddenSlides>
  <MMClips>5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Welcome</vt:lpstr>
      <vt:lpstr>Prezentace aplikace PowerPoint</vt:lpstr>
      <vt:lpstr>Hudba v období romantismu</vt:lpstr>
      <vt:lpstr>Znaky romantické hudby</vt:lpstr>
      <vt:lpstr>Prezentace aplikace PowerPoint</vt:lpstr>
      <vt:lpstr>Prezentace aplikace PowerPoint</vt:lpstr>
      <vt:lpstr>Prezentace aplikace PowerPoint</vt:lpstr>
      <vt:lpstr>Prezentace aplikace PowerPoint</vt:lpstr>
      <vt:lpstr>Skladatelé romantismu</vt:lpstr>
      <vt:lpstr>Prezentace aplikace PowerPoint</vt:lpstr>
      <vt:lpstr>Jaké znáš skladatele romantismu?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v období romantismu</dc:title>
  <dc:creator>Jana Malá</dc:creator>
  <cp:lastModifiedBy>OEM</cp:lastModifiedBy>
  <cp:revision>41</cp:revision>
  <dcterms:created xsi:type="dcterms:W3CDTF">2011-08-01T08:38:08Z</dcterms:created>
  <dcterms:modified xsi:type="dcterms:W3CDTF">2011-10-01T20:24:50Z</dcterms:modified>
</cp:coreProperties>
</file>