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lv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62" r:id="rId4"/>
    <p:sldId id="257" r:id="rId5"/>
    <p:sldId id="258" r:id="rId6"/>
    <p:sldId id="263" r:id="rId7"/>
    <p:sldId id="268" r:id="rId8"/>
    <p:sldId id="267" r:id="rId9"/>
    <p:sldId id="259" r:id="rId10"/>
    <p:sldId id="265" r:id="rId11"/>
    <p:sldId id="260" r:id="rId12"/>
    <p:sldId id="261" r:id="rId13"/>
    <p:sldId id="269" r:id="rId14"/>
    <p:sldId id="270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1999D-86FE-486F-BD2C-0E872621DC7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raha" TargetMode="External"/><Relationship Id="rId13" Type="http://schemas.openxmlformats.org/officeDocument/2006/relationships/hyperlink" Target="http://cs.wikipedia.org/wiki/Libu%C5%A1e_(opera)" TargetMode="External"/><Relationship Id="rId3" Type="http://schemas.openxmlformats.org/officeDocument/2006/relationships/hyperlink" Target="http://cs.wikipedia.org/wiki/2._b%C5%99ezen" TargetMode="External"/><Relationship Id="rId7" Type="http://schemas.openxmlformats.org/officeDocument/2006/relationships/hyperlink" Target="http://cs.wikipedia.org/wiki/1884" TargetMode="External"/><Relationship Id="rId12" Type="http://schemas.openxmlformats.org/officeDocument/2006/relationships/hyperlink" Target="http://cs.wikipedia.org/wiki/Opera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12._kv%C4%9Bten" TargetMode="External"/><Relationship Id="rId11" Type="http://schemas.openxmlformats.org/officeDocument/2006/relationships/hyperlink" Target="http://cs.wikipedia.org/wiki/M%C3%A1_vlast" TargetMode="External"/><Relationship Id="rId5" Type="http://schemas.openxmlformats.org/officeDocument/2006/relationships/hyperlink" Target="http://cs.wikipedia.org/wiki/Litomy%C5%A1l" TargetMode="External"/><Relationship Id="rId15" Type="http://schemas.openxmlformats.org/officeDocument/2006/relationships/hyperlink" Target="http://cs.wikipedia.org/wiki/Romantismus_(hudba)" TargetMode="External"/><Relationship Id="rId10" Type="http://schemas.openxmlformats.org/officeDocument/2006/relationships/hyperlink" Target="http://cs.wikipedia.org/wiki/Hudebn%C3%AD_skladatel" TargetMode="External"/><Relationship Id="rId4" Type="http://schemas.openxmlformats.org/officeDocument/2006/relationships/hyperlink" Target="http://cs.wikipedia.org/wiki/1824" TargetMode="External"/><Relationship Id="rId9" Type="http://schemas.openxmlformats.org/officeDocument/2006/relationships/hyperlink" Target="http://cs.wikipedia.org/wiki/%C4%8Ce%C5%A1i" TargetMode="External"/><Relationship Id="rId14" Type="http://schemas.openxmlformats.org/officeDocument/2006/relationships/hyperlink" Target="http://cs.wikipedia.org/wiki/Prodan%C3%A1_nev%C4%9Bst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aniel_Auber" TargetMode="External"/><Relationship Id="rId2" Type="http://schemas.openxmlformats.org/officeDocument/2006/relationships/hyperlink" Target="http://cs.wikipedia.org/wiki/1824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://cs.wikipedia.org/wiki/Jind%C5%99ich%C5%AFv_Hradec" TargetMode="External"/><Relationship Id="rId4" Type="http://schemas.openxmlformats.org/officeDocument/2006/relationships/hyperlink" Target="http://cs.wikipedia.org/wiki/N%C4%9Bm%C3%A1_z_Portici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ra%C5%BEsk%C3%A1_konzervato%C5%99" TargetMode="External"/><Relationship Id="rId3" Type="http://schemas.openxmlformats.org/officeDocument/2006/relationships/slideLayout" Target="../slideLayouts/slideLayout4.xml"/><Relationship Id="rId7" Type="http://schemas.openxmlformats.org/officeDocument/2006/relationships/hyperlink" Target="http://cs.wikipedia.org/wiki/G%C3%B6teborg" TargetMode="External"/><Relationship Id="rId12" Type="http://schemas.openxmlformats.org/officeDocument/2006/relationships/image" Target="../media/image5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hyperlink" Target="http://cs.wikipedia.org/wiki/1861" TargetMode="External"/><Relationship Id="rId11" Type="http://schemas.openxmlformats.org/officeDocument/2006/relationships/image" Target="../media/image9.jpeg"/><Relationship Id="rId5" Type="http://schemas.openxmlformats.org/officeDocument/2006/relationships/hyperlink" Target="http://cs.wikipedia.org/wiki/1856" TargetMode="External"/><Relationship Id="rId10" Type="http://schemas.openxmlformats.org/officeDocument/2006/relationships/hyperlink" Target="http://cs.wikipedia.org/wiki/Prodan%C3%A1_nev%C4%9Bsta" TargetMode="External"/><Relationship Id="rId4" Type="http://schemas.openxmlformats.org/officeDocument/2006/relationships/hyperlink" Target="http://cs.wikipedia.org/wiki/1848" TargetMode="External"/><Relationship Id="rId9" Type="http://schemas.openxmlformats.org/officeDocument/2006/relationships/hyperlink" Target="http://cs.wikipedia.org/wiki/Branibo%C5%99i_v_%C4%8Cech%C3%A1ch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881" TargetMode="Externa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8.xml"/><Relationship Id="rId7" Type="http://schemas.openxmlformats.org/officeDocument/2006/relationships/hyperlink" Target="http://cs.wikipedia.org/wiki/11._%C4%8Derven" TargetMode="External"/><Relationship Id="rId12" Type="http://schemas.openxmlformats.org/officeDocument/2006/relationships/image" Target="../media/image12.jp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hyperlink" Target="http://cs.wikipedia.org/wiki/19._stolet%C3%AD" TargetMode="External"/><Relationship Id="rId11" Type="http://schemas.openxmlformats.org/officeDocument/2006/relationships/image" Target="../media/image11.jpeg"/><Relationship Id="rId5" Type="http://schemas.openxmlformats.org/officeDocument/2006/relationships/hyperlink" Target="http://cs.wikipedia.org/wiki/Franti%C5%A1ek_Josef_I." TargetMode="External"/><Relationship Id="rId10" Type="http://schemas.openxmlformats.org/officeDocument/2006/relationships/hyperlink" Target="http://cs.wikipedia.org/wiki/1883" TargetMode="External"/><Relationship Id="rId4" Type="http://schemas.openxmlformats.org/officeDocument/2006/relationships/hyperlink" Target="http://cs.wikipedia.org/wiki/Korunovace" TargetMode="External"/><Relationship Id="rId9" Type="http://schemas.openxmlformats.org/officeDocument/2006/relationships/hyperlink" Target="http://cs.wikipedia.org/wiki/18._listopa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15.png"/><Relationship Id="rId5" Type="http://schemas.openxmlformats.org/officeDocument/2006/relationships/hyperlink" Target="http://cs.wikipedia.org/wiki/1870" TargetMode="External"/><Relationship Id="rId4" Type="http://schemas.openxmlformats.org/officeDocument/2006/relationships/image" Target="../media/image14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bkenice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1882" TargetMode="External"/><Relationship Id="rId4" Type="http://schemas.openxmlformats.org/officeDocument/2006/relationships/hyperlink" Target="http://cs.wikipedia.org/wiki/Mlad%C3%A1_Boleslav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864" TargetMode="External"/><Relationship Id="rId13" Type="http://schemas.openxmlformats.org/officeDocument/2006/relationships/hyperlink" Target="http://cs.wikipedia.org/wiki/1869" TargetMode="External"/><Relationship Id="rId18" Type="http://schemas.openxmlformats.org/officeDocument/2006/relationships/hyperlink" Target="http://cs.wikipedia.org/wiki/1874" TargetMode="External"/><Relationship Id="rId26" Type="http://schemas.openxmlformats.org/officeDocument/2006/relationships/hyperlink" Target="http://cs.wikipedia.org/wiki/1880" TargetMode="External"/><Relationship Id="rId3" Type="http://schemas.openxmlformats.org/officeDocument/2006/relationships/hyperlink" Target="http://cs.wikipedia.org/wiki/Branibo%C5%99i_v_%C4%8Cech%C3%A1ch" TargetMode="External"/><Relationship Id="rId21" Type="http://schemas.openxmlformats.org/officeDocument/2006/relationships/hyperlink" Target="http://cs.wikipedia.org/wiki/1876" TargetMode="External"/><Relationship Id="rId7" Type="http://schemas.openxmlformats.org/officeDocument/2006/relationships/hyperlink" Target="http://cs.wikipedia.org/wiki/Prodan%C3%A1_nev%C4%9Bsta" TargetMode="External"/><Relationship Id="rId12" Type="http://schemas.openxmlformats.org/officeDocument/2006/relationships/hyperlink" Target="http://cs.wikipedia.org/wiki/Libu%C5%A1e_(opera)" TargetMode="External"/><Relationship Id="rId17" Type="http://schemas.openxmlformats.org/officeDocument/2006/relationships/hyperlink" Target="http://cs.wikipedia.org/wiki/1873" TargetMode="External"/><Relationship Id="rId25" Type="http://schemas.openxmlformats.org/officeDocument/2006/relationships/hyperlink" Target="http://cs.wikipedia.org/wiki/%C4%8Certova_st%C4%9Bna_(opera)" TargetMode="External"/><Relationship Id="rId2" Type="http://schemas.openxmlformats.org/officeDocument/2006/relationships/image" Target="../media/image18.jpeg"/><Relationship Id="rId16" Type="http://schemas.openxmlformats.org/officeDocument/2006/relationships/hyperlink" Target="http://cs.wikipedia.org/wiki/Dv%C4%9B_vdovy" TargetMode="External"/><Relationship Id="rId20" Type="http://schemas.openxmlformats.org/officeDocument/2006/relationships/hyperlink" Target="http://cs.wikipedia.org/wiki/1875" TargetMode="External"/><Relationship Id="rId29" Type="http://schemas.openxmlformats.org/officeDocument/2006/relationships/hyperlink" Target="http://cs.wikipedia.org/wiki/M%C3%A1_vla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1866" TargetMode="External"/><Relationship Id="rId11" Type="http://schemas.openxmlformats.org/officeDocument/2006/relationships/hyperlink" Target="http://cs.wikipedia.org/wiki/1868" TargetMode="External"/><Relationship Id="rId24" Type="http://schemas.openxmlformats.org/officeDocument/2006/relationships/hyperlink" Target="http://cs.wikipedia.org/wiki/1878" TargetMode="External"/><Relationship Id="rId5" Type="http://schemas.openxmlformats.org/officeDocument/2006/relationships/hyperlink" Target="http://cs.wikipedia.org/wiki/1863" TargetMode="External"/><Relationship Id="rId15" Type="http://schemas.openxmlformats.org/officeDocument/2006/relationships/hyperlink" Target="http://cs.wikipedia.org/wiki/1881" TargetMode="External"/><Relationship Id="rId23" Type="http://schemas.openxmlformats.org/officeDocument/2006/relationships/hyperlink" Target="http://cs.wikipedia.org/wiki/1877" TargetMode="External"/><Relationship Id="rId28" Type="http://schemas.openxmlformats.org/officeDocument/2006/relationships/hyperlink" Target="http://cs.wikipedia.org/wiki/1884" TargetMode="External"/><Relationship Id="rId10" Type="http://schemas.openxmlformats.org/officeDocument/2006/relationships/hyperlink" Target="http://cs.wikipedia.org/wiki/1867" TargetMode="External"/><Relationship Id="rId19" Type="http://schemas.openxmlformats.org/officeDocument/2006/relationships/hyperlink" Target="http://cs.wikipedia.org/wiki/Hubi%C4%8Dka_(opera)" TargetMode="External"/><Relationship Id="rId4" Type="http://schemas.openxmlformats.org/officeDocument/2006/relationships/hyperlink" Target="http://cs.wikipedia.org/wiki/1862" TargetMode="External"/><Relationship Id="rId9" Type="http://schemas.openxmlformats.org/officeDocument/2006/relationships/hyperlink" Target="http://cs.wikipedia.org/wiki/Dalibor_(opera)" TargetMode="External"/><Relationship Id="rId14" Type="http://schemas.openxmlformats.org/officeDocument/2006/relationships/hyperlink" Target="http://cs.wikipedia.org/wiki/1872" TargetMode="External"/><Relationship Id="rId22" Type="http://schemas.openxmlformats.org/officeDocument/2006/relationships/hyperlink" Target="http://cs.wikipedia.org/wiki/Tajemstv%C3%AD_(opera)" TargetMode="External"/><Relationship Id="rId27" Type="http://schemas.openxmlformats.org/officeDocument/2006/relationships/hyperlink" Target="http://cs.wikipedia.org/wiki/Viola_(opera)" TargetMode="External"/><Relationship Id="rId30" Type="http://schemas.openxmlformats.org/officeDocument/2006/relationships/hyperlink" Target="http://cs.wikipedia.org/w/index.php?title=%C5%A0v%C3%A9dsk%C3%A9_p%C3%ADsn%C4%9B&amp;action=edit&amp;redlink=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flv"/><Relationship Id="rId1" Type="http://schemas.microsoft.com/office/2007/relationships/media" Target="../media/media5.flv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icv.vlada.cz/assets/udalosti/vystavy/Smetana.jpg" TargetMode="External"/><Relationship Id="rId13" Type="http://schemas.openxmlformats.org/officeDocument/2006/relationships/hyperlink" Target="http://www.youtube.com/watch?v=uTlLBqugcH8&amp;feature=related" TargetMode="External"/><Relationship Id="rId3" Type="http://schemas.openxmlformats.org/officeDocument/2006/relationships/hyperlink" Target="http://www.classical.com/img/comp_601_836.jpeg" TargetMode="External"/><Relationship Id="rId7" Type="http://schemas.openxmlformats.org/officeDocument/2006/relationships/hyperlink" Target="http://upload.wikimedia.org/wikipedia/commons/thumb/e/ec/Smetana_Quartet_I259.jpg/250px-Smetana_Quartet_I259.jpg" TargetMode="External"/><Relationship Id="rId12" Type="http://schemas.openxmlformats.org/officeDocument/2006/relationships/hyperlink" Target="http://www.centralbohemia.cz/data2/dep_5/OSO_003_Bedyich_Smetana.jpg" TargetMode="External"/><Relationship Id="rId2" Type="http://schemas.openxmlformats.org/officeDocument/2006/relationships/hyperlink" Target="http://img.radio.cz/pictures/qsl/2004/smeta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lataky.cz/images/medium/b_smetana_stribrna_medaile_2004_MED.png" TargetMode="External"/><Relationship Id="rId11" Type="http://schemas.openxmlformats.org/officeDocument/2006/relationships/hyperlink" Target="http://upload.wikimedia.org/wikipedia/en/4/4e/Prodana_Nevesta_Cover_1919.JPG" TargetMode="External"/><Relationship Id="rId5" Type="http://schemas.openxmlformats.org/officeDocument/2006/relationships/hyperlink" Target="http://archiv.neviditelnypes.lidovky.cz/hudba/jpeg/161smetana.jpg" TargetMode="External"/><Relationship Id="rId15" Type="http://schemas.openxmlformats.org/officeDocument/2006/relationships/hyperlink" Target="http://www.uloz.to/3121795/b-smetana-romantismus-z-ceskych-luhu-a-haju-cyklus-ma-vlast-mp3" TargetMode="External"/><Relationship Id="rId10" Type="http://schemas.openxmlformats.org/officeDocument/2006/relationships/hyperlink" Target="http://www.vyletnik.cz/images/vylet/uzivatele/vlasta79/narodni-divadlo-fa3.jpg" TargetMode="External"/><Relationship Id="rId4" Type="http://schemas.openxmlformats.org/officeDocument/2006/relationships/hyperlink" Target="http://files.vstudni.webnode.cz/200000023-27ce128c80/smetana.jpg" TargetMode="External"/><Relationship Id="rId9" Type="http://schemas.openxmlformats.org/officeDocument/2006/relationships/hyperlink" Target="http://upload.wikimedia.org/wikipedia/commons/3/3d/Josef_Mathauser_-_Kn%C4%9B%C5%BEna_Libu%C5%A1e_v%C4%9B%C5%A1t%C3%AD_sl%C3%A1vu_Prahy.jpg" TargetMode="External"/><Relationship Id="rId14" Type="http://schemas.openxmlformats.org/officeDocument/2006/relationships/hyperlink" Target="http://www.uloz.to/3121815/bedrich-smetana-romantismus-vltava-ma-vlast-mp3?utm_source=search&amp;utm_campaign=1&amp;utm_medium=a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6632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196752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5061653"/>
              </p:ext>
            </p:extLst>
          </p:nvPr>
        </p:nvGraphicFramePr>
        <p:xfrm>
          <a:off x="683568" y="5013176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VY_32_INOVACE_19_B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Smetana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0197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latin typeface="Baskerville Old Face" pitchFamily="18" charset="0"/>
              </a:rPr>
              <a:t>Bedřich Smetana</a:t>
            </a:r>
            <a:endParaRPr lang="cs-CZ" sz="5400" b="1" dirty="0">
              <a:latin typeface="Baskerville Old Fac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Bradley Hand ITC" pitchFamily="66" charset="0"/>
              </a:rPr>
              <a:t>1824-1884</a:t>
            </a:r>
            <a:endParaRPr lang="cs-CZ" sz="4000" b="1" dirty="0">
              <a:latin typeface="Bradley Hand ITC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429000"/>
            <a:ext cx="2447925" cy="3048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21. Bedřich Smetana - Vltav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92280" y="497967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858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4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3892" y="499528"/>
            <a:ext cx="8229600" cy="1143000"/>
          </a:xfrm>
        </p:spPr>
        <p:txBody>
          <a:bodyPr/>
          <a:lstStyle/>
          <a:p>
            <a:r>
              <a:rPr lang="cs-CZ" dirty="0" smtClean="0"/>
              <a:t>Bedřich Smetana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553242"/>
            <a:ext cx="3513160" cy="5498859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9872" y="1412776"/>
            <a:ext cx="5853336" cy="4525963"/>
          </a:xfrm>
        </p:spPr>
        <p:txBody>
          <a:bodyPr/>
          <a:lstStyle/>
          <a:p>
            <a:r>
              <a:rPr lang="cs-CZ" dirty="0" smtClean="0"/>
              <a:t>(</a:t>
            </a:r>
            <a:r>
              <a:rPr lang="cs-CZ" dirty="0">
                <a:hlinkClick r:id="rId3" tooltip="2. březen"/>
              </a:rPr>
              <a:t>2. března</a:t>
            </a:r>
            <a:r>
              <a:rPr lang="cs-CZ" dirty="0"/>
              <a:t> </a:t>
            </a:r>
            <a:r>
              <a:rPr lang="cs-CZ" dirty="0">
                <a:hlinkClick r:id="rId4"/>
              </a:rPr>
              <a:t>1824</a:t>
            </a:r>
            <a:r>
              <a:rPr lang="cs-CZ" dirty="0"/>
              <a:t> </a:t>
            </a:r>
            <a:r>
              <a:rPr lang="cs-CZ" dirty="0">
                <a:hlinkClick r:id="rId5"/>
              </a:rPr>
              <a:t>Litomyšl</a:t>
            </a:r>
            <a:r>
              <a:rPr lang="cs-CZ" dirty="0"/>
              <a:t> – </a:t>
            </a:r>
            <a:r>
              <a:rPr lang="cs-CZ" dirty="0">
                <a:hlinkClick r:id="rId6" tooltip="12. květen"/>
              </a:rPr>
              <a:t>12. května</a:t>
            </a:r>
            <a:r>
              <a:rPr lang="cs-CZ" dirty="0"/>
              <a:t> </a:t>
            </a:r>
            <a:r>
              <a:rPr lang="cs-CZ" dirty="0">
                <a:hlinkClick r:id="rId7"/>
              </a:rPr>
              <a:t>1884</a:t>
            </a:r>
            <a:r>
              <a:rPr lang="cs-CZ" dirty="0"/>
              <a:t> </a:t>
            </a:r>
            <a:r>
              <a:rPr lang="cs-CZ" dirty="0">
                <a:hlinkClick r:id="rId8"/>
              </a:rPr>
              <a:t>Praha</a:t>
            </a:r>
            <a:r>
              <a:rPr lang="cs-CZ" dirty="0"/>
              <a:t>) byl významný </a:t>
            </a:r>
            <a:r>
              <a:rPr lang="cs-CZ" dirty="0">
                <a:hlinkClick r:id="rId9" tooltip="Češi"/>
              </a:rPr>
              <a:t>český</a:t>
            </a:r>
            <a:r>
              <a:rPr lang="cs-CZ" dirty="0"/>
              <a:t> </a:t>
            </a:r>
            <a:r>
              <a:rPr lang="cs-CZ" dirty="0">
                <a:hlinkClick r:id="rId10"/>
              </a:rPr>
              <a:t>hudební skladatel</a:t>
            </a:r>
            <a:r>
              <a:rPr lang="cs-CZ" dirty="0"/>
              <a:t>. V současnosti je znám především svým cyklem symfonických básní </a:t>
            </a:r>
            <a:r>
              <a:rPr lang="cs-CZ" i="1" dirty="0">
                <a:hlinkClick r:id="rId11"/>
              </a:rPr>
              <a:t>Má vlast</a:t>
            </a:r>
            <a:r>
              <a:rPr lang="cs-CZ" dirty="0"/>
              <a:t> a </a:t>
            </a:r>
            <a:r>
              <a:rPr lang="cs-CZ" dirty="0">
                <a:hlinkClick r:id="rId12" tooltip="Opera"/>
              </a:rPr>
              <a:t>operami</a:t>
            </a:r>
            <a:r>
              <a:rPr lang="cs-CZ" dirty="0"/>
              <a:t> </a:t>
            </a:r>
            <a:r>
              <a:rPr lang="cs-CZ" i="1" dirty="0">
                <a:hlinkClick r:id="rId13" tooltip="Libuše (opera)"/>
              </a:rPr>
              <a:t>Libuše</a:t>
            </a:r>
            <a:r>
              <a:rPr lang="cs-CZ" dirty="0"/>
              <a:t> a </a:t>
            </a:r>
            <a:r>
              <a:rPr lang="cs-CZ" i="1" dirty="0">
                <a:hlinkClick r:id="rId14"/>
              </a:rPr>
              <a:t>Prodaná nevěsta</a:t>
            </a:r>
            <a:r>
              <a:rPr lang="cs-CZ" dirty="0"/>
              <a:t>. Jeho skladby vznikaly v období </a:t>
            </a:r>
            <a:r>
              <a:rPr lang="cs-CZ" dirty="0">
                <a:hlinkClick r:id="rId15" tooltip="Romantismus (hudba)"/>
              </a:rPr>
              <a:t>romantismu</a:t>
            </a:r>
            <a:r>
              <a:rPr lang="cs-CZ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6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2505472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Baskerville Old Face" pitchFamily="18" charset="0"/>
              </a:rPr>
              <a:t>Mládí</a:t>
            </a:r>
            <a:endParaRPr lang="cs-CZ" sz="4800" b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72980" y="201841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dirty="0"/>
              <a:t>Narodil se po deseti dcerách </a:t>
            </a:r>
            <a:endParaRPr lang="cs-CZ" dirty="0" smtClean="0"/>
          </a:p>
          <a:p>
            <a:pPr marL="0" indent="0">
              <a:lnSpc>
                <a:spcPct val="8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do </a:t>
            </a:r>
            <a:r>
              <a:rPr lang="cs-CZ" dirty="0"/>
              <a:t>rodiny sládka v Litomyšli 2. března </a:t>
            </a:r>
            <a:r>
              <a:rPr lang="cs-CZ" dirty="0">
                <a:hlinkClick r:id="rId2"/>
              </a:rPr>
              <a:t>1824</a:t>
            </a:r>
            <a:r>
              <a:rPr lang="cs-CZ" dirty="0"/>
              <a:t>.</a:t>
            </a:r>
          </a:p>
          <a:p>
            <a:pPr>
              <a:lnSpc>
                <a:spcPct val="80000"/>
              </a:lnSpc>
            </a:pPr>
            <a:r>
              <a:rPr lang="cs-CZ" dirty="0"/>
              <a:t>Smetana se již od svých 4 let na popud svého otce věnoval hudbě. Učil se hrát na housle a později i na klavír. </a:t>
            </a: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V </a:t>
            </a:r>
            <a:r>
              <a:rPr lang="cs-CZ" dirty="0"/>
              <a:t>šesti letech poprvé vystoupil na veřejnosti s předehrou k </a:t>
            </a:r>
            <a:r>
              <a:rPr lang="cs-CZ" dirty="0" err="1">
                <a:hlinkClick r:id="rId3" tooltip="Daniel Auber"/>
              </a:rPr>
              <a:t>Auberově</a:t>
            </a:r>
            <a:r>
              <a:rPr lang="cs-CZ" dirty="0"/>
              <a:t> opeře </a:t>
            </a:r>
            <a:r>
              <a:rPr lang="cs-CZ" i="1" dirty="0">
                <a:hlinkClick r:id="rId4"/>
              </a:rPr>
              <a:t>Němá z </a:t>
            </a:r>
            <a:r>
              <a:rPr lang="cs-CZ" i="1" dirty="0" err="1">
                <a:hlinkClick r:id="rId4"/>
              </a:rPr>
              <a:t>Portici</a:t>
            </a:r>
            <a:r>
              <a:rPr lang="cs-CZ" dirty="0"/>
              <a:t> u příležitosti akademie filosofů.</a:t>
            </a:r>
          </a:p>
          <a:p>
            <a:pPr>
              <a:lnSpc>
                <a:spcPct val="80000"/>
              </a:lnSpc>
            </a:pPr>
            <a:r>
              <a:rPr lang="cs-CZ" dirty="0"/>
              <a:t>V první třídě byl Smetana premiantem třídy, ale stupňovitě se zhoršoval. V průběhu druhé třídy se jeho rodina přestěhovala do </a:t>
            </a:r>
            <a:r>
              <a:rPr lang="cs-CZ" dirty="0">
                <a:hlinkClick r:id="rId5" tooltip="Jindřichův Hradec"/>
              </a:rPr>
              <a:t>Jindřichova Hradce</a:t>
            </a:r>
            <a:r>
              <a:rPr lang="cs-CZ" dirty="0"/>
              <a:t>, a proto druhou třídu opakoval.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16632"/>
            <a:ext cx="2259508" cy="2259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66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0" y="221936"/>
            <a:ext cx="4424546" cy="61926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</a:t>
            </a:r>
            <a:r>
              <a:rPr lang="cs-CZ" sz="2800" dirty="0"/>
              <a:t>Praze byl žákem slepého Josefa </a:t>
            </a:r>
            <a:r>
              <a:rPr lang="cs-CZ" sz="2800" dirty="0" err="1"/>
              <a:t>Proksche</a:t>
            </a:r>
            <a:r>
              <a:rPr lang="cs-CZ" sz="2800" dirty="0"/>
              <a:t>, u něhož studoval kompozici i virtuózní hru na klavír.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Byl dvakrát ženat.</a:t>
            </a:r>
          </a:p>
          <a:p>
            <a:r>
              <a:rPr lang="cs-CZ" sz="2800" dirty="0" smtClean="0"/>
              <a:t>Jeho první žena Kateřina a tři děti  ze čtyř mu zemřely. </a:t>
            </a:r>
          </a:p>
          <a:p>
            <a:r>
              <a:rPr lang="cs-CZ" sz="2800" dirty="0" smtClean="0"/>
              <a:t>O dceru Žofii se starala jeho druhá žena Betty.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642" y="2874135"/>
            <a:ext cx="3240360" cy="355649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ovéPole 3"/>
          <p:cNvSpPr txBox="1"/>
          <p:nvPr/>
        </p:nvSpPr>
        <p:spPr>
          <a:xfrm>
            <a:off x="859642" y="6122777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B. Smetana se svou druhou manželkou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105252" y="260648"/>
            <a:ext cx="468052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Studoval v Jihlavě, Havlíčkově Brodě a Plzni. Na studiích se seznámil s Karlem Havlíčkem Borovským, se kterým se scházel až do jeho smrti. </a:t>
            </a:r>
          </a:p>
        </p:txBody>
      </p:sp>
    </p:spTree>
    <p:extLst>
      <p:ext uri="{BB962C8B-B14F-4D97-AF65-F5344CB8AC3E}">
        <p14:creationId xmlns:p14="http://schemas.microsoft.com/office/powerpoint/2010/main" val="1701849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404664"/>
            <a:ext cx="4506144" cy="6369571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dirty="0"/>
              <a:t>Roku </a:t>
            </a:r>
            <a:r>
              <a:rPr lang="cs-CZ" dirty="0">
                <a:hlinkClick r:id="rId4"/>
              </a:rPr>
              <a:t>1848</a:t>
            </a:r>
            <a:r>
              <a:rPr lang="cs-CZ" dirty="0"/>
              <a:t> založil svůj vlastní hudební ústav .</a:t>
            </a:r>
          </a:p>
          <a:p>
            <a:pPr>
              <a:lnSpc>
                <a:spcPct val="80000"/>
              </a:lnSpc>
            </a:pPr>
            <a:r>
              <a:rPr lang="cs-CZ" dirty="0"/>
              <a:t>Léta </a:t>
            </a:r>
            <a:r>
              <a:rPr lang="cs-CZ" dirty="0">
                <a:hlinkClick r:id="rId5"/>
              </a:rPr>
              <a:t>1856</a:t>
            </a:r>
            <a:r>
              <a:rPr lang="cs-CZ" dirty="0"/>
              <a:t>–</a:t>
            </a:r>
            <a:r>
              <a:rPr lang="cs-CZ" dirty="0">
                <a:hlinkClick r:id="rId6"/>
              </a:rPr>
              <a:t>1861</a:t>
            </a:r>
            <a:r>
              <a:rPr lang="cs-CZ" dirty="0"/>
              <a:t> strávil ve švédském </a:t>
            </a:r>
            <a:r>
              <a:rPr lang="cs-CZ" dirty="0">
                <a:hlinkClick r:id="rId7" tooltip="Göteborg"/>
              </a:rPr>
              <a:t>Göteborgu</a:t>
            </a:r>
            <a:r>
              <a:rPr lang="cs-CZ" dirty="0"/>
              <a:t>, kde komponoval další polky a řídil koncerty klasické hudby. </a:t>
            </a:r>
          </a:p>
          <a:p>
            <a:pPr>
              <a:lnSpc>
                <a:spcPct val="80000"/>
              </a:lnSpc>
            </a:pPr>
            <a:r>
              <a:rPr lang="cs-CZ" dirty="0"/>
              <a:t>Při návratu do Čech se marně ucházel o místo ředitele </a:t>
            </a:r>
            <a:r>
              <a:rPr lang="cs-CZ" dirty="0">
                <a:hlinkClick r:id="rId8" tooltip="Pražská konzervatoř"/>
              </a:rPr>
              <a:t>Pražské konzervatoře</a:t>
            </a:r>
            <a:r>
              <a:rPr lang="cs-CZ" dirty="0"/>
              <a:t> a potýkal se s finančními problémy</a:t>
            </a:r>
            <a:r>
              <a:rPr lang="cs-CZ" dirty="0" smtClean="0"/>
              <a:t>.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1863 se </a:t>
            </a:r>
            <a:r>
              <a:rPr lang="cs-CZ" dirty="0" err="1" smtClean="0"/>
              <a:t>stavá</a:t>
            </a:r>
            <a:r>
              <a:rPr lang="cs-CZ" dirty="0" smtClean="0"/>
              <a:t> sbormistrem Hlaholu. 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/>
              <a:t>Úspěch mu zajistilo až uvedení opery </a:t>
            </a:r>
            <a:r>
              <a:rPr lang="cs-CZ" i="1" dirty="0">
                <a:hlinkClick r:id="rId9"/>
              </a:rPr>
              <a:t>Braniboři v Čechách</a:t>
            </a:r>
            <a:r>
              <a:rPr lang="cs-CZ" dirty="0"/>
              <a:t> a </a:t>
            </a:r>
            <a:r>
              <a:rPr lang="cs-CZ" i="1" dirty="0">
                <a:hlinkClick r:id="rId10"/>
              </a:rPr>
              <a:t>Prodaná nevěsta</a:t>
            </a:r>
            <a:r>
              <a:rPr lang="cs-CZ" i="1" dirty="0" smtClean="0"/>
              <a:t>.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04664"/>
            <a:ext cx="4415719" cy="5924464"/>
          </a:xfrm>
        </p:spPr>
      </p:pic>
      <p:pic>
        <p:nvPicPr>
          <p:cNvPr id="4" name="4. B.Smetana-Proc bychom se netesili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580274" y="55892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020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92896"/>
            <a:ext cx="7803183" cy="5184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8351" y="229914"/>
            <a:ext cx="8229600" cy="4525963"/>
          </a:xfrm>
        </p:spPr>
        <p:txBody>
          <a:bodyPr/>
          <a:lstStyle/>
          <a:p>
            <a:r>
              <a:rPr lang="pt-BR" dirty="0" smtClean="0"/>
              <a:t> </a:t>
            </a:r>
            <a:r>
              <a:rPr lang="pt-BR" dirty="0"/>
              <a:t>Díky </a:t>
            </a:r>
            <a:r>
              <a:rPr lang="pt-BR" dirty="0" smtClean="0"/>
              <a:t>tomuto úspěchu se</a:t>
            </a:r>
            <a:r>
              <a:rPr lang="cs-CZ" dirty="0" smtClean="0"/>
              <a:t> </a:t>
            </a:r>
            <a:r>
              <a:rPr lang="pt-BR" dirty="0" smtClean="0"/>
              <a:t>stal</a:t>
            </a:r>
            <a:r>
              <a:rPr lang="cs-CZ" dirty="0" smtClean="0"/>
              <a:t> roku </a:t>
            </a:r>
            <a:r>
              <a:rPr lang="cs-CZ" dirty="0"/>
              <a:t>1866 </a:t>
            </a:r>
            <a:r>
              <a:rPr lang="cs-CZ" dirty="0" smtClean="0"/>
              <a:t>dirigentem </a:t>
            </a:r>
            <a:r>
              <a:rPr lang="cs-CZ" dirty="0"/>
              <a:t>opery v Prozatímním divadle, podněcuje český hudební život činností v Umělecké besedě</a:t>
            </a:r>
          </a:p>
        </p:txBody>
      </p:sp>
    </p:spTree>
    <p:extLst>
      <p:ext uri="{BB962C8B-B14F-4D97-AF65-F5344CB8AC3E}">
        <p14:creationId xmlns:p14="http://schemas.microsoft.com/office/powerpoint/2010/main" val="4072842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09320" y="332656"/>
            <a:ext cx="5106055" cy="1162050"/>
          </a:xfrm>
        </p:spPr>
        <p:txBody>
          <a:bodyPr/>
          <a:lstStyle/>
          <a:p>
            <a:r>
              <a:rPr lang="cs-CZ" dirty="0" smtClean="0"/>
              <a:t>Opera Libuše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2420888"/>
            <a:ext cx="5111750" cy="4679671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Opera </a:t>
            </a:r>
            <a:r>
              <a:rPr lang="cs-CZ" dirty="0"/>
              <a:t>byla původně zamýšlena jako </a:t>
            </a:r>
            <a:r>
              <a:rPr lang="cs-CZ" dirty="0">
                <a:hlinkClick r:id="rId4" tooltip="Korunovace"/>
              </a:rPr>
              <a:t>korunovační</a:t>
            </a:r>
            <a:r>
              <a:rPr lang="cs-CZ" dirty="0"/>
              <a:t>, protože ale ke korunovaci rakouského císaře </a:t>
            </a:r>
            <a:r>
              <a:rPr lang="cs-CZ" dirty="0">
                <a:hlinkClick r:id="rId5" tooltip="František Josef I."/>
              </a:rPr>
              <a:t>Františka Josefa I.</a:t>
            </a:r>
            <a:r>
              <a:rPr lang="cs-CZ" dirty="0"/>
              <a:t> za českého krále na konci </a:t>
            </a:r>
            <a:r>
              <a:rPr lang="cs-CZ" dirty="0">
                <a:hlinkClick r:id="rId6" tooltip="19. století"/>
              </a:rPr>
              <a:t>19. století</a:t>
            </a:r>
            <a:r>
              <a:rPr lang="cs-CZ" dirty="0"/>
              <a:t> nedošlo, byla poprvé uvedena při slavnostním otevření Národního </a:t>
            </a:r>
            <a:r>
              <a:rPr lang="cs-CZ" dirty="0" smtClean="0"/>
              <a:t>divadla 11. </a:t>
            </a:r>
            <a:r>
              <a:rPr lang="cs-CZ" dirty="0" smtClean="0">
                <a:hlinkClick r:id="rId7" tooltip="11. červen"/>
              </a:rPr>
              <a:t>června</a:t>
            </a:r>
            <a:r>
              <a:rPr lang="cs-CZ" dirty="0" smtClean="0"/>
              <a:t> </a:t>
            </a:r>
            <a:r>
              <a:rPr lang="cs-CZ" dirty="0">
                <a:hlinkClick r:id="rId8" tooltip="1881"/>
              </a:rPr>
              <a:t>1881</a:t>
            </a:r>
            <a:r>
              <a:rPr lang="cs-CZ" dirty="0" smtClean="0"/>
              <a:t> </a:t>
            </a:r>
            <a:r>
              <a:rPr lang="cs-CZ" dirty="0"/>
              <a:t>a poté i při jeho znovuotevření po ničivém požáru </a:t>
            </a:r>
            <a:r>
              <a:rPr lang="cs-CZ" dirty="0">
                <a:hlinkClick r:id="rId9" tooltip="18. listopad"/>
              </a:rPr>
              <a:t>18. listopadu</a:t>
            </a:r>
            <a:r>
              <a:rPr lang="cs-CZ" dirty="0"/>
              <a:t> </a:t>
            </a:r>
            <a:r>
              <a:rPr lang="cs-CZ" dirty="0">
                <a:hlinkClick r:id="rId10" tooltip="1883"/>
              </a:rPr>
              <a:t>1883</a:t>
            </a:r>
            <a:r>
              <a:rPr lang="cs-CZ" dirty="0"/>
              <a:t>.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16632"/>
            <a:ext cx="3600400" cy="23108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27448"/>
            <a:ext cx="3672408" cy="41653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1. Libuše (Bedřich Smetana) Předehra Overtur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638908" y="12720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596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772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772816" y="274638"/>
            <a:ext cx="8229600" cy="1143000"/>
          </a:xfrm>
        </p:spPr>
        <p:txBody>
          <a:bodyPr/>
          <a:lstStyle/>
          <a:p>
            <a:r>
              <a:rPr lang="cs-CZ" dirty="0" smtClean="0"/>
              <a:t>Nemoc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88640"/>
            <a:ext cx="2769096" cy="4333635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7374" y="167930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/>
              <a:t>Po roce </a:t>
            </a:r>
            <a:r>
              <a:rPr lang="cs-CZ" dirty="0">
                <a:hlinkClick r:id="rId5"/>
              </a:rPr>
              <a:t>1870</a:t>
            </a:r>
            <a:r>
              <a:rPr lang="cs-CZ" dirty="0"/>
              <a:t> se začal zhoršovat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jeho </a:t>
            </a:r>
            <a:r>
              <a:rPr lang="cs-CZ" dirty="0"/>
              <a:t>zdravotní stav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nedávna se věřilo, že Smetana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zemřel následkem </a:t>
            </a:r>
            <a:r>
              <a:rPr lang="cs-CZ" dirty="0" err="1" smtClean="0"/>
              <a:t>sifilitidy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Až počátkem 21. </a:t>
            </a:r>
            <a:r>
              <a:rPr lang="cs-CZ" dirty="0"/>
              <a:t>s</a:t>
            </a:r>
            <a:r>
              <a:rPr lang="cs-CZ" dirty="0" smtClean="0"/>
              <a:t>toletí zkoumáním skladatelovy lebky se zjistila pravá příčina jeho špatného zdravotního stavu.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B.-Smetana---romantismus,-Z-českých-luhů-a-hájů-(Cyklus-Má-vlast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163916" y="55172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54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4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0"/>
            <a:ext cx="8229600" cy="1143000"/>
          </a:xfrm>
        </p:spPr>
        <p:txBody>
          <a:bodyPr/>
          <a:lstStyle/>
          <a:p>
            <a:r>
              <a:rPr lang="cs-CZ" dirty="0" smtClean="0"/>
              <a:t>Úraz v dětství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7165" y="-99392"/>
            <a:ext cx="3735286" cy="43204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57301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Vznikl zánět, který bez léčby antibiotiky přešel do chronického stádia a zachvátil mozkové pleny.</a:t>
            </a:r>
          </a:p>
          <a:p>
            <a:r>
              <a:rPr lang="cs-CZ" sz="2400" dirty="0" smtClean="0"/>
              <a:t>Obličejové kůstky, které byly zasaženy se dál nevyvíjely, takže měl v dospělosti pravou část obličeje menší, což zakrýval plnovousem.</a:t>
            </a:r>
          </a:p>
          <a:p>
            <a:r>
              <a:rPr lang="cs-CZ" sz="2400" dirty="0" smtClean="0"/>
              <a:t>Trpěl nejprve dočasnou a později trvalou ztrátou sluchu a nesnesitelnými bolestmi a záchvaty.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648121" y="476672"/>
            <a:ext cx="54006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V 11letech utrpěl malý Bedřich těžké zranění při explozi skleněné láhve naplněné střelným prachem, kterou chlapci zakopali na poli</a:t>
            </a:r>
            <a:r>
              <a:rPr lang="cs-CZ" sz="2400" dirty="0" smtClean="0"/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Výbuch mu vmetl do obličeje střepy, čerstvě pohnojenou půdu a navíc mu ránu vymyli nečistou vodou z rybníka.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3166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6775" y="3284985"/>
            <a:ext cx="4997225" cy="35730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60648"/>
            <a:ext cx="8229600" cy="4525963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cs-CZ" sz="2800" dirty="0"/>
              <a:t>Poslední léta svého života strávil Smetana u své dcery Žofie a jejího manžela v myslivně v </a:t>
            </a:r>
            <a:r>
              <a:rPr lang="cs-CZ" sz="2800" dirty="0">
                <a:hlinkClick r:id="rId3" tooltip="Jabkenice"/>
              </a:rPr>
              <a:t>Jabkenicích</a:t>
            </a:r>
            <a:r>
              <a:rPr lang="cs-CZ" sz="2800" dirty="0"/>
              <a:t> u </a:t>
            </a:r>
            <a:r>
              <a:rPr lang="cs-CZ" sz="2800" dirty="0">
                <a:hlinkClick r:id="rId4" tooltip="Mladá Boleslav"/>
              </a:rPr>
              <a:t>Mladé </a:t>
            </a:r>
            <a:r>
              <a:rPr lang="cs-CZ" sz="2800" dirty="0" smtClean="0">
                <a:hlinkClick r:id="rId4" tooltip="Mladá Boleslav"/>
              </a:rPr>
              <a:t>Boleslavi</a:t>
            </a:r>
            <a:endParaRPr lang="cs-CZ" sz="2800" dirty="0" smtClean="0"/>
          </a:p>
          <a:p>
            <a:pPr marL="0" indent="0">
              <a:lnSpc>
                <a:spcPct val="80000"/>
              </a:lnSpc>
              <a:buNone/>
            </a:pPr>
            <a:endParaRPr lang="cs-CZ" sz="2800" dirty="0"/>
          </a:p>
          <a:p>
            <a:pPr>
              <a:lnSpc>
                <a:spcPct val="80000"/>
              </a:lnSpc>
            </a:pPr>
            <a:r>
              <a:rPr lang="cs-CZ" sz="2800" dirty="0" smtClean="0"/>
              <a:t>O rok později, roku </a:t>
            </a:r>
            <a:r>
              <a:rPr lang="cs-CZ" sz="2800" dirty="0" smtClean="0">
                <a:hlinkClick r:id="rId5"/>
              </a:rPr>
              <a:t>1882</a:t>
            </a:r>
            <a:r>
              <a:rPr lang="cs-CZ" sz="2800" dirty="0" smtClean="0"/>
              <a:t>, se Smetana zcela zhroutil. Od té chvíle již jen nesmyslně blábolil, někdy stával celé hodiny u okna a mával neexistujícím davům, trpěl sluchovými a optickými halucinacemi, nepoznával své blízké. </a:t>
            </a:r>
          </a:p>
          <a:p>
            <a:pPr>
              <a:lnSpc>
                <a:spcPct val="80000"/>
              </a:lnSpc>
            </a:pPr>
            <a:r>
              <a:rPr lang="cs-CZ" sz="2800" dirty="0" smtClean="0"/>
              <a:t>22. 4. 1884 byl převezen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   do pražského Ústavu pro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   choromyslné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   v Praze-Kateřinkách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2800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cs-CZ" sz="2800" dirty="0" smtClean="0"/>
              <a:t>Bedřich Smetana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   umírá 12. 5. 1884. </a:t>
            </a:r>
          </a:p>
          <a:p>
            <a:pPr>
              <a:lnSpc>
                <a:spcPct val="80000"/>
              </a:lnSpc>
            </a:pP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55074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153544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Baskerville Old Face" pitchFamily="18" charset="0"/>
              </a:rPr>
              <a:t>Dílo</a:t>
            </a:r>
            <a:endParaRPr lang="cs-CZ" sz="4800" b="1" dirty="0">
              <a:latin typeface="Baskerville Old Fac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376" y="48004"/>
            <a:ext cx="3237824" cy="4317099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0682"/>
            <a:ext cx="9396536" cy="4525963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80000"/>
              </a:lnSpc>
            </a:pPr>
            <a:r>
              <a:rPr lang="cs-CZ" b="1" dirty="0"/>
              <a:t>Opery</a:t>
            </a:r>
          </a:p>
          <a:p>
            <a:pPr>
              <a:lnSpc>
                <a:spcPct val="80000"/>
              </a:lnSpc>
            </a:pPr>
            <a:r>
              <a:rPr lang="cs-CZ" i="1" dirty="0">
                <a:hlinkClick r:id="rId3"/>
              </a:rPr>
              <a:t>Braniboři v Čechách</a:t>
            </a:r>
            <a:r>
              <a:rPr lang="cs-CZ" dirty="0"/>
              <a:t> (</a:t>
            </a:r>
            <a:r>
              <a:rPr lang="cs-CZ" dirty="0">
                <a:hlinkClick r:id="rId4"/>
              </a:rPr>
              <a:t>1862</a:t>
            </a:r>
            <a:r>
              <a:rPr lang="cs-CZ" dirty="0"/>
              <a:t>–</a:t>
            </a:r>
            <a:r>
              <a:rPr lang="cs-CZ" dirty="0">
                <a:hlinkClick r:id="rId5"/>
              </a:rPr>
              <a:t>1863</a:t>
            </a:r>
            <a:r>
              <a:rPr lang="cs-CZ" dirty="0"/>
              <a:t>, premiéra </a:t>
            </a:r>
            <a:r>
              <a:rPr lang="cs-CZ" dirty="0">
                <a:hlinkClick r:id="rId6"/>
              </a:rPr>
              <a:t>1866</a:t>
            </a:r>
            <a:r>
              <a:rPr lang="cs-CZ" dirty="0"/>
              <a:t>) </a:t>
            </a:r>
          </a:p>
          <a:p>
            <a:pPr>
              <a:lnSpc>
                <a:spcPct val="80000"/>
              </a:lnSpc>
            </a:pPr>
            <a:r>
              <a:rPr lang="cs-CZ" i="1" dirty="0">
                <a:hlinkClick r:id="rId7"/>
              </a:rPr>
              <a:t>Prodaná nevěsta</a:t>
            </a:r>
            <a:r>
              <a:rPr lang="cs-CZ" dirty="0"/>
              <a:t> (</a:t>
            </a:r>
            <a:r>
              <a:rPr lang="cs-CZ" dirty="0">
                <a:hlinkClick r:id="rId8"/>
              </a:rPr>
              <a:t>1864</a:t>
            </a:r>
            <a:r>
              <a:rPr lang="cs-CZ" dirty="0"/>
              <a:t>–</a:t>
            </a:r>
            <a:r>
              <a:rPr lang="cs-CZ" dirty="0">
                <a:hlinkClick r:id="rId6"/>
              </a:rPr>
              <a:t>1866</a:t>
            </a:r>
            <a:r>
              <a:rPr lang="cs-CZ" dirty="0"/>
              <a:t>, premiéra </a:t>
            </a:r>
            <a:r>
              <a:rPr lang="cs-CZ" dirty="0">
                <a:hlinkClick r:id="rId6"/>
              </a:rPr>
              <a:t>1866</a:t>
            </a:r>
            <a:r>
              <a:rPr lang="cs-CZ" dirty="0"/>
              <a:t>) </a:t>
            </a:r>
          </a:p>
          <a:p>
            <a:pPr>
              <a:lnSpc>
                <a:spcPct val="80000"/>
              </a:lnSpc>
            </a:pPr>
            <a:r>
              <a:rPr lang="cs-CZ" i="1" dirty="0">
                <a:hlinkClick r:id="rId9" tooltip="Dalibor (opera)"/>
              </a:rPr>
              <a:t>Dalibor</a:t>
            </a:r>
            <a:r>
              <a:rPr lang="cs-CZ" dirty="0"/>
              <a:t> (</a:t>
            </a:r>
            <a:r>
              <a:rPr lang="cs-CZ" dirty="0">
                <a:hlinkClick r:id="rId6"/>
              </a:rPr>
              <a:t>1866</a:t>
            </a:r>
            <a:r>
              <a:rPr lang="cs-CZ" dirty="0"/>
              <a:t>–</a:t>
            </a:r>
            <a:r>
              <a:rPr lang="cs-CZ" dirty="0">
                <a:hlinkClick r:id="rId10"/>
              </a:rPr>
              <a:t>1867</a:t>
            </a:r>
            <a:r>
              <a:rPr lang="cs-CZ" dirty="0"/>
              <a:t>, premiéra </a:t>
            </a:r>
            <a:r>
              <a:rPr lang="cs-CZ" dirty="0">
                <a:hlinkClick r:id="rId11"/>
              </a:rPr>
              <a:t>1868</a:t>
            </a:r>
            <a:r>
              <a:rPr lang="cs-CZ" dirty="0"/>
              <a:t>) </a:t>
            </a:r>
          </a:p>
          <a:p>
            <a:pPr>
              <a:lnSpc>
                <a:spcPct val="80000"/>
              </a:lnSpc>
            </a:pPr>
            <a:r>
              <a:rPr lang="cs-CZ" i="1" dirty="0">
                <a:hlinkClick r:id="rId12" tooltip="Libuše (opera)"/>
              </a:rPr>
              <a:t>Libuše</a:t>
            </a:r>
            <a:r>
              <a:rPr lang="cs-CZ" dirty="0"/>
              <a:t> (</a:t>
            </a:r>
            <a:r>
              <a:rPr lang="cs-CZ" dirty="0">
                <a:hlinkClick r:id="rId13"/>
              </a:rPr>
              <a:t>1869</a:t>
            </a:r>
            <a:r>
              <a:rPr lang="cs-CZ" dirty="0"/>
              <a:t>–</a:t>
            </a:r>
            <a:r>
              <a:rPr lang="cs-CZ" dirty="0">
                <a:hlinkClick r:id="rId14"/>
              </a:rPr>
              <a:t>1872</a:t>
            </a:r>
            <a:r>
              <a:rPr lang="cs-CZ" dirty="0"/>
              <a:t>, premiéra </a:t>
            </a:r>
            <a:r>
              <a:rPr lang="cs-CZ" dirty="0">
                <a:hlinkClick r:id="rId15"/>
              </a:rPr>
              <a:t>1881</a:t>
            </a:r>
            <a:r>
              <a:rPr lang="cs-CZ" dirty="0"/>
              <a:t>) </a:t>
            </a:r>
          </a:p>
          <a:p>
            <a:pPr>
              <a:lnSpc>
                <a:spcPct val="80000"/>
              </a:lnSpc>
            </a:pPr>
            <a:r>
              <a:rPr lang="cs-CZ" i="1" dirty="0">
                <a:hlinkClick r:id="rId16"/>
              </a:rPr>
              <a:t>Dvě vdovy</a:t>
            </a:r>
            <a:r>
              <a:rPr lang="cs-CZ" dirty="0"/>
              <a:t> (</a:t>
            </a:r>
            <a:r>
              <a:rPr lang="cs-CZ" dirty="0">
                <a:hlinkClick r:id="rId17"/>
              </a:rPr>
              <a:t>1873</a:t>
            </a:r>
            <a:r>
              <a:rPr lang="cs-CZ" dirty="0"/>
              <a:t>–</a:t>
            </a:r>
            <a:r>
              <a:rPr lang="cs-CZ" dirty="0">
                <a:hlinkClick r:id="rId18"/>
              </a:rPr>
              <a:t>1874</a:t>
            </a:r>
            <a:r>
              <a:rPr lang="cs-CZ" dirty="0"/>
              <a:t>, premiéra 1874) </a:t>
            </a:r>
          </a:p>
          <a:p>
            <a:pPr>
              <a:lnSpc>
                <a:spcPct val="80000"/>
              </a:lnSpc>
            </a:pPr>
            <a:r>
              <a:rPr lang="cs-CZ" i="1" dirty="0">
                <a:hlinkClick r:id="rId19" tooltip="Hubička (opera)"/>
              </a:rPr>
              <a:t>Hubička</a:t>
            </a:r>
            <a:r>
              <a:rPr lang="cs-CZ" dirty="0"/>
              <a:t> (</a:t>
            </a:r>
            <a:r>
              <a:rPr lang="cs-CZ" dirty="0">
                <a:hlinkClick r:id="rId20"/>
              </a:rPr>
              <a:t>1875</a:t>
            </a:r>
            <a:r>
              <a:rPr lang="cs-CZ" dirty="0"/>
              <a:t>–</a:t>
            </a:r>
            <a:r>
              <a:rPr lang="cs-CZ" dirty="0">
                <a:hlinkClick r:id="rId21"/>
              </a:rPr>
              <a:t>1876</a:t>
            </a:r>
            <a:r>
              <a:rPr lang="cs-CZ" dirty="0"/>
              <a:t>, premiéra 1876) </a:t>
            </a:r>
          </a:p>
          <a:p>
            <a:pPr>
              <a:lnSpc>
                <a:spcPct val="80000"/>
              </a:lnSpc>
            </a:pPr>
            <a:r>
              <a:rPr lang="cs-CZ" i="1" dirty="0">
                <a:hlinkClick r:id="rId22" tooltip="Tajemství (opera)"/>
              </a:rPr>
              <a:t>Tajemství</a:t>
            </a:r>
            <a:r>
              <a:rPr lang="cs-CZ" dirty="0"/>
              <a:t> (</a:t>
            </a:r>
            <a:r>
              <a:rPr lang="cs-CZ" dirty="0">
                <a:hlinkClick r:id="rId23"/>
              </a:rPr>
              <a:t>1877</a:t>
            </a:r>
            <a:r>
              <a:rPr lang="cs-CZ" dirty="0"/>
              <a:t>–</a:t>
            </a:r>
            <a:r>
              <a:rPr lang="cs-CZ" dirty="0">
                <a:hlinkClick r:id="rId24"/>
              </a:rPr>
              <a:t>1878</a:t>
            </a:r>
            <a:r>
              <a:rPr lang="cs-CZ" dirty="0"/>
              <a:t>, premiéra 1878) </a:t>
            </a:r>
          </a:p>
          <a:p>
            <a:pPr>
              <a:lnSpc>
                <a:spcPct val="80000"/>
              </a:lnSpc>
            </a:pPr>
            <a:r>
              <a:rPr lang="cs-CZ" i="1" dirty="0">
                <a:hlinkClick r:id="rId25" tooltip="Čertova stěna (opera)"/>
              </a:rPr>
              <a:t>Čertova stěna</a:t>
            </a:r>
            <a:r>
              <a:rPr lang="cs-CZ" dirty="0"/>
              <a:t> (</a:t>
            </a:r>
            <a:r>
              <a:rPr lang="cs-CZ" dirty="0">
                <a:hlinkClick r:id="rId26"/>
              </a:rPr>
              <a:t>1880</a:t>
            </a:r>
            <a:r>
              <a:rPr lang="cs-CZ" dirty="0"/>
              <a:t>, premiéra 1882) </a:t>
            </a:r>
          </a:p>
          <a:p>
            <a:pPr>
              <a:lnSpc>
                <a:spcPct val="80000"/>
              </a:lnSpc>
            </a:pPr>
            <a:r>
              <a:rPr lang="cs-CZ" i="1" dirty="0">
                <a:hlinkClick r:id="rId27" tooltip="Viola (opera)"/>
              </a:rPr>
              <a:t>Viola</a:t>
            </a:r>
            <a:r>
              <a:rPr lang="cs-CZ" dirty="0"/>
              <a:t> – jen fragment (</a:t>
            </a:r>
            <a:r>
              <a:rPr lang="cs-CZ" dirty="0">
                <a:hlinkClick r:id="rId14"/>
              </a:rPr>
              <a:t>1872</a:t>
            </a:r>
            <a:r>
              <a:rPr lang="cs-CZ" dirty="0"/>
              <a:t>–</a:t>
            </a:r>
            <a:r>
              <a:rPr lang="cs-CZ" dirty="0">
                <a:hlinkClick r:id="rId28"/>
              </a:rPr>
              <a:t>1884</a:t>
            </a:r>
            <a:r>
              <a:rPr lang="cs-CZ" dirty="0"/>
              <a:t>) </a:t>
            </a:r>
          </a:p>
          <a:p>
            <a:pPr>
              <a:lnSpc>
                <a:spcPct val="80000"/>
              </a:lnSpc>
            </a:pPr>
            <a:endParaRPr lang="cs-CZ" dirty="0" smtClean="0"/>
          </a:p>
          <a:p>
            <a:pPr marL="0" indent="0">
              <a:lnSpc>
                <a:spcPct val="80000"/>
              </a:lnSpc>
              <a:buNone/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b="1" dirty="0"/>
              <a:t>Symfonické básně</a:t>
            </a:r>
          </a:p>
          <a:p>
            <a:pPr>
              <a:lnSpc>
                <a:spcPct val="80000"/>
              </a:lnSpc>
            </a:pPr>
            <a:r>
              <a:rPr lang="cs-CZ" dirty="0"/>
              <a:t>cyklus </a:t>
            </a:r>
            <a:r>
              <a:rPr lang="cs-CZ" i="1" dirty="0">
                <a:hlinkClick r:id="rId29"/>
              </a:rPr>
              <a:t>Má vlast</a:t>
            </a:r>
            <a:r>
              <a:rPr lang="cs-CZ" dirty="0"/>
              <a:t> – Vyšehrad, Vltava, Šárka, Z českých luhů a hájů, Tábor, Blaník </a:t>
            </a:r>
          </a:p>
          <a:p>
            <a:pPr>
              <a:lnSpc>
                <a:spcPct val="80000"/>
              </a:lnSpc>
            </a:pPr>
            <a:r>
              <a:rPr lang="cs-CZ" dirty="0"/>
              <a:t>cyklus </a:t>
            </a:r>
            <a:r>
              <a:rPr lang="cs-CZ" i="1" dirty="0">
                <a:hlinkClick r:id="rId30" tooltip="Švédské písně (stránka neexistuje)"/>
              </a:rPr>
              <a:t>Švédské písně</a:t>
            </a:r>
            <a:r>
              <a:rPr lang="cs-CZ" dirty="0"/>
              <a:t> – Richard III., </a:t>
            </a:r>
            <a:r>
              <a:rPr lang="cs-CZ" dirty="0" err="1"/>
              <a:t>Valdštýnův</a:t>
            </a:r>
            <a:r>
              <a:rPr lang="cs-CZ" dirty="0"/>
              <a:t> tábor, </a:t>
            </a:r>
            <a:r>
              <a:rPr lang="cs-CZ" dirty="0" err="1"/>
              <a:t>Haakon</a:t>
            </a:r>
            <a:r>
              <a:rPr lang="cs-CZ" dirty="0"/>
              <a:t> Jarl </a:t>
            </a:r>
          </a:p>
          <a:p>
            <a:pPr>
              <a:lnSpc>
                <a:spcPct val="80000"/>
              </a:lnSpc>
            </a:pPr>
            <a:r>
              <a:rPr lang="cs-CZ" i="1" dirty="0"/>
              <a:t>Pražský karneval</a:t>
            </a:r>
            <a:r>
              <a:rPr lang="cs-CZ" dirty="0"/>
              <a:t> – nedokončen celý, jen první dvě části – Introdukce, Polonéza </a:t>
            </a:r>
            <a:endParaRPr lang="cs-CZ" dirty="0" smtClean="0"/>
          </a:p>
          <a:p>
            <a:pPr marL="0" indent="0">
              <a:lnSpc>
                <a:spcPct val="80000"/>
              </a:lnSpc>
              <a:buNone/>
            </a:pPr>
            <a:endParaRPr lang="cs-CZ" dirty="0"/>
          </a:p>
          <a:p>
            <a:pPr>
              <a:lnSpc>
                <a:spcPct val="80000"/>
              </a:lnSpc>
            </a:pP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4312096"/>
            <a:ext cx="23465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Památník v Litomyšli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42115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Kecal s Jeníkem.fl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7544" y="116632"/>
            <a:ext cx="8281342" cy="6348511"/>
          </a:xfrm>
        </p:spPr>
      </p:pic>
    </p:spTree>
    <p:extLst>
      <p:ext uri="{BB962C8B-B14F-4D97-AF65-F5344CB8AC3E}">
        <p14:creationId xmlns:p14="http://schemas.microsoft.com/office/powerpoint/2010/main" val="343244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2434282"/>
          </a:xfrm>
        </p:spPr>
        <p:txBody>
          <a:bodyPr>
            <a:normAutofit/>
          </a:bodyPr>
          <a:lstStyle/>
          <a:p>
            <a:r>
              <a:rPr lang="cs-CZ" dirty="0" smtClean="0"/>
              <a:t>Se kterou operou je spjato slavnostní otevření </a:t>
            </a:r>
            <a:r>
              <a:rPr lang="cs-CZ" smtClean="0"/>
              <a:t>Národního divadla?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996952"/>
            <a:ext cx="8229600" cy="4525963"/>
          </a:xfrm>
        </p:spPr>
        <p:txBody>
          <a:bodyPr/>
          <a:lstStyle/>
          <a:p>
            <a:r>
              <a:rPr lang="cs-CZ" dirty="0" smtClean="0"/>
              <a:t>Prodaná nevěsta</a:t>
            </a:r>
          </a:p>
          <a:p>
            <a:r>
              <a:rPr lang="cs-CZ" dirty="0" smtClean="0"/>
              <a:t>Hubička</a:t>
            </a:r>
          </a:p>
          <a:p>
            <a:r>
              <a:rPr lang="cs-CZ" dirty="0" smtClean="0"/>
              <a:t>Libuše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49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img.radio.cz/pictures/qsl/2004/smetana.jpg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www.classical.com/img/comp_601_836.jpeg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files.vstudni.webnode.cz/200000023-27ce128c80/smetana.jpg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archiv.neviditelnypes.lidovky.cz/hudba/jpeg/161smetana.jpg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zlataky.cz/images/medium/b_smetana_stribrna_medaile_2004_MED.png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upload.wikimedia.org/wikipedia/commons/thumb/e/ec/Smetana_Quartet_I259.jpg/250px-Smetana_Quartet_I259.jpg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icv.vlada.cz/assets/udalosti/vystavy/Smetana.jpg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http://upload.wikimedia.org/wikipedia/commons/3/3d/Josef_Mathauser_-_</a:t>
            </a:r>
            <a:r>
              <a:rPr lang="cs-CZ" dirty="0" smtClean="0">
                <a:hlinkClick r:id="rId9"/>
              </a:rPr>
              <a:t>Kn%C4%9B%C5%BEna_Libu%C5%A1e_v%C4%9B%C5%A1t%C3%AD_sl%C3%A1vu_Prahy.jpg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http://upload.wikimedia.org/wikipedia/commons/3/3d/Josef_Mathauser_-_</a:t>
            </a:r>
            <a:r>
              <a:rPr lang="cs-CZ" dirty="0" smtClean="0">
                <a:hlinkClick r:id="rId9"/>
              </a:rPr>
              <a:t>Kn%C4%9B%C5%BEna_Libu%C5%A1e_v%C4%9B%C5%A1t%C3%AD_sl%C3%A1vu_Prahy.jpg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www.vyletnik.cz/images/vylet/uzivatele/vlasta79/narodni-divadlo-fa3.jpg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upload.wikimedia.org/wikipedia/en/4/4e/Prodana_Nevesta_Cover_1919.JPG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www.centralbohemia.cz/data2/dep_5/OSO_003_Bedyich_Smetana.jpg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www.youtube.com/watch?v=uTlLBqugcH8&amp;feature=related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www.uloz.to/3121815/bedrich-smetana-romantismus-vltava-ma-vlast-mp3?utm_source=search&amp;utm_campaign=1&amp;utm_medium=all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www.uloz.to/3121795/b-smetana-romantismus-z-ceskych-luhu-a-haju-cyklus-ma-vlast-mp3</a:t>
            </a:r>
            <a:endParaRPr lang="cs-CZ" dirty="0" smtClean="0"/>
          </a:p>
          <a:p>
            <a:r>
              <a:rPr lang="cs-CZ" dirty="0"/>
              <a:t>CD k učebnici Hudební výchova pro 6.,7.,8. a 9. ročník základní školy autorů A. </a:t>
            </a:r>
            <a:r>
              <a:rPr lang="cs-CZ" dirty="0" err="1"/>
              <a:t>Charalambidise</a:t>
            </a:r>
            <a:r>
              <a:rPr lang="cs-CZ" dirty="0"/>
              <a:t>, J. </a:t>
            </a:r>
            <a:r>
              <a:rPr lang="cs-CZ"/>
              <a:t>Pilky a kolektivu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843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8. Hudba v období romantismu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8. Hudba v období romantismu</Template>
  <TotalTime>221</TotalTime>
  <Words>709</Words>
  <Application>Microsoft Office PowerPoint</Application>
  <PresentationFormat>Předvádění na obrazovce (4:3)</PresentationFormat>
  <Paragraphs>97</Paragraphs>
  <Slides>15</Slides>
  <Notes>0</Notes>
  <HiddenSlides>0</HiddenSlides>
  <MMClips>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8. Hudba v období romantismu</vt:lpstr>
      <vt:lpstr>Prezentace aplikace PowerPoint</vt:lpstr>
      <vt:lpstr>Bedřich Smetana</vt:lpstr>
      <vt:lpstr>Bedřich Smetana</vt:lpstr>
      <vt:lpstr>Mládí</vt:lpstr>
      <vt:lpstr>Prezentace aplikace PowerPoint</vt:lpstr>
      <vt:lpstr>Prezentace aplikace PowerPoint</vt:lpstr>
      <vt:lpstr>Prezentace aplikace PowerPoint</vt:lpstr>
      <vt:lpstr>Opera Libuše</vt:lpstr>
      <vt:lpstr>Nemoc</vt:lpstr>
      <vt:lpstr>Úraz v dětství</vt:lpstr>
      <vt:lpstr>Prezentace aplikace PowerPoint</vt:lpstr>
      <vt:lpstr>Dílo</vt:lpstr>
      <vt:lpstr>Prezentace aplikace PowerPoint</vt:lpstr>
      <vt:lpstr>Se kterou operou je spjato slavnostní otevření Národního divadla?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B. Smetana</dc:title>
  <dc:creator>OEM; Jana Malá</dc:creator>
  <cp:lastModifiedBy>OEM</cp:lastModifiedBy>
  <cp:revision>29</cp:revision>
  <dcterms:created xsi:type="dcterms:W3CDTF">2011-08-30T08:42:23Z</dcterms:created>
  <dcterms:modified xsi:type="dcterms:W3CDTF">2011-10-01T20:31:55Z</dcterms:modified>
</cp:coreProperties>
</file>