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5" r:id="rId11"/>
    <p:sldId id="266" r:id="rId12"/>
    <p:sldId id="264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NUL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image" Target="../media/image18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image" Target="../media/image2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0275E3C-E1E8-4279-BEDD-967C4E720D35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039F709-FE58-47AA-9213-01D950E32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3.bin"/><Relationship Id="rId7" Type="http://schemas.openxmlformats.org/officeDocument/2006/relationships/image" Target="../media/image5.wmf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11" Type="http://schemas.openxmlformats.org/officeDocument/2006/relationships/image" Target="../media/image7.wmf"/><Relationship Id="rId5" Type="http://schemas.openxmlformats.org/officeDocument/2006/relationships/image" Target="../media/image4.wmf"/><Relationship Id="rId10" Type="http://schemas.openxmlformats.org/officeDocument/2006/relationships/oleObject" Target="../embeddings/oleObject7.bin"/><Relationship Id="rId4" Type="http://schemas.openxmlformats.org/officeDocument/2006/relationships/oleObject" Target="../embeddings/oleObject4.bin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3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5.wmf"/><Relationship Id="rId5" Type="http://schemas.openxmlformats.org/officeDocument/2006/relationships/oleObject" Target="../embeddings/oleObject15.bin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7.wmf"/><Relationship Id="rId5" Type="http://schemas.openxmlformats.org/officeDocument/2006/relationships/oleObject" Target="../embeddings/oleObject17.bin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9.wmf"/><Relationship Id="rId5" Type="http://schemas.openxmlformats.org/officeDocument/2006/relationships/oleObject" Target="../embeddings/oleObject19.bin"/><Relationship Id="rId4" Type="http://schemas.openxmlformats.org/officeDocument/2006/relationships/image" Target="../media/image18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21.wmf"/><Relationship Id="rId5" Type="http://schemas.openxmlformats.org/officeDocument/2006/relationships/oleObject" Target="../embeddings/oleObject21.bin"/><Relationship Id="rId4" Type="http://schemas.openxmlformats.org/officeDocument/2006/relationships/image" Target="../media/image20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92696"/>
            <a:ext cx="4757177" cy="570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510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PRO POČÍTÁNÍ S MOCNINAMI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7200" dirty="0" smtClean="0"/>
              <a:t>Sčítání, odčítání, násobení a dělení mocnin, umocňování součinu, podílu, mocnina mocniny</a:t>
            </a:r>
          </a:p>
          <a:p>
            <a:endParaRPr lang="cs-CZ" sz="7200" dirty="0"/>
          </a:p>
          <a:p>
            <a:endParaRPr lang="cs-CZ" sz="7200" dirty="0" smtClean="0"/>
          </a:p>
          <a:p>
            <a:endParaRPr lang="cs-CZ" sz="7200" dirty="0"/>
          </a:p>
          <a:p>
            <a:endParaRPr lang="cs-CZ" sz="7200" dirty="0" smtClean="0"/>
          </a:p>
          <a:p>
            <a:endParaRPr lang="cs-CZ" sz="7200" dirty="0"/>
          </a:p>
          <a:p>
            <a:r>
              <a:rPr lang="cs-CZ" sz="7200" dirty="0" smtClean="0"/>
              <a:t>Mgr. Hana Přichystalová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3" imgW="914400" imgH="215640" progId="Equation.3">
                  <p:embed/>
                </p:oleObj>
              </mc:Choice>
              <mc:Fallback>
                <p:oleObj name="Rovnice" r:id="rId3" imgW="91440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14800" y="3321050"/>
                        <a:ext cx="9144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sz="half" idx="1"/>
          </p:nvPr>
        </p:nvGraphicFramePr>
        <p:xfrm>
          <a:off x="2024063" y="2617788"/>
          <a:ext cx="9144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6" name="Rovnice" r:id="rId3" imgW="914400" imgH="215640" progId="Equation.3">
                  <p:embed/>
                </p:oleObj>
              </mc:Choice>
              <mc:Fallback>
                <p:oleObj name="Rovnice" r:id="rId3" imgW="914400" imgH="21564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24063" y="2617788"/>
                        <a:ext cx="9144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39552" y="530352"/>
            <a:ext cx="8147728" cy="43891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sz="3000" i="1" dirty="0" smtClean="0"/>
              <a:t>  a + </a:t>
            </a:r>
            <a:r>
              <a:rPr lang="cs-CZ" sz="3000" i="1" dirty="0" err="1" smtClean="0"/>
              <a:t>a</a:t>
            </a:r>
            <a:r>
              <a:rPr lang="cs-CZ" sz="3000" i="1" dirty="0" smtClean="0"/>
              <a:t>  = 2a</a:t>
            </a:r>
          </a:p>
          <a:p>
            <a:pPr>
              <a:buNone/>
            </a:pPr>
            <a:r>
              <a:rPr lang="cs-CZ" sz="3000" i="1" dirty="0" smtClean="0"/>
              <a:t>  2a – a = </a:t>
            </a:r>
            <a:r>
              <a:rPr lang="cs-CZ" sz="3000" i="1" dirty="0" err="1" smtClean="0"/>
              <a:t>a</a:t>
            </a:r>
            <a:endParaRPr lang="cs-CZ" sz="3000" i="1" dirty="0" smtClean="0"/>
          </a:p>
          <a:p>
            <a:pPr>
              <a:buNone/>
            </a:pPr>
            <a:endParaRPr lang="cs-CZ" sz="3000" i="1" dirty="0" smtClean="0"/>
          </a:p>
          <a:p>
            <a:pPr>
              <a:buNone/>
            </a:pPr>
            <a:r>
              <a:rPr lang="cs-CZ" sz="3000" i="1" dirty="0" smtClean="0"/>
              <a:t>  5a + 3a = 8a</a:t>
            </a:r>
          </a:p>
          <a:p>
            <a:pPr>
              <a:buNone/>
            </a:pPr>
            <a:r>
              <a:rPr lang="cs-CZ" sz="3000" i="1" dirty="0" smtClean="0"/>
              <a:t>  8a – 3a = 5a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i="1" dirty="0" smtClean="0"/>
              <a:t>  5a + 3b	</a:t>
            </a:r>
            <a:r>
              <a:rPr lang="cs-CZ" sz="3000" dirty="0" smtClean="0"/>
              <a:t>	</a:t>
            </a:r>
            <a:r>
              <a:rPr lang="cs-CZ" sz="3000" b="1" dirty="0" smtClean="0"/>
              <a:t>nelze sečíst!</a:t>
            </a:r>
          </a:p>
          <a:p>
            <a:pPr>
              <a:buNone/>
            </a:pPr>
            <a:r>
              <a:rPr lang="cs-CZ" sz="3000" i="1" dirty="0" smtClean="0"/>
              <a:t>  9x – 2y</a:t>
            </a:r>
            <a:r>
              <a:rPr lang="cs-CZ" sz="3000" dirty="0" smtClean="0"/>
              <a:t>		</a:t>
            </a:r>
            <a:r>
              <a:rPr lang="cs-CZ" sz="3000" b="1" dirty="0" smtClean="0"/>
              <a:t>nelze odečíst! </a:t>
            </a:r>
            <a:endParaRPr lang="cs-CZ" sz="3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530352"/>
            <a:ext cx="8147728" cy="438912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5000" dirty="0" smtClean="0"/>
          </a:p>
          <a:p>
            <a:pPr>
              <a:buNone/>
            </a:pPr>
            <a:r>
              <a:rPr lang="cs-CZ" sz="5000" dirty="0" smtClean="0"/>
              <a:t>Sčítat a odečítat můžeme jen členy výrazu se stejnými proměnnými.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1"/>
          </p:nvPr>
        </p:nvGraphicFramePr>
        <p:xfrm>
          <a:off x="514350" y="1414463"/>
          <a:ext cx="3932238" cy="2620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2" name="Rovnice" r:id="rId3" imgW="0" imgH="0" progId="Equation.3">
                  <p:embed/>
                </p:oleObj>
              </mc:Choice>
              <mc:Fallback>
                <p:oleObj name="Rovnice" r:id="rId3" imgW="0" imgH="0" progId="Equation.3">
                  <p:embed/>
                  <p:pic>
                    <p:nvPicPr>
                      <p:cNvPr id="0" name="Zástupný symbol pro obsah 3"/>
                      <p:cNvPicPr preferRelativeResize="0">
                        <a:picLocks noChangeArrowheads="1"/>
                      </p:cNvPicPr>
                      <p:nvPr/>
                    </p:nvPicPr>
                    <p:blipFill>
                      <a:blip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350" y="1414463"/>
                        <a:ext cx="3932238" cy="26209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7544" y="836712"/>
            <a:ext cx="8219736" cy="396044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</a:t>
            </a:r>
          </a:p>
          <a:p>
            <a:pPr>
              <a:buNone/>
            </a:pPr>
            <a:r>
              <a:rPr lang="cs-CZ" b="1" dirty="0" smtClean="0"/>
              <a:t>                           nelze sečíst!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nelze odečíst!</a:t>
            </a:r>
            <a:endParaRPr lang="cs-CZ" b="1" dirty="0"/>
          </a:p>
        </p:txBody>
      </p:sp>
      <p:graphicFrame>
        <p:nvGraphicFramePr>
          <p:cNvPr id="15363" name="Object 3"/>
          <p:cNvGraphicFramePr>
            <a:graphicFrameLocks noChangeAspect="1"/>
          </p:cNvGraphicFramePr>
          <p:nvPr/>
        </p:nvGraphicFramePr>
        <p:xfrm>
          <a:off x="971601" y="548680"/>
          <a:ext cx="1876208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3" name="Rovnice" r:id="rId4" imgW="850680" imgH="457200" progId="Equation.3">
                  <p:embed/>
                </p:oleObj>
              </mc:Choice>
              <mc:Fallback>
                <p:oleObj name="Rovnice" r:id="rId4" imgW="850680" imgH="4572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1" y="548680"/>
                        <a:ext cx="1876208" cy="10081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71600" y="1700808"/>
          <a:ext cx="2002222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4" name="Rovnice" r:id="rId6" imgW="977760" imgH="457200" progId="Equation.3">
                  <p:embed/>
                </p:oleObj>
              </mc:Choice>
              <mc:Fallback>
                <p:oleObj name="Rovnice" r:id="rId6" imgW="977760" imgH="4572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1700808"/>
                        <a:ext cx="2002222" cy="9361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006475" y="2780928"/>
          <a:ext cx="1092185" cy="10083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5" name="Rovnice" r:id="rId8" imgW="495000" imgH="457200" progId="Equation.3">
                  <p:embed/>
                </p:oleObj>
              </mc:Choice>
              <mc:Fallback>
                <p:oleObj name="Rovnice" r:id="rId8" imgW="495000" imgH="4572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06475" y="2780928"/>
                        <a:ext cx="1092185" cy="100831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043607" y="3933056"/>
          <a:ext cx="1248139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76" name="Rovnice" r:id="rId10" imgW="609480" imgH="457200" progId="Equation.3">
                  <p:embed/>
                </p:oleObj>
              </mc:Choice>
              <mc:Fallback>
                <p:oleObj name="Rovnice" r:id="rId10" imgW="609480" imgH="4572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7" y="3933056"/>
                        <a:ext cx="1248139" cy="9361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5000" dirty="0" smtClean="0"/>
          </a:p>
          <a:p>
            <a:pPr>
              <a:buNone/>
            </a:pPr>
            <a:r>
              <a:rPr lang="cs-CZ" sz="5000" dirty="0" smtClean="0"/>
              <a:t>Sčítat a odečítat můžeme jen mocniny se stejným základem a stejným mocnitelem.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971600" y="692696"/>
          <a:ext cx="2592288" cy="17390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0" name="Rovnice" r:id="rId3" imgW="1041120" imgH="698400" progId="Equation.3">
                  <p:embed/>
                </p:oleObj>
              </mc:Choice>
              <mc:Fallback>
                <p:oleObj name="Rovnice" r:id="rId3" imgW="1041120" imgH="6984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692696"/>
                        <a:ext cx="2592288" cy="173905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971600" y="2852936"/>
          <a:ext cx="3889113" cy="16453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1" name="Rovnice" r:id="rId5" imgW="1650960" imgH="698400" progId="Equation.3">
                  <p:embed/>
                </p:oleObj>
              </mc:Choice>
              <mc:Fallback>
                <p:oleObj name="Rovnice" r:id="rId5" imgW="1650960" imgH="6984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2852936"/>
                        <a:ext cx="3889113" cy="164539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endParaRPr lang="cs-CZ" sz="4500" dirty="0" smtClean="0"/>
          </a:p>
          <a:p>
            <a:pPr>
              <a:buNone/>
            </a:pPr>
            <a:r>
              <a:rPr lang="cs-CZ" sz="4500" dirty="0" smtClean="0"/>
              <a:t>Násobíme pouze mocniny se stejným základem. Při násobení mocnin základ mocniny opíšeme a mocnitele sečteme.</a:t>
            </a:r>
            <a:endParaRPr lang="cs-CZ" sz="4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899592" y="548680"/>
          <a:ext cx="3403629" cy="180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4" name="Rovnice" r:id="rId3" imgW="1320480" imgH="698400" progId="Equation.3">
                  <p:embed/>
                </p:oleObj>
              </mc:Choice>
              <mc:Fallback>
                <p:oleObj name="Rovnice" r:id="rId3" imgW="1320480" imgH="6984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548680"/>
                        <a:ext cx="3403629" cy="180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83134" y="2708920"/>
          <a:ext cx="3616858" cy="20667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5" name="Rovnice" r:id="rId5" imgW="1688760" imgH="965160" progId="Equation.3">
                  <p:embed/>
                </p:oleObj>
              </mc:Choice>
              <mc:Fallback>
                <p:oleObj name="Rovnice" r:id="rId5" imgW="1688760" imgH="96516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83134" y="2708920"/>
                        <a:ext cx="3616858" cy="206677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1043608" y="764704"/>
          <a:ext cx="4680520" cy="22537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8" name="Rovnice" r:id="rId3" imgW="1371600" imgH="660240" progId="Equation.3">
                  <p:embed/>
                </p:oleObj>
              </mc:Choice>
              <mc:Fallback>
                <p:oleObj name="Rovnice" r:id="rId3" imgW="1371600" imgH="66024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764704"/>
                        <a:ext cx="4680520" cy="225371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627784" y="4077072"/>
          <a:ext cx="1584176" cy="8176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9" name="Rovnice" r:id="rId5" imgW="393480" imgH="203040" progId="Equation.3">
                  <p:embed/>
                </p:oleObj>
              </mc:Choice>
              <mc:Fallback>
                <p:oleObj name="Rovnice" r:id="rId5" imgW="39348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4077072"/>
                        <a:ext cx="1584176" cy="81763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lů 5"/>
          <p:cNvSpPr/>
          <p:nvPr/>
        </p:nvSpPr>
        <p:spPr>
          <a:xfrm>
            <a:off x="3275856" y="3212976"/>
            <a:ext cx="360040" cy="792088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4067944" y="1844824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4572000" y="1844824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4067944" y="2564904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4644008" y="2564904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899592" y="620688"/>
          <a:ext cx="5472459" cy="1788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2" name="Rovnice" r:id="rId3" imgW="1942920" imgH="634680" progId="Equation.3">
                  <p:embed/>
                </p:oleObj>
              </mc:Choice>
              <mc:Fallback>
                <p:oleObj name="Rovnice" r:id="rId3" imgW="1942920" imgH="6346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620688"/>
                        <a:ext cx="5472459" cy="1788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Přímá spojovací čára 4"/>
          <p:cNvCxnSpPr/>
          <p:nvPr/>
        </p:nvCxnSpPr>
        <p:spPr>
          <a:xfrm flipV="1">
            <a:off x="3347864" y="1412776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3779912" y="1412776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4211960" y="1412776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411760" y="2060848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843808" y="2060848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3275856" y="2060848"/>
            <a:ext cx="360040" cy="36004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987824" y="3645024"/>
          <a:ext cx="1853667" cy="12769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3" name="Rovnice" r:id="rId5" imgW="571320" imgH="393480" progId="Equation.3">
                  <p:embed/>
                </p:oleObj>
              </mc:Choice>
              <mc:Fallback>
                <p:oleObj name="Rovnice" r:id="rId5" imgW="5713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3645024"/>
                        <a:ext cx="1853667" cy="127697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Šipka dolů 11"/>
          <p:cNvSpPr/>
          <p:nvPr/>
        </p:nvSpPr>
        <p:spPr>
          <a:xfrm>
            <a:off x="3707904" y="2780928"/>
            <a:ext cx="360040" cy="864096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4500" dirty="0" smtClean="0"/>
          </a:p>
          <a:p>
            <a:pPr>
              <a:buNone/>
            </a:pPr>
            <a:r>
              <a:rPr lang="cs-CZ" sz="4500" dirty="0" smtClean="0"/>
              <a:t>Dělíme pouze mocniny se stejným základem. Při dělení mocnin základ mocniny opíšeme a mocnitele odečteme.</a:t>
            </a:r>
            <a:endParaRPr lang="cs-CZ" sz="4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899592" y="1196752"/>
          <a:ext cx="3960439" cy="10447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6" name="Rovnice" r:id="rId3" imgW="914400" imgH="241200" progId="Equation.3">
                  <p:embed/>
                </p:oleObj>
              </mc:Choice>
              <mc:Fallback>
                <p:oleObj name="Rovnice" r:id="rId3" imgW="914400" imgH="2412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1196752"/>
                        <a:ext cx="3960439" cy="10447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27584" y="2708920"/>
          <a:ext cx="7663700" cy="1128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7" name="Rovnice" r:id="rId5" imgW="1638000" imgH="241200" progId="Equation.3">
                  <p:embed/>
                </p:oleObj>
              </mc:Choice>
              <mc:Fallback>
                <p:oleObj name="Rovnice" r:id="rId5" imgW="1638000" imgH="2412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2708920"/>
                        <a:ext cx="7663700" cy="11287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5000" dirty="0" smtClean="0"/>
          </a:p>
          <a:p>
            <a:pPr>
              <a:buNone/>
            </a:pPr>
            <a:r>
              <a:rPr lang="cs-CZ" sz="5000" dirty="0" smtClean="0"/>
              <a:t>Při umocňování součinu umocníme zvlášť každého činitele.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971600" y="620688"/>
          <a:ext cx="2668832" cy="1828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0" name="Rovnice" r:id="rId3" imgW="685800" imgH="469800" progId="Equation.3">
                  <p:embed/>
                </p:oleObj>
              </mc:Choice>
              <mc:Fallback>
                <p:oleObj name="Rovnice" r:id="rId3" imgW="685800" imgH="46980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620688"/>
                        <a:ext cx="2668832" cy="1828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043607" y="2708920"/>
          <a:ext cx="6416097" cy="1800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1" name="Rovnice" r:id="rId5" imgW="1765080" imgH="495000" progId="Equation.3">
                  <p:embed/>
                </p:oleObj>
              </mc:Choice>
              <mc:Fallback>
                <p:oleObj name="Rovnice" r:id="rId5" imgW="1765080" imgH="4950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7" y="2708920"/>
                        <a:ext cx="6416097" cy="1800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5000" dirty="0" smtClean="0"/>
          </a:p>
          <a:p>
            <a:pPr>
              <a:buNone/>
            </a:pPr>
            <a:r>
              <a:rPr lang="cs-CZ" sz="5000" dirty="0" smtClean="0"/>
              <a:t>Při umocňování podílu umocníme zvlášť dělence (čitatele) a dělitele (jmenovatele).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1043608" y="764704"/>
          <a:ext cx="6096000" cy="1730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4" name="Rovnice" r:id="rId3" imgW="1879560" imgH="533160" progId="Equation.3">
                  <p:embed/>
                </p:oleObj>
              </mc:Choice>
              <mc:Fallback>
                <p:oleObj name="Rovnice" r:id="rId3" imgW="1879560" imgH="53316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764704"/>
                        <a:ext cx="6096000" cy="1730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043608" y="2852936"/>
          <a:ext cx="6192688" cy="1502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5" name="Rovnice" r:id="rId5" imgW="2145960" imgH="520560" progId="Equation.3">
                  <p:embed/>
                </p:oleObj>
              </mc:Choice>
              <mc:Fallback>
                <p:oleObj name="Rovnice" r:id="rId5" imgW="2145960" imgH="52056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2852936"/>
                        <a:ext cx="6192688" cy="150236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5000" dirty="0" smtClean="0"/>
          </a:p>
          <a:p>
            <a:pPr>
              <a:buNone/>
            </a:pPr>
            <a:r>
              <a:rPr lang="cs-CZ" sz="5000" dirty="0" smtClean="0"/>
              <a:t>Při umocňování mocniny základ opíšeme a mocnitele vynásobíme.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448</TotalTime>
  <Words>158</Words>
  <Application>Microsoft Office PowerPoint</Application>
  <PresentationFormat>Předvádění na obrazovce (4:3)</PresentationFormat>
  <Paragraphs>48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Aspekt</vt:lpstr>
      <vt:lpstr>Rovnice</vt:lpstr>
      <vt:lpstr>Prezentace aplikace PowerPoint</vt:lpstr>
      <vt:lpstr>PRAVIDLA PRO POČÍTÁNÍ S MOCNINAMI</vt:lpstr>
      <vt:lpstr>Prezentace aplikace PowerPoint</vt:lpstr>
      <vt:lpstr>pravidlo</vt:lpstr>
      <vt:lpstr>Prezentace aplikace PowerPoint</vt:lpstr>
      <vt:lpstr>pravidlo</vt:lpstr>
      <vt:lpstr>Prezentace aplikace PowerPoint</vt:lpstr>
      <vt:lpstr>pravidlo</vt:lpstr>
      <vt:lpstr>Prezentace aplikace PowerPoint</vt:lpstr>
      <vt:lpstr>Prezentace aplikace PowerPoint</vt:lpstr>
      <vt:lpstr>Prezentace aplikace PowerPoint</vt:lpstr>
      <vt:lpstr>pravidlo</vt:lpstr>
      <vt:lpstr>Prezentace aplikace PowerPoint</vt:lpstr>
      <vt:lpstr>pravidlo</vt:lpstr>
      <vt:lpstr>Prezentace aplikace PowerPoint</vt:lpstr>
      <vt:lpstr>pravidlo</vt:lpstr>
      <vt:lpstr>Prezentace aplikace PowerPoint</vt:lpstr>
      <vt:lpstr>pravidlo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PRAVIDLA PRO POČÍTÁNÍ S MOCNINAMI</dc:title>
  <dc:creator>Uzivatel</dc:creator>
  <cp:lastModifiedBy>6KWG</cp:lastModifiedBy>
  <cp:revision>34</cp:revision>
  <dcterms:created xsi:type="dcterms:W3CDTF">2012-01-22T21:39:43Z</dcterms:created>
  <dcterms:modified xsi:type="dcterms:W3CDTF">2012-05-02T20:22:32Z</dcterms:modified>
</cp:coreProperties>
</file>