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6" r:id="rId2"/>
    <p:sldId id="256" r:id="rId3"/>
    <p:sldId id="257" r:id="rId4"/>
    <p:sldId id="263" r:id="rId5"/>
    <p:sldId id="258" r:id="rId6"/>
    <p:sldId id="271" r:id="rId7"/>
    <p:sldId id="264" r:id="rId8"/>
    <p:sldId id="270" r:id="rId9"/>
    <p:sldId id="259" r:id="rId10"/>
    <p:sldId id="272" r:id="rId11"/>
    <p:sldId id="265" r:id="rId12"/>
    <p:sldId id="269" r:id="rId13"/>
    <p:sldId id="260" r:id="rId14"/>
    <p:sldId id="266" r:id="rId15"/>
    <p:sldId id="261" r:id="rId16"/>
    <p:sldId id="267" r:id="rId17"/>
    <p:sldId id="262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B1B5C-3FC9-4DBD-9591-F8963334CEDA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95F55F9-67CA-428A-8B89-E018250D21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B1B5C-3FC9-4DBD-9591-F8963334CEDA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F55F9-67CA-428A-8B89-E018250D21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B1B5C-3FC9-4DBD-9591-F8963334CEDA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95F55F9-67CA-428A-8B89-E018250D2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B1B5C-3FC9-4DBD-9591-F8963334CEDA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F55F9-67CA-428A-8B89-E018250D21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B1B5C-3FC9-4DBD-9591-F8963334CEDA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F55F9-67CA-428A-8B89-E018250D21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B1B5C-3FC9-4DBD-9591-F8963334CEDA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F55F9-67CA-428A-8B89-E018250D2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B1B5C-3FC9-4DBD-9591-F8963334CEDA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F55F9-67CA-428A-8B89-E018250D2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B1B5C-3FC9-4DBD-9591-F8963334CEDA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F55F9-67CA-428A-8B89-E018250D21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B1B5C-3FC9-4DBD-9591-F8963334CEDA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95F55F9-67CA-428A-8B89-E018250D21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B1B5C-3FC9-4DBD-9591-F8963334CEDA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F55F9-67CA-428A-8B89-E018250D2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B1B5C-3FC9-4DBD-9591-F8963334CEDA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F55F9-67CA-428A-8B89-E018250D2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8CB1B5C-3FC9-4DBD-9591-F8963334CEDA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795F55F9-67CA-428A-8B89-E018250D2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5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7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4664"/>
            <a:ext cx="5160258" cy="5543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4686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Opakování – sčítání, odčítání, násobení </a:t>
            </a:r>
            <a:r>
              <a:rPr lang="cs-CZ" dirty="0" smtClean="0"/>
              <a:t>             a </a:t>
            </a:r>
            <a:r>
              <a:rPr lang="cs-CZ" dirty="0" smtClean="0"/>
              <a:t>dělení mocnin, umocňování součinu, podílu, mocniny, rozklad na součin činitelů, kombinace úloh</a:t>
            </a:r>
          </a:p>
          <a:p>
            <a:endParaRPr lang="cs-CZ" dirty="0"/>
          </a:p>
          <a:p>
            <a:endParaRPr lang="cs-CZ" dirty="0" smtClean="0"/>
          </a:p>
          <a:p>
            <a:pPr algn="r"/>
            <a:r>
              <a:rPr lang="cs-CZ" dirty="0" smtClean="0"/>
              <a:t>Mgr. Hana Přichystalová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POČETNÍ OPERACE </a:t>
            </a:r>
            <a:r>
              <a:rPr lang="cs-CZ" sz="4400" dirty="0" smtClean="0"/>
              <a:t>                      S </a:t>
            </a:r>
            <a:r>
              <a:rPr lang="cs-CZ" sz="4400" dirty="0" smtClean="0"/>
              <a:t>MOCNINAMI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a odčítání výrazů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2a</a:t>
            </a:r>
            <a:r>
              <a:rPr lang="cs-CZ" sz="2800" baseline="30000" dirty="0" smtClean="0"/>
              <a:t>4 </a:t>
            </a:r>
            <a:r>
              <a:rPr lang="cs-CZ" sz="2800" dirty="0" smtClean="0"/>
              <a:t>- 3b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+ a</a:t>
            </a:r>
            <a:r>
              <a:rPr lang="cs-CZ" sz="2800" baseline="30000" dirty="0" smtClean="0"/>
              <a:t>4 </a:t>
            </a:r>
            <a:r>
              <a:rPr lang="cs-CZ" sz="2800" dirty="0" smtClean="0"/>
              <a:t>- b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=</a:t>
            </a:r>
          </a:p>
          <a:p>
            <a:endParaRPr lang="cs-CZ" sz="2800" dirty="0" smtClean="0"/>
          </a:p>
          <a:p>
            <a:r>
              <a:rPr lang="cs-CZ" sz="2800" dirty="0" smtClean="0"/>
              <a:t>3m</a:t>
            </a:r>
            <a:r>
              <a:rPr lang="cs-CZ" sz="2800" baseline="30000" dirty="0" smtClean="0"/>
              <a:t>3 </a:t>
            </a:r>
            <a:r>
              <a:rPr lang="cs-CZ" sz="2800" dirty="0" smtClean="0"/>
              <a:t>- 5m + 4m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- 4m - 2m</a:t>
            </a:r>
            <a:r>
              <a:rPr lang="cs-CZ" sz="2800" baseline="30000" dirty="0" smtClean="0"/>
              <a:t>3 </a:t>
            </a:r>
            <a:r>
              <a:rPr lang="cs-CZ" sz="2800" dirty="0" smtClean="0"/>
              <a:t>+ m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=</a:t>
            </a:r>
          </a:p>
          <a:p>
            <a:endParaRPr lang="cs-CZ" sz="2800" dirty="0" smtClean="0"/>
          </a:p>
          <a:p>
            <a:r>
              <a:rPr lang="cs-CZ" sz="2800" dirty="0" smtClean="0"/>
              <a:t>8a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+ (-4b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– 5a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) – (1 – 2b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+ 5a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) + 2 = </a:t>
            </a:r>
          </a:p>
          <a:p>
            <a:endParaRPr lang="cs-CZ" sz="2800" dirty="0" smtClean="0"/>
          </a:p>
          <a:p>
            <a:r>
              <a:rPr lang="cs-CZ" sz="2800" dirty="0" smtClean="0"/>
              <a:t>4ab</a:t>
            </a:r>
            <a:r>
              <a:rPr lang="cs-CZ" sz="2800" baseline="30000" dirty="0" smtClean="0"/>
              <a:t>6</a:t>
            </a:r>
            <a:r>
              <a:rPr lang="cs-CZ" sz="2800" dirty="0" smtClean="0"/>
              <a:t> + 3a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b – 8ab</a:t>
            </a:r>
            <a:r>
              <a:rPr lang="cs-CZ" sz="2800" baseline="30000" dirty="0" smtClean="0"/>
              <a:t>6</a:t>
            </a:r>
            <a:r>
              <a:rPr lang="cs-CZ" sz="2800" dirty="0" smtClean="0"/>
              <a:t> – 7a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b =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uFill>
                  <a:solidFill>
                    <a:schemeClr val="accent2">
                      <a:lumMod val="50000"/>
                    </a:schemeClr>
                  </a:solidFill>
                </a:uFill>
              </a:rPr>
              <a:t>= 3a</a:t>
            </a:r>
            <a:r>
              <a:rPr lang="cs-CZ" baseline="30000" dirty="0" smtClean="0">
                <a:uFill>
                  <a:solidFill>
                    <a:schemeClr val="accent2">
                      <a:lumMod val="50000"/>
                    </a:schemeClr>
                  </a:solidFill>
                </a:uFill>
              </a:rPr>
              <a:t>4</a:t>
            </a:r>
            <a:r>
              <a:rPr lang="cs-CZ" dirty="0" smtClean="0">
                <a:uFill>
                  <a:solidFill>
                    <a:schemeClr val="accent2">
                      <a:lumMod val="50000"/>
                    </a:schemeClr>
                  </a:solidFill>
                </a:uFill>
              </a:rPr>
              <a:t> – 4b</a:t>
            </a:r>
            <a:r>
              <a:rPr lang="cs-CZ" baseline="30000" dirty="0" smtClean="0">
                <a:uFill>
                  <a:solidFill>
                    <a:schemeClr val="accent2">
                      <a:lumMod val="50000"/>
                    </a:schemeClr>
                  </a:solidFill>
                </a:uFill>
              </a:rPr>
              <a:t>2</a:t>
            </a:r>
          </a:p>
          <a:p>
            <a:endParaRPr lang="cs-CZ" dirty="0" smtClean="0"/>
          </a:p>
          <a:p>
            <a:r>
              <a:rPr lang="cs-CZ" dirty="0" smtClean="0"/>
              <a:t>= m</a:t>
            </a:r>
            <a:r>
              <a:rPr lang="cs-CZ" baseline="30000" dirty="0" smtClean="0"/>
              <a:t>3</a:t>
            </a:r>
            <a:r>
              <a:rPr lang="cs-CZ" dirty="0" smtClean="0"/>
              <a:t> + 5m</a:t>
            </a:r>
            <a:r>
              <a:rPr lang="cs-CZ" baseline="30000" dirty="0" smtClean="0"/>
              <a:t>2</a:t>
            </a:r>
            <a:r>
              <a:rPr lang="cs-CZ" dirty="0" smtClean="0"/>
              <a:t> – 9m</a:t>
            </a:r>
          </a:p>
          <a:p>
            <a:endParaRPr lang="cs-CZ" dirty="0" smtClean="0"/>
          </a:p>
          <a:p>
            <a:r>
              <a:rPr lang="cs-CZ" dirty="0" smtClean="0"/>
              <a:t>= -2a</a:t>
            </a:r>
            <a:r>
              <a:rPr lang="cs-CZ" baseline="30000" dirty="0" smtClean="0"/>
              <a:t>2</a:t>
            </a:r>
            <a:r>
              <a:rPr lang="cs-CZ" dirty="0" smtClean="0"/>
              <a:t> – 2b</a:t>
            </a:r>
            <a:r>
              <a:rPr lang="cs-CZ" baseline="30000" dirty="0" smtClean="0"/>
              <a:t>2</a:t>
            </a:r>
            <a:r>
              <a:rPr lang="cs-CZ" dirty="0" smtClean="0"/>
              <a:t> + 1</a:t>
            </a:r>
          </a:p>
          <a:p>
            <a:endParaRPr lang="cs-CZ" dirty="0" smtClean="0"/>
          </a:p>
          <a:p>
            <a:r>
              <a:rPr lang="cs-CZ" dirty="0" smtClean="0"/>
              <a:t>= -4a</a:t>
            </a:r>
            <a:r>
              <a:rPr lang="cs-CZ" baseline="30000" dirty="0" smtClean="0"/>
              <a:t>3</a:t>
            </a:r>
            <a:r>
              <a:rPr lang="cs-CZ" dirty="0" smtClean="0"/>
              <a:t>b - 4ab</a:t>
            </a:r>
            <a:r>
              <a:rPr lang="cs-CZ" baseline="30000" dirty="0" smtClean="0"/>
              <a:t>6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výrazů  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</a:t>
            </a:r>
            <a:r>
              <a:rPr lang="cs-CZ" baseline="30000" dirty="0" smtClean="0"/>
              <a:t>4</a:t>
            </a:r>
            <a:r>
              <a:rPr lang="cs-CZ" dirty="0" smtClean="0"/>
              <a:t> ∙ a = </a:t>
            </a:r>
          </a:p>
          <a:p>
            <a:endParaRPr lang="cs-CZ" dirty="0" smtClean="0"/>
          </a:p>
          <a:p>
            <a:r>
              <a:rPr lang="cs-CZ" dirty="0" smtClean="0"/>
              <a:t>k ∙ 4k</a:t>
            </a:r>
            <a:r>
              <a:rPr lang="cs-CZ" baseline="30000" dirty="0" smtClean="0"/>
              <a:t>5 </a:t>
            </a:r>
            <a:r>
              <a:rPr lang="cs-CZ" dirty="0" smtClean="0"/>
              <a:t>∙ 7k</a:t>
            </a:r>
            <a:r>
              <a:rPr lang="cs-CZ" baseline="30000" dirty="0" smtClean="0"/>
              <a:t>3</a:t>
            </a:r>
            <a:r>
              <a:rPr lang="cs-CZ" dirty="0" smtClean="0"/>
              <a:t> =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-u ∙ (-8u</a:t>
            </a:r>
            <a:r>
              <a:rPr lang="cs-CZ" baseline="30000" dirty="0" smtClean="0"/>
              <a:t>2</a:t>
            </a:r>
            <a:r>
              <a:rPr lang="cs-CZ" dirty="0" smtClean="0"/>
              <a:t>v) ∙ 3v</a:t>
            </a:r>
            <a:r>
              <a:rPr lang="cs-CZ" baseline="30000" dirty="0" smtClean="0"/>
              <a:t>3 </a:t>
            </a:r>
            <a:r>
              <a:rPr lang="cs-CZ" dirty="0" smtClean="0"/>
              <a:t>= </a:t>
            </a:r>
          </a:p>
          <a:p>
            <a:endParaRPr lang="cs-CZ" dirty="0" smtClean="0"/>
          </a:p>
          <a:p>
            <a:r>
              <a:rPr lang="cs-CZ" dirty="0" smtClean="0"/>
              <a:t>-9ax</a:t>
            </a:r>
            <a:r>
              <a:rPr lang="cs-CZ" baseline="30000" dirty="0" smtClean="0"/>
              <a:t>3 </a:t>
            </a:r>
            <a:r>
              <a:rPr lang="cs-CZ" dirty="0" smtClean="0"/>
              <a:t>∙ (-x) ∙ (-a</a:t>
            </a:r>
            <a:r>
              <a:rPr lang="cs-CZ" baseline="30000" dirty="0" smtClean="0"/>
              <a:t>2</a:t>
            </a:r>
            <a:r>
              <a:rPr lang="cs-CZ" dirty="0" smtClean="0"/>
              <a:t>)=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= a</a:t>
            </a:r>
            <a:r>
              <a:rPr lang="cs-CZ" baseline="30000" dirty="0" smtClean="0"/>
              <a:t>5</a:t>
            </a:r>
          </a:p>
          <a:p>
            <a:endParaRPr lang="cs-CZ" dirty="0" smtClean="0"/>
          </a:p>
          <a:p>
            <a:r>
              <a:rPr lang="cs-CZ" dirty="0" smtClean="0"/>
              <a:t>= 28k</a:t>
            </a:r>
            <a:r>
              <a:rPr lang="cs-CZ" baseline="30000" dirty="0" smtClean="0"/>
              <a:t>9</a:t>
            </a:r>
          </a:p>
          <a:p>
            <a:endParaRPr lang="cs-CZ" dirty="0" smtClean="0"/>
          </a:p>
          <a:p>
            <a:r>
              <a:rPr lang="cs-CZ" dirty="0" smtClean="0"/>
              <a:t>= 24u</a:t>
            </a:r>
            <a:r>
              <a:rPr lang="cs-CZ" baseline="30000" dirty="0" smtClean="0"/>
              <a:t>3</a:t>
            </a:r>
            <a:r>
              <a:rPr lang="cs-CZ" dirty="0" smtClean="0"/>
              <a:t>v</a:t>
            </a:r>
            <a:r>
              <a:rPr lang="cs-CZ" baseline="30000" dirty="0" smtClean="0"/>
              <a:t>4</a:t>
            </a:r>
          </a:p>
          <a:p>
            <a:endParaRPr lang="cs-CZ" dirty="0" smtClean="0"/>
          </a:p>
          <a:p>
            <a:r>
              <a:rPr lang="cs-CZ" dirty="0" smtClean="0"/>
              <a:t>= -9a</a:t>
            </a:r>
            <a:r>
              <a:rPr lang="cs-CZ" baseline="30000" dirty="0" smtClean="0"/>
              <a:t>3</a:t>
            </a:r>
            <a:r>
              <a:rPr lang="cs-CZ" dirty="0" smtClean="0"/>
              <a:t>x</a:t>
            </a:r>
            <a:r>
              <a:rPr lang="cs-CZ" baseline="30000" dirty="0" smtClean="0"/>
              <a:t>4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výrazů  b)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3x(x-5) = </a:t>
            </a:r>
          </a:p>
          <a:p>
            <a:endParaRPr lang="cs-CZ" dirty="0" smtClean="0"/>
          </a:p>
          <a:p>
            <a:r>
              <a:rPr lang="cs-CZ" dirty="0" smtClean="0"/>
              <a:t>r</a:t>
            </a:r>
            <a:r>
              <a:rPr lang="cs-CZ" baseline="30000" dirty="0" smtClean="0"/>
              <a:t>2</a:t>
            </a:r>
            <a:r>
              <a:rPr lang="cs-CZ" dirty="0" smtClean="0"/>
              <a:t>(-r-s-t) = </a:t>
            </a:r>
          </a:p>
          <a:p>
            <a:endParaRPr lang="cs-CZ" dirty="0" smtClean="0"/>
          </a:p>
          <a:p>
            <a:r>
              <a:rPr lang="cs-CZ" dirty="0" smtClean="0"/>
              <a:t>(x</a:t>
            </a:r>
            <a:r>
              <a:rPr lang="cs-CZ" baseline="30000" dirty="0" smtClean="0"/>
              <a:t>2</a:t>
            </a:r>
            <a:r>
              <a:rPr lang="cs-CZ" dirty="0" smtClean="0"/>
              <a:t> – 6x + 9)(-3x</a:t>
            </a:r>
            <a:r>
              <a:rPr lang="cs-CZ" baseline="30000" dirty="0" smtClean="0"/>
              <a:t>2</a:t>
            </a:r>
            <a:r>
              <a:rPr lang="cs-CZ" dirty="0" smtClean="0"/>
              <a:t>) = </a:t>
            </a:r>
          </a:p>
          <a:p>
            <a:endParaRPr lang="cs-CZ" dirty="0" smtClean="0"/>
          </a:p>
          <a:p>
            <a:r>
              <a:rPr lang="cs-CZ" dirty="0" smtClean="0"/>
              <a:t>(2a – 3b)(a + 5b) = </a:t>
            </a:r>
          </a:p>
          <a:p>
            <a:endParaRPr lang="cs-CZ" dirty="0" smtClean="0"/>
          </a:p>
          <a:p>
            <a:r>
              <a:rPr lang="cs-CZ" dirty="0" smtClean="0"/>
              <a:t>(t-3)(t</a:t>
            </a:r>
            <a:r>
              <a:rPr lang="cs-CZ" baseline="30000" dirty="0" smtClean="0"/>
              <a:t>2</a:t>
            </a:r>
            <a:r>
              <a:rPr lang="cs-CZ" dirty="0" smtClean="0"/>
              <a:t> + t - 2) =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= 3x</a:t>
            </a:r>
            <a:r>
              <a:rPr lang="cs-CZ" baseline="30000" dirty="0" smtClean="0"/>
              <a:t>2</a:t>
            </a:r>
            <a:r>
              <a:rPr lang="cs-CZ" dirty="0" smtClean="0"/>
              <a:t> – 15x		</a:t>
            </a:r>
          </a:p>
          <a:p>
            <a:endParaRPr lang="cs-CZ" dirty="0" smtClean="0"/>
          </a:p>
          <a:p>
            <a:r>
              <a:rPr lang="cs-CZ" dirty="0" smtClean="0"/>
              <a:t>= -r</a:t>
            </a:r>
            <a:r>
              <a:rPr lang="cs-CZ" baseline="30000" dirty="0" smtClean="0"/>
              <a:t>3</a:t>
            </a:r>
            <a:r>
              <a:rPr lang="cs-CZ" dirty="0" smtClean="0"/>
              <a:t> – r</a:t>
            </a:r>
            <a:r>
              <a:rPr lang="cs-CZ" baseline="30000" dirty="0" smtClean="0"/>
              <a:t>2</a:t>
            </a:r>
            <a:r>
              <a:rPr lang="cs-CZ" dirty="0" smtClean="0"/>
              <a:t>s – r</a:t>
            </a:r>
            <a:r>
              <a:rPr lang="cs-CZ" baseline="30000" dirty="0" smtClean="0"/>
              <a:t>2</a:t>
            </a:r>
            <a:r>
              <a:rPr lang="cs-CZ" dirty="0" smtClean="0"/>
              <a:t>t	</a:t>
            </a:r>
          </a:p>
          <a:p>
            <a:endParaRPr lang="cs-CZ" dirty="0" smtClean="0"/>
          </a:p>
          <a:p>
            <a:r>
              <a:rPr lang="cs-CZ" dirty="0" smtClean="0"/>
              <a:t>= -3x</a:t>
            </a:r>
            <a:r>
              <a:rPr lang="cs-CZ" baseline="30000" dirty="0" smtClean="0"/>
              <a:t>4</a:t>
            </a:r>
            <a:r>
              <a:rPr lang="cs-CZ" dirty="0" smtClean="0"/>
              <a:t> + 18x</a:t>
            </a:r>
            <a:r>
              <a:rPr lang="cs-CZ" baseline="30000" dirty="0" smtClean="0"/>
              <a:t>3</a:t>
            </a:r>
            <a:r>
              <a:rPr lang="cs-CZ" dirty="0" smtClean="0"/>
              <a:t> – 27x</a:t>
            </a:r>
            <a:r>
              <a:rPr lang="cs-CZ" baseline="30000" dirty="0" smtClean="0"/>
              <a:t>2</a:t>
            </a:r>
          </a:p>
          <a:p>
            <a:endParaRPr lang="cs-CZ" dirty="0" smtClean="0"/>
          </a:p>
          <a:p>
            <a:r>
              <a:rPr lang="cs-CZ" dirty="0" smtClean="0"/>
              <a:t>= 2a</a:t>
            </a:r>
            <a:r>
              <a:rPr lang="cs-CZ" baseline="30000" dirty="0" smtClean="0"/>
              <a:t>2</a:t>
            </a:r>
            <a:r>
              <a:rPr lang="cs-CZ" dirty="0" smtClean="0"/>
              <a:t> + 7ab – 15b</a:t>
            </a:r>
            <a:r>
              <a:rPr lang="cs-CZ" baseline="30000" dirty="0" smtClean="0"/>
              <a:t>2</a:t>
            </a:r>
          </a:p>
          <a:p>
            <a:endParaRPr lang="cs-CZ" dirty="0" smtClean="0"/>
          </a:p>
          <a:p>
            <a:r>
              <a:rPr lang="cs-CZ" dirty="0" smtClean="0"/>
              <a:t>= t</a:t>
            </a:r>
            <a:r>
              <a:rPr lang="cs-CZ" baseline="30000" dirty="0" smtClean="0"/>
              <a:t>3</a:t>
            </a:r>
            <a:r>
              <a:rPr lang="cs-CZ" dirty="0" smtClean="0"/>
              <a:t> – 2t</a:t>
            </a:r>
            <a:r>
              <a:rPr lang="cs-CZ" baseline="30000" dirty="0" smtClean="0"/>
              <a:t>2</a:t>
            </a:r>
            <a:r>
              <a:rPr lang="cs-CZ" dirty="0" smtClean="0"/>
              <a:t> – 5t + 6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Dělení výrazů  a) </a:t>
            </a:r>
            <a:r>
              <a:rPr lang="cs-CZ" sz="2200" dirty="0" smtClean="0"/>
              <a:t>(piš podmínky řešitelnosti!!!)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y</a:t>
            </a:r>
            <a:r>
              <a:rPr lang="cs-CZ" baseline="30000" dirty="0" smtClean="0"/>
              <a:t>8</a:t>
            </a:r>
            <a:r>
              <a:rPr lang="cs-CZ" dirty="0" smtClean="0"/>
              <a:t> : y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</a:p>
          <a:p>
            <a:r>
              <a:rPr lang="cs-CZ" dirty="0" smtClean="0"/>
              <a:t>y</a:t>
            </a:r>
            <a:r>
              <a:rPr lang="cs-CZ" baseline="30000" dirty="0" smtClean="0"/>
              <a:t>8</a:t>
            </a:r>
            <a:r>
              <a:rPr lang="cs-CZ" dirty="0" smtClean="0"/>
              <a:t> : </a:t>
            </a:r>
            <a:r>
              <a:rPr lang="cs-CZ" dirty="0" err="1" smtClean="0"/>
              <a:t>y</a:t>
            </a:r>
            <a:r>
              <a:rPr lang="cs-CZ" baseline="30000" dirty="0" err="1" smtClean="0"/>
              <a:t>8</a:t>
            </a:r>
            <a:r>
              <a:rPr lang="cs-CZ" dirty="0" smtClean="0"/>
              <a:t> = </a:t>
            </a:r>
          </a:p>
          <a:p>
            <a:r>
              <a:rPr lang="cs-CZ" dirty="0" smtClean="0"/>
              <a:t>y</a:t>
            </a:r>
            <a:r>
              <a:rPr lang="cs-CZ" baseline="30000" dirty="0" smtClean="0"/>
              <a:t>2 </a:t>
            </a:r>
            <a:r>
              <a:rPr lang="cs-CZ" dirty="0" smtClean="0"/>
              <a:t>: y</a:t>
            </a:r>
            <a:r>
              <a:rPr lang="cs-CZ" baseline="30000" dirty="0" smtClean="0"/>
              <a:t>8</a:t>
            </a:r>
            <a:r>
              <a:rPr lang="cs-CZ" dirty="0" smtClean="0"/>
              <a:t> =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10l</a:t>
            </a:r>
            <a:r>
              <a:rPr lang="cs-CZ" baseline="30000" dirty="0" smtClean="0"/>
              <a:t>6</a:t>
            </a:r>
            <a:r>
              <a:rPr lang="cs-CZ" dirty="0" smtClean="0"/>
              <a:t> : (-2l</a:t>
            </a:r>
            <a:r>
              <a:rPr lang="cs-CZ" baseline="30000" dirty="0" smtClean="0"/>
              <a:t>4</a:t>
            </a:r>
            <a:r>
              <a:rPr lang="cs-CZ" dirty="0" smtClean="0"/>
              <a:t>) = </a:t>
            </a:r>
          </a:p>
          <a:p>
            <a:r>
              <a:rPr lang="cs-CZ" dirty="0" smtClean="0"/>
              <a:t>-4p</a:t>
            </a:r>
            <a:r>
              <a:rPr lang="cs-CZ" baseline="30000" dirty="0" smtClean="0"/>
              <a:t>3</a:t>
            </a:r>
            <a:r>
              <a:rPr lang="cs-CZ" dirty="0" smtClean="0"/>
              <a:t> : (-2p</a:t>
            </a:r>
            <a:r>
              <a:rPr lang="cs-CZ" baseline="30000" dirty="0" smtClean="0"/>
              <a:t>3</a:t>
            </a:r>
            <a:r>
              <a:rPr lang="cs-CZ" dirty="0" smtClean="0"/>
              <a:t>) = </a:t>
            </a:r>
          </a:p>
          <a:p>
            <a:r>
              <a:rPr lang="cs-CZ" dirty="0" smtClean="0"/>
              <a:t>-18x : 6x</a:t>
            </a:r>
            <a:r>
              <a:rPr lang="cs-CZ" baseline="30000" dirty="0" smtClean="0"/>
              <a:t>5</a:t>
            </a:r>
            <a:r>
              <a:rPr lang="cs-CZ" dirty="0" smtClean="0"/>
              <a:t> =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= y</a:t>
            </a:r>
            <a:r>
              <a:rPr lang="cs-CZ" baseline="30000" dirty="0" smtClean="0"/>
              <a:t>6</a:t>
            </a:r>
            <a:r>
              <a:rPr lang="cs-CZ" dirty="0" smtClean="0"/>
              <a:t>                            y ≠ 0</a:t>
            </a:r>
            <a:r>
              <a:rPr lang="cs-CZ" baseline="30000" dirty="0" smtClean="0"/>
              <a:t>	</a:t>
            </a:r>
            <a:endParaRPr lang="cs-CZ" dirty="0" smtClean="0"/>
          </a:p>
          <a:p>
            <a:r>
              <a:rPr lang="cs-CZ" dirty="0" smtClean="0"/>
              <a:t>= y</a:t>
            </a:r>
            <a:r>
              <a:rPr lang="cs-CZ" baseline="30000" dirty="0" smtClean="0"/>
              <a:t>0</a:t>
            </a:r>
            <a:r>
              <a:rPr lang="cs-CZ" dirty="0" smtClean="0"/>
              <a:t> = 1		       y ≠ 0</a:t>
            </a:r>
          </a:p>
          <a:p>
            <a:r>
              <a:rPr lang="cs-CZ" dirty="0" smtClean="0"/>
              <a:t>= y</a:t>
            </a:r>
            <a:r>
              <a:rPr lang="cs-CZ" baseline="30000" dirty="0" smtClean="0"/>
              <a:t>-6</a:t>
            </a:r>
            <a:r>
              <a:rPr lang="cs-CZ" dirty="0" smtClean="0"/>
              <a:t> =                        y ≠ 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= -5l</a:t>
            </a:r>
            <a:r>
              <a:rPr lang="cs-CZ" baseline="30000" dirty="0" smtClean="0"/>
              <a:t>2</a:t>
            </a:r>
            <a:r>
              <a:rPr lang="cs-CZ" dirty="0" smtClean="0"/>
              <a:t>                          l ≠ 0</a:t>
            </a:r>
          </a:p>
          <a:p>
            <a:r>
              <a:rPr lang="cs-CZ" dirty="0" smtClean="0"/>
              <a:t>= 2p</a:t>
            </a:r>
            <a:r>
              <a:rPr lang="cs-CZ" baseline="30000" dirty="0" smtClean="0"/>
              <a:t>0</a:t>
            </a:r>
            <a:r>
              <a:rPr lang="cs-CZ" dirty="0" smtClean="0"/>
              <a:t> = 2		       p ≠ 0</a:t>
            </a:r>
          </a:p>
          <a:p>
            <a:r>
              <a:rPr lang="cs-CZ" dirty="0" smtClean="0"/>
              <a:t>= -3x</a:t>
            </a:r>
            <a:r>
              <a:rPr lang="cs-CZ" baseline="30000" dirty="0" smtClean="0"/>
              <a:t>-4</a:t>
            </a:r>
            <a:r>
              <a:rPr lang="cs-CZ" dirty="0" smtClean="0"/>
              <a:t> =                     x ≠ 0</a:t>
            </a:r>
          </a:p>
          <a:p>
            <a:endParaRPr lang="cs-CZ" b="1" dirty="0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2225452" y="2276872"/>
          <a:ext cx="474340" cy="792088"/>
        </p:xfrm>
        <a:graphic>
          <a:graphicData uri="http://schemas.openxmlformats.org/presentationml/2006/ole">
            <p:oleObj spid="_x0000_s1030" name="Rovnice" r:id="rId3" imgW="228600" imgH="41910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2500784" y="4581129"/>
          <a:ext cx="415032" cy="792088"/>
        </p:xfrm>
        <a:graphic>
          <a:graphicData uri="http://schemas.openxmlformats.org/presentationml/2006/ole">
            <p:oleObj spid="_x0000_s1031" name="Rovnice" r:id="rId4" imgW="253890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Dělení výrazů  b) </a:t>
            </a:r>
            <a:r>
              <a:rPr lang="cs-CZ" sz="2200" dirty="0" smtClean="0"/>
              <a:t>(piš podmínky řešitelnosti!!!)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12am</a:t>
            </a:r>
            <a:r>
              <a:rPr lang="cs-CZ" baseline="30000" dirty="0" smtClean="0"/>
              <a:t>8</a:t>
            </a:r>
            <a:r>
              <a:rPr lang="cs-CZ" dirty="0" smtClean="0"/>
              <a:t> : (-6m</a:t>
            </a:r>
            <a:r>
              <a:rPr lang="cs-CZ" baseline="30000" dirty="0" smtClean="0"/>
              <a:t>5</a:t>
            </a:r>
            <a:r>
              <a:rPr lang="cs-CZ" dirty="0" smtClean="0"/>
              <a:t>) = </a:t>
            </a:r>
          </a:p>
          <a:p>
            <a:r>
              <a:rPr lang="cs-CZ" dirty="0" smtClean="0"/>
              <a:t>-8a</a:t>
            </a:r>
            <a:r>
              <a:rPr lang="cs-CZ" baseline="30000" dirty="0" smtClean="0"/>
              <a:t>6</a:t>
            </a:r>
            <a:r>
              <a:rPr lang="cs-CZ" dirty="0" smtClean="0"/>
              <a:t>b</a:t>
            </a:r>
            <a:r>
              <a:rPr lang="cs-CZ" baseline="30000" dirty="0" smtClean="0"/>
              <a:t>8</a:t>
            </a:r>
            <a:r>
              <a:rPr lang="cs-CZ" dirty="0" smtClean="0"/>
              <a:t> : 4ab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</a:p>
          <a:p>
            <a:r>
              <a:rPr lang="cs-CZ" dirty="0" smtClean="0"/>
              <a:t>-10x</a:t>
            </a:r>
            <a:r>
              <a:rPr lang="cs-CZ" baseline="30000" dirty="0" smtClean="0"/>
              <a:t>3</a:t>
            </a:r>
            <a:r>
              <a:rPr lang="cs-CZ" dirty="0" smtClean="0"/>
              <a:t>y</a:t>
            </a:r>
            <a:r>
              <a:rPr lang="cs-CZ" baseline="30000" dirty="0" smtClean="0"/>
              <a:t>5</a:t>
            </a:r>
            <a:r>
              <a:rPr lang="cs-CZ" dirty="0" smtClean="0"/>
              <a:t> : (-2x</a:t>
            </a:r>
            <a:r>
              <a:rPr lang="cs-CZ" baseline="30000" dirty="0" smtClean="0"/>
              <a:t>3</a:t>
            </a:r>
            <a:r>
              <a:rPr lang="cs-CZ" dirty="0" smtClean="0"/>
              <a:t>y</a:t>
            </a:r>
            <a:r>
              <a:rPr lang="cs-CZ" baseline="30000" dirty="0" smtClean="0"/>
              <a:t>4</a:t>
            </a:r>
            <a:r>
              <a:rPr lang="cs-CZ" dirty="0" smtClean="0"/>
              <a:t>) = </a:t>
            </a:r>
          </a:p>
          <a:p>
            <a:r>
              <a:rPr lang="cs-CZ" dirty="0" smtClean="0"/>
              <a:t>8ab</a:t>
            </a:r>
            <a:r>
              <a:rPr lang="cs-CZ" baseline="30000" dirty="0" smtClean="0"/>
              <a:t>7</a:t>
            </a:r>
            <a:r>
              <a:rPr lang="cs-CZ" dirty="0" smtClean="0"/>
              <a:t>c</a:t>
            </a:r>
            <a:r>
              <a:rPr lang="cs-CZ" baseline="30000" dirty="0" smtClean="0"/>
              <a:t>9</a:t>
            </a:r>
            <a:r>
              <a:rPr lang="cs-CZ" dirty="0" smtClean="0"/>
              <a:t> : 2ab</a:t>
            </a:r>
            <a:r>
              <a:rPr lang="cs-CZ" baseline="30000" dirty="0" smtClean="0"/>
              <a:t>9</a:t>
            </a:r>
            <a:r>
              <a:rPr lang="cs-CZ" dirty="0" smtClean="0"/>
              <a:t>c</a:t>
            </a:r>
            <a:r>
              <a:rPr lang="cs-CZ" baseline="30000" dirty="0" smtClean="0"/>
              <a:t>8</a:t>
            </a:r>
            <a:r>
              <a:rPr lang="cs-CZ" dirty="0" smtClean="0"/>
              <a:t> =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(-24k</a:t>
            </a:r>
            <a:r>
              <a:rPr lang="cs-CZ" baseline="30000" dirty="0" smtClean="0"/>
              <a:t>3</a:t>
            </a:r>
            <a:r>
              <a:rPr lang="cs-CZ" dirty="0" smtClean="0"/>
              <a:t> + 18k</a:t>
            </a:r>
            <a:r>
              <a:rPr lang="cs-CZ" baseline="30000" dirty="0" smtClean="0"/>
              <a:t>2</a:t>
            </a:r>
            <a:r>
              <a:rPr lang="cs-CZ" dirty="0" smtClean="0"/>
              <a:t> – 12k) : 6k = </a:t>
            </a:r>
          </a:p>
          <a:p>
            <a:r>
              <a:rPr lang="cs-CZ" dirty="0" smtClean="0"/>
              <a:t>(15a</a:t>
            </a:r>
            <a:r>
              <a:rPr lang="cs-CZ" baseline="30000" dirty="0" smtClean="0"/>
              <a:t>2</a:t>
            </a:r>
            <a:r>
              <a:rPr lang="cs-CZ" dirty="0" smtClean="0"/>
              <a:t>b – 20ab</a:t>
            </a:r>
            <a:r>
              <a:rPr lang="cs-CZ" baseline="30000" dirty="0" smtClean="0"/>
              <a:t>2</a:t>
            </a:r>
            <a:r>
              <a:rPr lang="cs-CZ" dirty="0" smtClean="0"/>
              <a:t> + 10ab) : (-5ab) =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= -2am</a:t>
            </a:r>
            <a:r>
              <a:rPr lang="cs-CZ" baseline="30000" dirty="0" smtClean="0"/>
              <a:t>3</a:t>
            </a:r>
            <a:r>
              <a:rPr lang="cs-CZ" dirty="0" smtClean="0"/>
              <a:t>                          m ≠ 0</a:t>
            </a:r>
          </a:p>
          <a:p>
            <a:r>
              <a:rPr lang="cs-CZ" dirty="0" smtClean="0"/>
              <a:t>= -2a</a:t>
            </a:r>
            <a:r>
              <a:rPr lang="cs-CZ" baseline="30000" dirty="0" smtClean="0"/>
              <a:t>5</a:t>
            </a:r>
            <a:r>
              <a:rPr lang="cs-CZ" dirty="0" smtClean="0"/>
              <a:t>b</a:t>
            </a:r>
            <a:r>
              <a:rPr lang="cs-CZ" baseline="30000" dirty="0" smtClean="0"/>
              <a:t>6</a:t>
            </a:r>
            <a:r>
              <a:rPr lang="cs-CZ" dirty="0" smtClean="0"/>
              <a:t>                          a ≠ 0; b ≠ 0</a:t>
            </a:r>
          </a:p>
          <a:p>
            <a:r>
              <a:rPr lang="cs-CZ" dirty="0" smtClean="0"/>
              <a:t>= 5x</a:t>
            </a:r>
            <a:r>
              <a:rPr lang="cs-CZ" baseline="30000" dirty="0" smtClean="0"/>
              <a:t>0</a:t>
            </a:r>
            <a:r>
              <a:rPr lang="cs-CZ" dirty="0" smtClean="0"/>
              <a:t>y = 5y                     x ≠ 0; y ≠ 0</a:t>
            </a:r>
          </a:p>
          <a:p>
            <a:r>
              <a:rPr lang="cs-CZ" dirty="0" smtClean="0"/>
              <a:t>= 4a</a:t>
            </a:r>
            <a:r>
              <a:rPr lang="cs-CZ" baseline="30000" dirty="0" smtClean="0"/>
              <a:t>0</a:t>
            </a:r>
            <a:r>
              <a:rPr lang="cs-CZ" dirty="0" smtClean="0"/>
              <a:t>b</a:t>
            </a:r>
            <a:r>
              <a:rPr lang="cs-CZ" baseline="30000" dirty="0" smtClean="0"/>
              <a:t>-2</a:t>
            </a:r>
            <a:r>
              <a:rPr lang="cs-CZ" dirty="0" smtClean="0"/>
              <a:t>c =                      a ≠ 0; b ≠ 0; c ≠ 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= -4k</a:t>
            </a:r>
            <a:r>
              <a:rPr lang="cs-CZ" baseline="30000" dirty="0" smtClean="0"/>
              <a:t>2</a:t>
            </a:r>
            <a:r>
              <a:rPr lang="cs-CZ" dirty="0" smtClean="0"/>
              <a:t> + 3k – 2                k ≠ 0</a:t>
            </a:r>
          </a:p>
          <a:p>
            <a:r>
              <a:rPr lang="cs-CZ" dirty="0" smtClean="0"/>
              <a:t>= -3a + 4b – 2                 a ≠ 0; b ≠ 0</a:t>
            </a:r>
          </a:p>
          <a:p>
            <a:endParaRPr lang="cs-CZ" dirty="0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915816" y="2636912"/>
          <a:ext cx="504056" cy="936104"/>
        </p:xfrm>
        <a:graphic>
          <a:graphicData uri="http://schemas.openxmlformats.org/presentationml/2006/ole">
            <p:oleObj spid="_x0000_s2052" name="Rovnice" r:id="rId3" imgW="215713" imgH="39335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Umocňování</a:t>
            </a:r>
            <a:r>
              <a:rPr lang="cs-CZ" sz="4000" dirty="0" smtClean="0"/>
              <a:t> mocniny, mocnina součinu, mocnina podílu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(ab)</a:t>
            </a:r>
            <a:r>
              <a:rPr lang="cs-CZ" baseline="30000" dirty="0" smtClean="0"/>
              <a:t>3</a:t>
            </a:r>
            <a:r>
              <a:rPr lang="cs-CZ" dirty="0" smtClean="0"/>
              <a:t> = </a:t>
            </a:r>
          </a:p>
          <a:p>
            <a:endParaRPr lang="cs-CZ" dirty="0" smtClean="0"/>
          </a:p>
          <a:p>
            <a:r>
              <a:rPr lang="cs-CZ" dirty="0" smtClean="0"/>
              <a:t>(a</a:t>
            </a:r>
            <a:r>
              <a:rPr lang="cs-CZ" baseline="30000" dirty="0" smtClean="0"/>
              <a:t>2</a:t>
            </a:r>
            <a:r>
              <a:rPr lang="cs-CZ" dirty="0" smtClean="0"/>
              <a:t>b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6</a:t>
            </a:r>
            <a:r>
              <a:rPr lang="cs-CZ" dirty="0" smtClean="0"/>
              <a:t> = 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               </a:t>
            </a:r>
          </a:p>
          <a:p>
            <a:endParaRPr lang="cs-CZ" b="1" dirty="0" smtClean="0"/>
          </a:p>
          <a:p>
            <a:r>
              <a:rPr lang="cs-CZ" dirty="0" smtClean="0"/>
              <a:t>                    </a:t>
            </a:r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0" y="809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154" name="Rectangle 10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1259632" y="3501008"/>
          <a:ext cx="961380" cy="1080120"/>
        </p:xfrm>
        <a:graphic>
          <a:graphicData uri="http://schemas.openxmlformats.org/presentationml/2006/ole">
            <p:oleObj spid="_x0000_s3078" name="Rovnice" r:id="rId3" imgW="482391" imgH="469696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1259632" y="4437112"/>
          <a:ext cx="1224136" cy="1152128"/>
        </p:xfrm>
        <a:graphic>
          <a:graphicData uri="http://schemas.openxmlformats.org/presentationml/2006/ole">
            <p:oleObj spid="_x0000_s3079" name="Rovnice" r:id="rId4" imgW="622030" imgH="5077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= a</a:t>
            </a:r>
            <a:r>
              <a:rPr lang="cs-CZ" baseline="30000" dirty="0" smtClean="0"/>
              <a:t>3</a:t>
            </a:r>
            <a:r>
              <a:rPr lang="cs-CZ" dirty="0" smtClean="0"/>
              <a:t>b</a:t>
            </a:r>
            <a:r>
              <a:rPr lang="cs-CZ" baseline="30000" dirty="0" smtClean="0"/>
              <a:t>3</a:t>
            </a:r>
            <a:r>
              <a:rPr lang="cs-CZ" dirty="0" smtClean="0"/>
              <a:t>                              </a:t>
            </a:r>
          </a:p>
          <a:p>
            <a:endParaRPr lang="cs-CZ" dirty="0" smtClean="0"/>
          </a:p>
          <a:p>
            <a:r>
              <a:rPr lang="cs-CZ" dirty="0" smtClean="0"/>
              <a:t>= a</a:t>
            </a:r>
            <a:r>
              <a:rPr lang="cs-CZ" baseline="30000" dirty="0" smtClean="0"/>
              <a:t>12</a:t>
            </a:r>
            <a:r>
              <a:rPr lang="cs-CZ" dirty="0" smtClean="0"/>
              <a:t>b</a:t>
            </a:r>
            <a:r>
              <a:rPr lang="cs-CZ" baseline="30000" dirty="0" smtClean="0"/>
              <a:t>16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=                                    b ≠ 0</a:t>
            </a:r>
          </a:p>
          <a:p>
            <a:endParaRPr lang="cs-CZ" dirty="0" smtClean="0"/>
          </a:p>
          <a:p>
            <a:r>
              <a:rPr lang="cs-CZ" dirty="0" smtClean="0"/>
              <a:t>=                                    z ≠ 0</a:t>
            </a:r>
          </a:p>
          <a:p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619672" y="3429000"/>
          <a:ext cx="576064" cy="1080120"/>
        </p:xfrm>
        <a:graphic>
          <a:graphicData uri="http://schemas.openxmlformats.org/presentationml/2006/ole">
            <p:oleObj spid="_x0000_s4102" name="Rovnice" r:id="rId3" imgW="215806" imgH="418918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547664" y="4365104"/>
          <a:ext cx="1080120" cy="1152128"/>
        </p:xfrm>
        <a:graphic>
          <a:graphicData uri="http://schemas.openxmlformats.org/presentationml/2006/ole">
            <p:oleObj spid="_x0000_s4103" name="Rovnice" r:id="rId4" imgW="393529" imgH="418918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Rozklad na součin činitelů </a:t>
            </a:r>
            <a:r>
              <a:rPr lang="cs-CZ" sz="2800" dirty="0" smtClean="0"/>
              <a:t>(vytýkání před závorku)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4a</a:t>
            </a:r>
            <a:r>
              <a:rPr lang="cs-CZ" baseline="30000" dirty="0" smtClean="0"/>
              <a:t>2</a:t>
            </a:r>
            <a:r>
              <a:rPr lang="cs-CZ" dirty="0" smtClean="0"/>
              <a:t>b + 10ab</a:t>
            </a:r>
            <a:r>
              <a:rPr lang="cs-CZ" baseline="30000" dirty="0" smtClean="0"/>
              <a:t>2</a:t>
            </a:r>
            <a:r>
              <a:rPr lang="cs-CZ" dirty="0" smtClean="0"/>
              <a:t> + 6ab =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8uv – 16u</a:t>
            </a:r>
            <a:r>
              <a:rPr lang="cs-CZ" baseline="30000" dirty="0" smtClean="0"/>
              <a:t>2</a:t>
            </a:r>
            <a:r>
              <a:rPr lang="cs-CZ" dirty="0" smtClean="0"/>
              <a:t>v</a:t>
            </a:r>
            <a:r>
              <a:rPr lang="cs-CZ" baseline="30000" dirty="0" smtClean="0"/>
              <a:t>2</a:t>
            </a:r>
            <a:r>
              <a:rPr lang="cs-CZ" dirty="0" smtClean="0"/>
              <a:t> – 24uv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12p</a:t>
            </a:r>
            <a:r>
              <a:rPr lang="cs-CZ" baseline="30000" dirty="0" smtClean="0"/>
              <a:t>3</a:t>
            </a:r>
            <a:r>
              <a:rPr lang="cs-CZ" dirty="0" smtClean="0"/>
              <a:t>q – 8p</a:t>
            </a:r>
            <a:r>
              <a:rPr lang="cs-CZ" baseline="30000" dirty="0" smtClean="0"/>
              <a:t>2</a:t>
            </a:r>
            <a:r>
              <a:rPr lang="cs-CZ" dirty="0" smtClean="0"/>
              <a:t>q</a:t>
            </a:r>
            <a:r>
              <a:rPr lang="cs-CZ" baseline="30000" dirty="0" smtClean="0"/>
              <a:t>2</a:t>
            </a:r>
            <a:r>
              <a:rPr lang="cs-CZ" dirty="0" smtClean="0"/>
              <a:t> + 4p</a:t>
            </a:r>
            <a:r>
              <a:rPr lang="cs-CZ" baseline="30000" dirty="0" smtClean="0"/>
              <a:t>2</a:t>
            </a:r>
            <a:r>
              <a:rPr lang="cs-CZ" dirty="0" smtClean="0"/>
              <a:t>q =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= 2ab(2a + 5b + 3)</a:t>
            </a:r>
          </a:p>
          <a:p>
            <a:endParaRPr lang="cs-CZ" dirty="0" smtClean="0"/>
          </a:p>
          <a:p>
            <a:r>
              <a:rPr lang="cs-CZ" dirty="0" smtClean="0"/>
              <a:t>= 8uv(1 – 2uv – 3v)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= 4p</a:t>
            </a:r>
            <a:r>
              <a:rPr lang="cs-CZ" baseline="30000" dirty="0" smtClean="0"/>
              <a:t>2</a:t>
            </a:r>
            <a:r>
              <a:rPr lang="cs-CZ" dirty="0" smtClean="0"/>
              <a:t>q(3p – 2q + 1)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Kombinace úloh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(a-7) ∙ (a + b - 1) – a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</a:p>
          <a:p>
            <a:endParaRPr lang="cs-CZ" dirty="0" smtClean="0"/>
          </a:p>
          <a:p>
            <a:r>
              <a:rPr lang="cs-CZ" dirty="0" smtClean="0"/>
              <a:t>a(a + 3b) – (a + 3)(a – 1) = </a:t>
            </a:r>
          </a:p>
          <a:p>
            <a:endParaRPr lang="cs-CZ" dirty="0" smtClean="0"/>
          </a:p>
          <a:p>
            <a:r>
              <a:rPr lang="cs-CZ" dirty="0" smtClean="0"/>
              <a:t>5a</a:t>
            </a:r>
            <a:r>
              <a:rPr lang="en-US" dirty="0" smtClean="0"/>
              <a:t>[a + 2(a – 5b)] + 42ab = 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= -8a – 7b + ab + 7</a:t>
            </a:r>
          </a:p>
          <a:p>
            <a:endParaRPr lang="cs-CZ" dirty="0" smtClean="0"/>
          </a:p>
          <a:p>
            <a:r>
              <a:rPr lang="cs-CZ" dirty="0" smtClean="0"/>
              <a:t>= -2a + 3ab + 3</a:t>
            </a:r>
          </a:p>
          <a:p>
            <a:endParaRPr lang="cs-CZ" dirty="0" smtClean="0"/>
          </a:p>
          <a:p>
            <a:r>
              <a:rPr lang="cs-CZ" dirty="0" smtClean="0"/>
              <a:t>= 15a</a:t>
            </a:r>
            <a:r>
              <a:rPr lang="cs-CZ" baseline="30000" dirty="0" smtClean="0"/>
              <a:t>2</a:t>
            </a:r>
            <a:r>
              <a:rPr lang="cs-CZ" dirty="0" smtClean="0"/>
              <a:t> – 8ab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218</TotalTime>
  <Words>492</Words>
  <Application>Microsoft Office PowerPoint</Application>
  <PresentationFormat>Předvádění na obrazovce (4:3)</PresentationFormat>
  <Paragraphs>136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Jmění</vt:lpstr>
      <vt:lpstr>Rovnice</vt:lpstr>
      <vt:lpstr>Snímek 1</vt:lpstr>
      <vt:lpstr>POČETNÍ OPERACE                       S MOCNINAMI</vt:lpstr>
      <vt:lpstr>Sčítání a odčítání výrazů</vt:lpstr>
      <vt:lpstr>Snímek 4</vt:lpstr>
      <vt:lpstr>Násobení výrazů  a)</vt:lpstr>
      <vt:lpstr>Snímek 6</vt:lpstr>
      <vt:lpstr>Násobení výrazů  b)</vt:lpstr>
      <vt:lpstr>Snímek 8</vt:lpstr>
      <vt:lpstr>Dělení výrazů  a) (piš podmínky řešitelnosti!!!)</vt:lpstr>
      <vt:lpstr>Snímek 10</vt:lpstr>
      <vt:lpstr>Dělení výrazů  b) (piš podmínky řešitelnosti!!!)</vt:lpstr>
      <vt:lpstr>Snímek 12</vt:lpstr>
      <vt:lpstr>Umocňování mocniny, mocnina součinu, mocnina podílu</vt:lpstr>
      <vt:lpstr>Snímek 14</vt:lpstr>
      <vt:lpstr>Rozklad na součin činitelů (vytýkání před závorku)</vt:lpstr>
      <vt:lpstr>Snímek 16</vt:lpstr>
      <vt:lpstr>Kombinace úloh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POČETNÍ OPERACE S VÝRAZY</dc:title>
  <dc:creator>Uzivatel</dc:creator>
  <cp:lastModifiedBy>Dum</cp:lastModifiedBy>
  <cp:revision>41</cp:revision>
  <dcterms:created xsi:type="dcterms:W3CDTF">2012-01-09T21:42:23Z</dcterms:created>
  <dcterms:modified xsi:type="dcterms:W3CDTF">2012-07-23T20:11:54Z</dcterms:modified>
</cp:coreProperties>
</file>