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65" r:id="rId2"/>
    <p:sldId id="266" r:id="rId3"/>
    <p:sldId id="296" r:id="rId4"/>
    <p:sldId id="275" r:id="rId5"/>
    <p:sldId id="297" r:id="rId6"/>
    <p:sldId id="258" r:id="rId7"/>
    <p:sldId id="298" r:id="rId8"/>
    <p:sldId id="283" r:id="rId9"/>
    <p:sldId id="299" r:id="rId10"/>
    <p:sldId id="259" r:id="rId11"/>
    <p:sldId id="260" r:id="rId12"/>
    <p:sldId id="279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74" r:id="rId26"/>
    <p:sldId id="301" r:id="rId27"/>
    <p:sldId id="269" r:id="rId28"/>
    <p:sldId id="300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C6592FD-E40E-4BD4-82EB-58044415BB5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F8979DD-CC73-4842-810C-58D038014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150B1B-D429-4AE9-BEF8-DBB331B16AE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BC20A-4EAF-4B70-B204-E77BBB5855B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AFC5C-4EE4-4D67-8CA7-D8C8DEAE5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68867-AAEB-446C-B80E-9F31C9CB6F9C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B619F-A5C2-4814-812B-895EB8AAE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2912B-CC4D-40FC-A88D-1DA63386B61A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6FC11-1B87-4104-B6F9-3931A26D3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7779F-FC4A-48F9-AC95-F57FB8735F7A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EEBD8-003B-4A49-9A82-716C3317E8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60F32-2178-44CB-9F56-80C53DF33799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16EF0-2301-4EC1-8E4B-56D35857C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B085B-3216-4D00-95FB-0349A3C21EB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9801E-489C-483F-A6EB-B44617FEF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BB9C5-1D4F-4994-845B-13F96C057DDE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276E7-EA44-40A1-9F49-5CD399B15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5CCE5-190A-473C-AB5E-7C45D1EC1BFC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48AB8-0760-4EED-98D8-F94DC1C18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3F4E3-5291-442F-811B-E174A818581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7D54B-19A8-4F0C-A94B-B3A86788D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2858D-57ED-4A75-AA42-BB65C3117F5E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0134F-824C-422B-8AFB-446C8BBD9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D493F-C7CD-45A4-9460-EC5AFDC659CC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2592B6-026B-46E4-A8BB-8DE68B9D5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BE8478-BC41-40F2-813E-4001A89D8C01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F5082F-5CB8-408B-AB38-638A3B54C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489825" cy="3883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VY_32_INOVACE_19_PŘÍRODOPIS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Vznik nového jedince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Vznik nového jedince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643063"/>
            <a:ext cx="8229600" cy="45259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 zachování každého druhu organismu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nutné jeho rozmnožování.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3" name="Obrázek 3" descr="MB900178526.JPG"/>
          <p:cNvPicPr>
            <a:picLocks noChangeAspect="1"/>
          </p:cNvPicPr>
          <p:nvPr/>
        </p:nvPicPr>
        <p:blipFill>
          <a:blip r:embed="rId2"/>
          <a:srcRect l="15750" r="21251"/>
          <a:stretch>
            <a:fillRect/>
          </a:stretch>
        </p:blipFill>
        <p:spPr bwMode="auto">
          <a:xfrm>
            <a:off x="6372225" y="1989138"/>
            <a:ext cx="2232025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6" name="Zástupný symbol pro obrázek 4" descr="00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89"/>
          <a:stretch>
            <a:fillRect/>
          </a:stretch>
        </p:blipFill>
        <p:spPr>
          <a:xfrm>
            <a:off x="1187450" y="392113"/>
            <a:ext cx="7097713" cy="6242050"/>
          </a:xfrm>
        </p:spPr>
      </p:pic>
      <p:sp>
        <p:nvSpPr>
          <p:cNvPr id="1638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Nitroděložní vývoj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Nitroděložní vývin  - </a:t>
            </a:r>
            <a:r>
              <a:rPr lang="cs-CZ" sz="28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vývin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uvnitř matčina těla - je první etapa vývoje člověka 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vaječníku se uvolní zralé vajíčko, které putuje vejcovodem. Ve vejcovodu se setká se spermií. \zde dochází k oplození.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Oplodněné vajíčko sestoupí do dělohy, kde se uhnízdí. Vznikne embryo. Začínají se tvořit orgány a orgánové soustavy.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třetím měsíci je plod spojen pupečníkem s placentou, která zajišťuje jeho výživu.</a:t>
            </a:r>
          </a:p>
        </p:txBody>
      </p:sp>
      <p:pic>
        <p:nvPicPr>
          <p:cNvPr id="17411" name="Obrázek 3" descr="MB90041370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0"/>
            <a:ext cx="1397000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4" name="Zástupný symbol pro obrázek 4" descr="004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784"/>
          <a:stretch>
            <a:fillRect/>
          </a:stretch>
        </p:blipFill>
        <p:spPr>
          <a:xfrm>
            <a:off x="1187450" y="355600"/>
            <a:ext cx="7097713" cy="6305550"/>
          </a:xfrm>
        </p:spPr>
      </p:pic>
      <p:sp>
        <p:nvSpPr>
          <p:cNvPr id="1843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Těhotenství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Těhotenství trvá 280 dní – 40 týdnů.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Těhotenství je ukončeno porodem.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Dítě je vypuzováno z matčina těla stahy dělohy.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Většinou vychází ven hlavičkou napřed.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komplikovanějším průběhu porodu je možné provést tzv. císařský řez. </a:t>
            </a:r>
          </a:p>
        </p:txBody>
      </p:sp>
      <p:pic>
        <p:nvPicPr>
          <p:cNvPr id="19459" name="Obrázek 3" descr="MB90031025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908050"/>
            <a:ext cx="1973262" cy="218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2" name="Zástupný symbol pro obrázek 4" descr="003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26"/>
          <a:stretch>
            <a:fillRect/>
          </a:stretch>
        </p:blipFill>
        <p:spPr>
          <a:xfrm>
            <a:off x="1187450" y="373063"/>
            <a:ext cx="7129463" cy="6319837"/>
          </a:xfrm>
        </p:spPr>
      </p:pic>
      <p:sp>
        <p:nvSpPr>
          <p:cNvPr id="20483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Životospráva v těhotenství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zdravý vývoj budoucího dítěte je nutné dodržovat určité zdravotní zásady.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Pravidelné kontroly u lékaře.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Vyloučit kouření a alkohol.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Užívání léků jen po poradě s lékařem.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Prevence úrazů.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Pestré složení jídelníčku.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Ochrana před infekčními nemocemi.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Obrázek 3" descr="MB900402560.JPG"/>
          <p:cNvPicPr>
            <a:picLocks noChangeAspect="1"/>
          </p:cNvPicPr>
          <p:nvPr/>
        </p:nvPicPr>
        <p:blipFill>
          <a:blip r:embed="rId2"/>
          <a:srcRect l="3937" t="7875" b="9439"/>
          <a:stretch>
            <a:fillRect/>
          </a:stretch>
        </p:blipFill>
        <p:spPr bwMode="auto">
          <a:xfrm>
            <a:off x="6300788" y="4005263"/>
            <a:ext cx="24257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0" name="Zástupný symbol pro obrázek 4" descr="020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805"/>
          <a:stretch>
            <a:fillRect/>
          </a:stretch>
        </p:blipFill>
        <p:spPr>
          <a:xfrm>
            <a:off x="1187450" y="366713"/>
            <a:ext cx="7097713" cy="6275387"/>
          </a:xfrm>
        </p:spPr>
      </p:pic>
      <p:sp>
        <p:nvSpPr>
          <p:cNvPr id="2253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Plánované rodičovství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643063"/>
            <a:ext cx="8229600" cy="45259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Plánované rodičovství je zodpovědné chování, kdy je možné dopředu promyslet, v jaké době bude nejvhodnější zplodit, ale hlavně vychovat potomky.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" name="Obrázek 3" descr="MB900407239.JPG"/>
          <p:cNvPicPr>
            <a:picLocks noChangeAspect="1"/>
          </p:cNvPicPr>
          <p:nvPr/>
        </p:nvPicPr>
        <p:blipFill>
          <a:blip r:embed="rId3" cstate="print"/>
          <a:srcRect l="15750" r="17314"/>
          <a:stretch>
            <a:fillRect/>
          </a:stretch>
        </p:blipFill>
        <p:spPr>
          <a:xfrm>
            <a:off x="6012160" y="3645024"/>
            <a:ext cx="1800200" cy="26894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Antikoncepce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Antikoncepce je zabránění nechtěnému těhotenství.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různé způsoby 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Pohlavní zdrženlivost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Využití neplodných dnů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Kondom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Hormonální antikoncepce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Čípky, gely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Pesar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Období lidského života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Lidský život od narození po smrt dělíme do několika období.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Průměrná délka lidského života je u žen 75 let, u mužů 68 let.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Maximální délka lidského života je 120 let.</a:t>
            </a:r>
          </a:p>
        </p:txBody>
      </p:sp>
      <p:pic>
        <p:nvPicPr>
          <p:cNvPr id="26627" name="Obrázek 3" descr="MB900178526.JPG"/>
          <p:cNvPicPr>
            <a:picLocks noChangeAspect="1"/>
          </p:cNvPicPr>
          <p:nvPr/>
        </p:nvPicPr>
        <p:blipFill>
          <a:blip r:embed="rId2"/>
          <a:srcRect l="19687" r="17314"/>
          <a:stretch>
            <a:fillRect/>
          </a:stretch>
        </p:blipFill>
        <p:spPr bwMode="auto">
          <a:xfrm>
            <a:off x="7308850" y="4221163"/>
            <a:ext cx="1439863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Novorozenecké 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období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narození do 28. dne života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novorozenec má vrozené reflexy, které jsou důležité pro jeho rozvoj – sací, obranný, polykací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tomto období vznikají základní citové vazby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výživa novorozence je hlavně kojení,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upravené kravské mléko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289365.JPG"/>
          <p:cNvPicPr>
            <a:picLocks noChangeAspect="1"/>
          </p:cNvPicPr>
          <p:nvPr/>
        </p:nvPicPr>
        <p:blipFill>
          <a:blip r:embed="rId2"/>
          <a:srcRect l="2751" t="18500" r="2751" b="18500"/>
          <a:stretch>
            <a:fillRect/>
          </a:stretch>
        </p:blipFill>
        <p:spPr bwMode="auto">
          <a:xfrm>
            <a:off x="5364163" y="260350"/>
            <a:ext cx="33480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Kojenecké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trvá do jednoho roku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výživa kojence – kojení, upravené kravské mléko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kojenecké období je charakterizováno rychlým tělesným i duševním vývojem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dítě je citově vázáno na matku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0962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3789363"/>
            <a:ext cx="2908300" cy="290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Batolecí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do tří let věku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velký rozvoj pohybových dovedností – lezení, chůze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prořezávání prvních mléčných zubů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výživa – začíná být pestřejší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dítě začíná komunikovat</a:t>
            </a:r>
          </a:p>
          <a:p>
            <a:r>
              <a:rPr lang="cs-CZ" sz="2800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osvojuje si základní hygienické a společenské návyky</a:t>
            </a:r>
          </a:p>
        </p:txBody>
      </p:sp>
      <p:pic>
        <p:nvPicPr>
          <p:cNvPr id="29699" name="Obrázek 3" descr="MB90043931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3333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Předškolní věk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šesti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dítě rychle roste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vyhledávat společnost jiných dětí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hře často napodobuje dospělé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hlavní činností dítěte je hra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948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3716338"/>
            <a:ext cx="2447925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Mladší školní věk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deseti let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prořezává se trvalý chrup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učení místo her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tělesné tvary se zaoblují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0949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32375" y="2636838"/>
            <a:ext cx="273685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Starší školní věk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čtrnácti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rychlý růst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puberta – začíná činnost pohlavních žláz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probíhají změny v tělesných proporcích typických pro určité pohlaví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kromě tělesných začínají i duševní změny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1" name="Obrázek 3" descr="MB900439426.JPG"/>
          <p:cNvPicPr>
            <a:picLocks noChangeAspect="1"/>
          </p:cNvPicPr>
          <p:nvPr/>
        </p:nvPicPr>
        <p:blipFill>
          <a:blip r:embed="rId2"/>
          <a:srcRect t="19687" r="1564" b="17314"/>
          <a:stretch>
            <a:fillRect/>
          </a:stretch>
        </p:blipFill>
        <p:spPr bwMode="auto">
          <a:xfrm>
            <a:off x="6084888" y="1196975"/>
            <a:ext cx="28114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Dorost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osmnácti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období dospívání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rychlý duševní a citový vývoj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dokončení vývoje druhotných pohlavních znaků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toto období je obdobím maximální schopnosti vstřebávat vědomosti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příprava na budoucí povolání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939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549275"/>
            <a:ext cx="2476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Dospělost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třiceti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růst se zastavuje do dvaceti let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dosažení vrcholu fyzické zdatnosti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zakládání rodiny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vstup do zaměstnání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4819" name="Obrázek 3" descr="MB90043850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997200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Zralost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45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vyvážená tělesná a duševní vyzrálost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vysoká pracovní aktivita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péče o rodinu – výchova dětí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9424.JPG"/>
          <p:cNvPicPr>
            <a:picLocks noChangeAspect="1"/>
          </p:cNvPicPr>
          <p:nvPr/>
        </p:nvPicPr>
        <p:blipFill>
          <a:blip r:embed="rId2"/>
          <a:srcRect t="19687" r="1564" b="17314"/>
          <a:stretch>
            <a:fillRect/>
          </a:stretch>
        </p:blipFill>
        <p:spPr bwMode="auto">
          <a:xfrm>
            <a:off x="5508625" y="3573463"/>
            <a:ext cx="3036888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Střední věk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šedesáti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aktivita člověka se zmírňuje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předání zkušeností mladším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ženy ztrácejí schopnost mít potomka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8729.JPG"/>
          <p:cNvPicPr>
            <a:picLocks noChangeAspect="1"/>
          </p:cNvPicPr>
          <p:nvPr/>
        </p:nvPicPr>
        <p:blipFill>
          <a:blip r:embed="rId2"/>
          <a:srcRect t="15750" r="1564" b="17314"/>
          <a:stretch>
            <a:fillRect/>
          </a:stretch>
        </p:blipFill>
        <p:spPr bwMode="auto">
          <a:xfrm>
            <a:off x="5364163" y="1628775"/>
            <a:ext cx="3176587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Stáří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75 let věku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začínají se objevovat typické znaky stáří – nižší výkonnost, ztráta svalové hmoty, řídnutí kostní tkáně, pokles množství vody v tkáních, úbytek fyzických sil, nižší výkonnost smyslových orgánů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9289.JPG"/>
          <p:cNvPicPr>
            <a:picLocks noChangeAspect="1"/>
          </p:cNvPicPr>
          <p:nvPr/>
        </p:nvPicPr>
        <p:blipFill>
          <a:blip r:embed="rId2"/>
          <a:srcRect l="3937" b="17314"/>
          <a:stretch>
            <a:fillRect/>
          </a:stretch>
        </p:blipFill>
        <p:spPr bwMode="auto">
          <a:xfrm>
            <a:off x="5867400" y="4508500"/>
            <a:ext cx="2405063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Vysoké stáří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nad 75 let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ochabuje činnost orgánů a orgánových soustav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určitou duševní a tělesnou výkonnost si lze udržet velmi dlouho vhodným cvičením a životosprávou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Smrt – konec života člověka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Najděte v literatuře, co je plánované rodičovství.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Se spolužáky se sestavte, jaké zásady musí dodržovat těhotná žena.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Vyjmenuj hlavní období lidského života.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Zamysli se,  jaké jsou povinnosti rodičů k dětem a naopak.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prezentace str. 12 – 24 – novorozenecké, kojenecké, batolecí, předškolní, mladší školní věk, starší školní věk, dorost, dospělost, zralost, střední věk, stáří, vysoké stáří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 seznámení se vznikem a průběhem těhotenství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 seznámení s charakteristickými rysy hlavních období lidského života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  antikoncepce a plánované rodičovství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- práce s prezentací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Znalosti lze využít v dalších předmětech: výchově ke zdraví.</a:t>
            </a:r>
          </a:p>
          <a:p>
            <a:pPr>
              <a:buFont typeface="Arial" charset="0"/>
              <a:buNone/>
            </a:pP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/>
        </p:nvSpPr>
        <p:spPr bwMode="auto">
          <a:xfrm>
            <a:off x="457200" y="5032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43010" name="Zástupný symbol pro obsah 2"/>
          <p:cNvSpPr>
            <a:spLocks noGrp="1"/>
          </p:cNvSpPr>
          <p:nvPr/>
        </p:nvSpPr>
        <p:spPr bwMode="auto">
          <a:xfrm>
            <a:off x="457200" y="18288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Praha: Scientia, 1999. ISBN 80-7183-246-4.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Olomouc: Epava, 1998. ISBN 80-901 667-0-9.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Olomouc: Prodos, 1999. ISBN 80-7230-040-7.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. Praha: Blug, 1999. ISBN 80-85635-97-6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200">
                <a:latin typeface="Times New Roman" pitchFamily="18" charset="0"/>
                <a:cs typeface="Times New Roman" pitchFamily="18" charset="0"/>
              </a:rPr>
              <a:t>www. office.microsoft.com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2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1555</TotalTime>
  <Words>736</Words>
  <Application>Microsoft Office PowerPoint</Application>
  <PresentationFormat>Předvádění na obrazovce (4:3)</PresentationFormat>
  <Paragraphs>165</Paragraphs>
  <Slides>28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4" baseType="lpstr">
      <vt:lpstr>Calibri</vt:lpstr>
      <vt:lpstr>Arial</vt:lpstr>
      <vt:lpstr>Times New Roman</vt:lpstr>
      <vt:lpstr>Wingdings</vt:lpstr>
      <vt:lpstr>Monotype Corsiva</vt:lpstr>
      <vt:lpstr>Motiv sady Office</vt:lpstr>
      <vt:lpstr>Snímek 1</vt:lpstr>
      <vt:lpstr>Vznik nového jedince</vt:lpstr>
      <vt:lpstr>Snímek 3</vt:lpstr>
      <vt:lpstr>Nitroděložní vývoj </vt:lpstr>
      <vt:lpstr>Snímek 5</vt:lpstr>
      <vt:lpstr>Těhotenství</vt:lpstr>
      <vt:lpstr>Snímek 7</vt:lpstr>
      <vt:lpstr>Životospráva v těhotenství</vt:lpstr>
      <vt:lpstr>Snímek 9</vt:lpstr>
      <vt:lpstr>Plánované rodičovství</vt:lpstr>
      <vt:lpstr>Antikoncepce</vt:lpstr>
      <vt:lpstr>Období lidského života</vt:lpstr>
      <vt:lpstr>Novorozenecké  období</vt:lpstr>
      <vt:lpstr>Kojenecké období</vt:lpstr>
      <vt:lpstr>Batolecí období</vt:lpstr>
      <vt:lpstr>Předškolní věk</vt:lpstr>
      <vt:lpstr>Mladší školní věk</vt:lpstr>
      <vt:lpstr>Starší školní věk</vt:lpstr>
      <vt:lpstr>Dorost</vt:lpstr>
      <vt:lpstr>Dospělost</vt:lpstr>
      <vt:lpstr>Zralost</vt:lpstr>
      <vt:lpstr>Střední věk</vt:lpstr>
      <vt:lpstr>Stáří</vt:lpstr>
      <vt:lpstr>Vysoké stáří</vt:lpstr>
      <vt:lpstr>Otázky</vt:lpstr>
      <vt:lpstr>Odpovědi</vt:lpstr>
      <vt:lpstr>ANOTACE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Maminka</cp:lastModifiedBy>
  <cp:revision>140</cp:revision>
  <dcterms:created xsi:type="dcterms:W3CDTF">2011-12-12T09:29:43Z</dcterms:created>
  <dcterms:modified xsi:type="dcterms:W3CDTF">2012-03-06T13:52:37Z</dcterms:modified>
</cp:coreProperties>
</file>