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5" r:id="rId2"/>
    <p:sldId id="256" r:id="rId3"/>
    <p:sldId id="276" r:id="rId4"/>
    <p:sldId id="278" r:id="rId5"/>
    <p:sldId id="279" r:id="rId6"/>
    <p:sldId id="281" r:id="rId7"/>
    <p:sldId id="280" r:id="rId8"/>
    <p:sldId id="283" r:id="rId9"/>
    <p:sldId id="284" r:id="rId10"/>
    <p:sldId id="290" r:id="rId11"/>
    <p:sldId id="291" r:id="rId12"/>
    <p:sldId id="292" r:id="rId13"/>
    <p:sldId id="293" r:id="rId14"/>
    <p:sldId id="294" r:id="rId15"/>
    <p:sldId id="277" r:id="rId16"/>
    <p:sldId id="28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42" autoAdjust="0"/>
    <p:restoredTop sz="94660"/>
  </p:normalViewPr>
  <p:slideViewPr>
    <p:cSldViewPr>
      <p:cViewPr varScale="1">
        <p:scale>
          <a:sx n="61" d="100"/>
          <a:sy n="61" d="100"/>
        </p:scale>
        <p:origin x="-14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4C264DE-2F20-4670-8B7B-1DC08576CFC5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5A9DF9FB-2E45-4962-8FA6-DAD33853443C}" type="parTrans" cxnId="{B0F26858-A3E7-432F-AFE3-999E58FF17A0}">
      <dgm:prSet/>
      <dgm:spPr/>
      <dgm:t>
        <a:bodyPr/>
        <a:lstStyle/>
        <a:p>
          <a:endParaRPr lang="cs-CZ"/>
        </a:p>
      </dgm:t>
    </dgm:pt>
    <dgm:pt modelId="{BC0D825D-7A7A-442B-840D-B10C09DEAD42}" type="sibTrans" cxnId="{B0F26858-A3E7-432F-AFE3-999E58FF17A0}">
      <dgm:prSet/>
      <dgm:spPr/>
      <dgm:t>
        <a:bodyPr/>
        <a:lstStyle/>
        <a:p>
          <a:endParaRPr lang="cs-CZ"/>
        </a:p>
      </dgm:t>
    </dgm:pt>
    <dgm:pt modelId="{F2EC6C9F-8EF8-48D6-B029-0E3C10B9E80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Lidé a čas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3CE6F49F-8CD6-4E02-BD0C-DB80FCBCDE84}" type="parTrans" cxnId="{CB2ADC79-400D-447D-8267-926C7EBA797E}">
      <dgm:prSet/>
      <dgm:spPr/>
      <dgm:t>
        <a:bodyPr/>
        <a:lstStyle/>
        <a:p>
          <a:endParaRPr lang="cs-CZ"/>
        </a:p>
      </dgm:t>
    </dgm:pt>
    <dgm:pt modelId="{C3A54AB1-26E7-4176-9D91-9CB536B3AC97}" type="sibTrans" cxnId="{CB2ADC79-400D-447D-8267-926C7EBA797E}">
      <dgm:prSet/>
      <dgm:spPr/>
      <dgm:t>
        <a:bodyPr/>
        <a:lstStyle/>
        <a:p>
          <a:endParaRPr lang="cs-CZ"/>
        </a:p>
      </dgm:t>
    </dgm:pt>
    <dgm:pt modelId="{5D46B1FA-6FA3-4F9E-A670-64B96F784E3F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4</a:t>
          </a:r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.              DATUM: 5.4.2012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BAF724C4-27A4-42EB-B5A9-176D4BAF3842}" type="parTrans" cxnId="{944BB9F3-E89E-43BE-A1EB-49FE4398B246}">
      <dgm:prSet/>
      <dgm:spPr/>
      <dgm:t>
        <a:bodyPr/>
        <a:lstStyle/>
        <a:p>
          <a:endParaRPr lang="cs-CZ"/>
        </a:p>
      </dgm:t>
    </dgm:pt>
    <dgm:pt modelId="{078F8750-31A1-47F2-B6E0-779239098B9E}" type="sibTrans" cxnId="{944BB9F3-E89E-43BE-A1EB-49FE4398B246}">
      <dgm:prSet/>
      <dgm:spPr/>
      <dgm:t>
        <a:bodyPr/>
        <a:lstStyle/>
        <a:p>
          <a:endParaRPr lang="cs-CZ"/>
        </a:p>
      </dgm:t>
    </dgm:pt>
    <dgm:pt modelId="{95BD57E3-D135-47A4-BB25-81346F8EC3D2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</a:t>
          </a:r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VY_32_INOVACE_01_DUMč.16_HUSITSTVÍ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5397841D-BD03-4B2B-9549-C4878161452A}" type="parTrans" cxnId="{24E8C700-BF46-4843-B63B-46160E979FA2}">
      <dgm:prSet/>
      <dgm:spPr/>
      <dgm:t>
        <a:bodyPr/>
        <a:lstStyle/>
        <a:p>
          <a:endParaRPr lang="cs-CZ"/>
        </a:p>
      </dgm:t>
    </dgm:pt>
    <dgm:pt modelId="{3EB5F007-062A-4522-8037-8264E5A06C6B}" type="sibTrans" cxnId="{24E8C700-BF46-4843-B63B-46160E979FA2}">
      <dgm:prSet/>
      <dgm:spPr/>
      <dgm:t>
        <a:bodyPr/>
        <a:lstStyle/>
        <a:p>
          <a:endParaRPr lang="cs-CZ"/>
        </a:p>
      </dgm:t>
    </dgm:pt>
    <dgm:pt modelId="{123DF616-500F-4BBE-9C6F-2551E00B8300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16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8DF375D8-250B-41DE-9DDC-68EB79F58107}" type="parTrans" cxnId="{679F841B-E13C-416C-8F24-4C81E0BC335B}">
      <dgm:prSet/>
      <dgm:spPr/>
      <dgm:t>
        <a:bodyPr/>
        <a:lstStyle/>
        <a:p>
          <a:endParaRPr lang="cs-CZ"/>
        </a:p>
      </dgm:t>
    </dgm:pt>
    <dgm:pt modelId="{AB5502D9-D6C0-4206-AE18-B0EC04870831}" type="sibTrans" cxnId="{679F841B-E13C-416C-8F24-4C81E0BC335B}">
      <dgm:prSet/>
      <dgm:spPr/>
      <dgm:t>
        <a:bodyPr/>
        <a:lstStyle/>
        <a:p>
          <a:endParaRPr lang="cs-CZ"/>
        </a:p>
      </dgm:t>
    </dgm:pt>
    <dgm:pt modelId="{BD409A83-DA11-40A4-AC36-F292B09FB442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916CFDE0-75C7-4F65-BBD6-09DF8DDB5E57}" type="parTrans" cxnId="{B3A069F7-8910-455B-B43E-49AB1A033849}">
      <dgm:prSet/>
      <dgm:spPr/>
      <dgm:t>
        <a:bodyPr/>
        <a:lstStyle/>
        <a:p>
          <a:endParaRPr lang="cs-CZ"/>
        </a:p>
      </dgm:t>
    </dgm:pt>
    <dgm:pt modelId="{AA68E262-2902-44B9-B160-DE075519BF0C}" type="sibTrans" cxnId="{B3A069F7-8910-455B-B43E-49AB1A033849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A3E82E67-4C44-43B1-B67F-6DFDFD06FC8B}" type="pres">
      <dgm:prSet presAssocID="{A4C264DE-2F20-4670-8B7B-1DC08576CFC5}" presName="vertSpace2" presStyleLbl="node1" presStyleIdx="0" presStyleCnt="7"/>
      <dgm:spPr/>
    </dgm:pt>
    <dgm:pt modelId="{8C7A8CF1-0243-4CD9-81A9-3BC5FC014D72}" type="pres">
      <dgm:prSet presAssocID="{A4C264DE-2F20-4670-8B7B-1DC08576CFC5}" presName="circle2" presStyleLbl="node1" presStyleIdx="1" presStyleCnt="7"/>
      <dgm:spPr/>
    </dgm:pt>
    <dgm:pt modelId="{C5B3D8DF-D063-42D0-9DBE-EF21BE641F93}" type="pres">
      <dgm:prSet presAssocID="{A4C264DE-2F20-4670-8B7B-1DC08576CFC5}" presName="rect2" presStyleLbl="alignAcc1" presStyleIdx="1" presStyleCnt="7"/>
      <dgm:spPr/>
      <dgm:t>
        <a:bodyPr/>
        <a:lstStyle/>
        <a:p>
          <a:endParaRPr lang="cs-CZ"/>
        </a:p>
      </dgm:t>
    </dgm:pt>
    <dgm:pt modelId="{02D04836-897D-4E0A-A0FF-7C171A826966}" type="pres">
      <dgm:prSet presAssocID="{F2EC6C9F-8EF8-48D6-B029-0E3C10B9E804}" presName="vertSpace3" presStyleLbl="node1" presStyleIdx="1" presStyleCnt="7"/>
      <dgm:spPr/>
    </dgm:pt>
    <dgm:pt modelId="{01633E39-AC3E-4CCC-855F-9A3CD29A04DC}" type="pres">
      <dgm:prSet presAssocID="{F2EC6C9F-8EF8-48D6-B029-0E3C10B9E804}" presName="circle3" presStyleLbl="node1" presStyleIdx="2" presStyleCnt="7"/>
      <dgm:spPr/>
    </dgm:pt>
    <dgm:pt modelId="{4B125EA6-6CD9-43BB-B082-C6E7D6B3E721}" type="pres">
      <dgm:prSet presAssocID="{F2EC6C9F-8EF8-48D6-B029-0E3C10B9E804}" presName="rect3" presStyleLbl="alignAcc1" presStyleIdx="2" presStyleCnt="7"/>
      <dgm:spPr/>
      <dgm:t>
        <a:bodyPr/>
        <a:lstStyle/>
        <a:p>
          <a:endParaRPr lang="cs-CZ"/>
        </a:p>
      </dgm:t>
    </dgm:pt>
    <dgm:pt modelId="{834E5EE5-6016-4649-9DB8-EC8F7D001F21}" type="pres">
      <dgm:prSet presAssocID="{5D46B1FA-6FA3-4F9E-A670-64B96F784E3F}" presName="vertSpace4" presStyleLbl="node1" presStyleIdx="2" presStyleCnt="7"/>
      <dgm:spPr/>
    </dgm:pt>
    <dgm:pt modelId="{F5A9EBC7-8BE2-4B12-A051-FAA0FB711EA5}" type="pres">
      <dgm:prSet presAssocID="{5D46B1FA-6FA3-4F9E-A670-64B96F784E3F}" presName="circle4" presStyleLbl="node1" presStyleIdx="3" presStyleCnt="7"/>
      <dgm:spPr/>
    </dgm:pt>
    <dgm:pt modelId="{05FF31EA-85CC-47CD-8940-D80AF0AF54E9}" type="pres">
      <dgm:prSet presAssocID="{5D46B1FA-6FA3-4F9E-A670-64B96F784E3F}" presName="rect4" presStyleLbl="alignAcc1" presStyleIdx="3" presStyleCnt="7"/>
      <dgm:spPr/>
      <dgm:t>
        <a:bodyPr/>
        <a:lstStyle/>
        <a:p>
          <a:endParaRPr lang="cs-CZ"/>
        </a:p>
      </dgm:t>
    </dgm:pt>
    <dgm:pt modelId="{E527825B-B53F-46F2-AAD9-27341A17F9B1}" type="pres">
      <dgm:prSet presAssocID="{95BD57E3-D135-47A4-BB25-81346F8EC3D2}" presName="vertSpace5" presStyleLbl="node1" presStyleIdx="3" presStyleCnt="7"/>
      <dgm:spPr/>
    </dgm:pt>
    <dgm:pt modelId="{8EE44E98-4027-4CBD-A407-F9248524688A}" type="pres">
      <dgm:prSet presAssocID="{95BD57E3-D135-47A4-BB25-81346F8EC3D2}" presName="circle5" presStyleLbl="node1" presStyleIdx="4" presStyleCnt="7"/>
      <dgm:spPr/>
    </dgm:pt>
    <dgm:pt modelId="{15AD1210-089B-48B5-8D2F-B5F9ABA1635E}" type="pres">
      <dgm:prSet presAssocID="{95BD57E3-D135-47A4-BB25-81346F8EC3D2}" presName="rect5" presStyleLbl="alignAcc1" presStyleIdx="4" presStyleCnt="7"/>
      <dgm:spPr/>
      <dgm:t>
        <a:bodyPr/>
        <a:lstStyle/>
        <a:p>
          <a:endParaRPr lang="cs-CZ"/>
        </a:p>
      </dgm:t>
    </dgm:pt>
    <dgm:pt modelId="{A9CD56E8-1801-4D99-89FA-998B5CA0CC2F}" type="pres">
      <dgm:prSet presAssocID="{123DF616-500F-4BBE-9C6F-2551E00B8300}" presName="vertSpace6" presStyleLbl="node1" presStyleIdx="4" presStyleCnt="7"/>
      <dgm:spPr/>
    </dgm:pt>
    <dgm:pt modelId="{EBBA170C-0517-453B-AB7F-749B14840A02}" type="pres">
      <dgm:prSet presAssocID="{123DF616-500F-4BBE-9C6F-2551E00B8300}" presName="circle6" presStyleLbl="node1" presStyleIdx="5" presStyleCnt="7"/>
      <dgm:spPr/>
    </dgm:pt>
    <dgm:pt modelId="{F012FB4B-454B-4791-BCB3-F61203D8A67B}" type="pres">
      <dgm:prSet presAssocID="{123DF616-500F-4BBE-9C6F-2551E00B8300}" presName="rect6" presStyleLbl="alignAcc1" presStyleIdx="5" presStyleCnt="7"/>
      <dgm:spPr/>
      <dgm:t>
        <a:bodyPr/>
        <a:lstStyle/>
        <a:p>
          <a:endParaRPr lang="cs-CZ"/>
        </a:p>
      </dgm:t>
    </dgm:pt>
    <dgm:pt modelId="{1056ED41-3272-4E83-AED9-04A39EBB2CA1}" type="pres">
      <dgm:prSet presAssocID="{BD409A83-DA11-40A4-AC36-F292B09FB442}" presName="vertSpace7" presStyleLbl="node1" presStyleIdx="5" presStyleCnt="7"/>
      <dgm:spPr/>
    </dgm:pt>
    <dgm:pt modelId="{0970EB8D-D083-45DB-B4AF-C989208CF59D}" type="pres">
      <dgm:prSet presAssocID="{BD409A83-DA11-40A4-AC36-F292B09FB442}" presName="circle7" presStyleLbl="node1" presStyleIdx="6" presStyleCnt="7"/>
      <dgm:spPr/>
    </dgm:pt>
    <dgm:pt modelId="{53AE09B5-853F-4DD4-A0C0-0BC4700FCF07}" type="pres">
      <dgm:prSet presAssocID="{BD409A83-DA11-40A4-AC36-F292B09FB442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854E54D-8F82-4D33-9324-621706DA65AF}" type="pres">
      <dgm:prSet presAssocID="{A4C264DE-2F20-4670-8B7B-1DC08576CFC5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D927982-5826-4F53-BB05-99DE82528510}" type="pres">
      <dgm:prSet presAssocID="{F2EC6C9F-8EF8-48D6-B029-0E3C10B9E804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F1531F4-0812-4936-B9AD-ADDBE5E20694}" type="pres">
      <dgm:prSet presAssocID="{5D46B1FA-6FA3-4F9E-A670-64B96F784E3F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FBBCA5-A07A-4F00-8BD4-5F0B5236A680}" type="pres">
      <dgm:prSet presAssocID="{95BD57E3-D135-47A4-BB25-81346F8EC3D2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F2C172-B03D-41B2-8043-25C4C42BEC30}" type="pres">
      <dgm:prSet presAssocID="{123DF616-500F-4BBE-9C6F-2551E00B8300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F64DA9-81C7-4E7C-903E-E2FB495B7F52}" type="pres">
      <dgm:prSet presAssocID="{BD409A83-DA11-40A4-AC36-F292B09FB442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44BB9F3-E89E-43BE-A1EB-49FE4398B246}" srcId="{757F3AB3-0718-4624-B441-E567A8F0AB56}" destId="{5D46B1FA-6FA3-4F9E-A670-64B96F784E3F}" srcOrd="3" destOrd="0" parTransId="{BAF724C4-27A4-42EB-B5A9-176D4BAF3842}" sibTransId="{078F8750-31A1-47F2-B6E0-779239098B9E}"/>
    <dgm:cxn modelId="{63C35172-0E7A-4C9B-B454-F556F9436282}" type="presOf" srcId="{D1D4F407-5343-4D3F-B5B9-D407B03CAEB4}" destId="{D005CE8C-CC26-4C3E-AC11-E15060ECD759}" srcOrd="0" destOrd="0" presId="urn:microsoft.com/office/officeart/2005/8/layout/target3"/>
    <dgm:cxn modelId="{FB21D79E-E7E8-40D5-8DF1-D5FCF9689AA0}" type="presOf" srcId="{757F3AB3-0718-4624-B441-E567A8F0AB56}" destId="{333A1088-737F-45CB-B68E-254E46348037}" srcOrd="0" destOrd="0" presId="urn:microsoft.com/office/officeart/2005/8/layout/target3"/>
    <dgm:cxn modelId="{CC1FBD3A-0C3D-4EDF-8D26-063F3CFB6603}" type="presOf" srcId="{F2EC6C9F-8EF8-48D6-B029-0E3C10B9E804}" destId="{6D927982-5826-4F53-BB05-99DE82528510}" srcOrd="1" destOrd="0" presId="urn:microsoft.com/office/officeart/2005/8/layout/target3"/>
    <dgm:cxn modelId="{B0175491-B875-4876-9529-BAF50389D66E}" type="presOf" srcId="{95BD57E3-D135-47A4-BB25-81346F8EC3D2}" destId="{D4FBBCA5-A07A-4F00-8BD4-5F0B5236A680}" srcOrd="1" destOrd="0" presId="urn:microsoft.com/office/officeart/2005/8/layout/target3"/>
    <dgm:cxn modelId="{679F841B-E13C-416C-8F24-4C81E0BC335B}" srcId="{757F3AB3-0718-4624-B441-E567A8F0AB56}" destId="{123DF616-500F-4BBE-9C6F-2551E00B8300}" srcOrd="5" destOrd="0" parTransId="{8DF375D8-250B-41DE-9DDC-68EB79F58107}" sibTransId="{AB5502D9-D6C0-4206-AE18-B0EC04870831}"/>
    <dgm:cxn modelId="{EDF6FE6B-9DBE-4D7B-B8FD-7098875B4EED}" srcId="{757F3AB3-0718-4624-B441-E567A8F0AB56}" destId="{D8197B8C-B260-4A16-BDF4-0947B075E274}" srcOrd="9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8FB0900-89B1-43FC-8F20-C2568091DEE2}" type="presOf" srcId="{5D46B1FA-6FA3-4F9E-A670-64B96F784E3F}" destId="{05FF31EA-85CC-47CD-8940-D80AF0AF54E9}" srcOrd="0" destOrd="0" presId="urn:microsoft.com/office/officeart/2005/8/layout/target3"/>
    <dgm:cxn modelId="{A3A1426E-64AA-4F7E-BD78-71E1895C149C}" type="presOf" srcId="{A4C264DE-2F20-4670-8B7B-1DC08576CFC5}" destId="{C5B3D8DF-D063-42D0-9DBE-EF21BE641F93}" srcOrd="0" destOrd="0" presId="urn:microsoft.com/office/officeart/2005/8/layout/target3"/>
    <dgm:cxn modelId="{AB906E97-3CD9-4E05-91AE-864F8E394536}" srcId="{757F3AB3-0718-4624-B441-E567A8F0AB56}" destId="{D1B46980-6531-4606-95E6-44980827E919}" srcOrd="7" destOrd="0" parTransId="{4F7B2CF5-A270-4D61-A510-1C1C5A4DCD3B}" sibTransId="{CFF69701-2866-4EF5-BFB5-F3F9B72EB817}"/>
    <dgm:cxn modelId="{C3FC492B-72EA-410A-908E-9690A1EA8941}" type="presOf" srcId="{BD409A83-DA11-40A4-AC36-F292B09FB442}" destId="{53AE09B5-853F-4DD4-A0C0-0BC4700FCF07}" srcOrd="0" destOrd="0" presId="urn:microsoft.com/office/officeart/2005/8/layout/target3"/>
    <dgm:cxn modelId="{3D6AC1C7-89BE-4B4F-9CC2-F5701B975469}" type="presOf" srcId="{95BD57E3-D135-47A4-BB25-81346F8EC3D2}" destId="{15AD1210-089B-48B5-8D2F-B5F9ABA1635E}" srcOrd="0" destOrd="0" presId="urn:microsoft.com/office/officeart/2005/8/layout/target3"/>
    <dgm:cxn modelId="{14EDCF31-788C-452E-BE35-0912904C38B5}" type="presOf" srcId="{BD409A83-DA11-40A4-AC36-F292B09FB442}" destId="{BEF64DA9-81C7-4E7C-903E-E2FB495B7F52}" srcOrd="1" destOrd="0" presId="urn:microsoft.com/office/officeart/2005/8/layout/target3"/>
    <dgm:cxn modelId="{B79F593B-42E2-4F41-A2B5-10C0992355F0}" type="presOf" srcId="{5D46B1FA-6FA3-4F9E-A670-64B96F784E3F}" destId="{6F1531F4-0812-4936-B9AD-ADDBE5E20694}" srcOrd="1" destOrd="0" presId="urn:microsoft.com/office/officeart/2005/8/layout/target3"/>
    <dgm:cxn modelId="{24E8C700-BF46-4843-B63B-46160E979FA2}" srcId="{757F3AB3-0718-4624-B441-E567A8F0AB56}" destId="{95BD57E3-D135-47A4-BB25-81346F8EC3D2}" srcOrd="4" destOrd="0" parTransId="{5397841D-BD03-4B2B-9549-C4878161452A}" sibTransId="{3EB5F007-062A-4522-8037-8264E5A06C6B}"/>
    <dgm:cxn modelId="{B3A069F7-8910-455B-B43E-49AB1A033849}" srcId="{757F3AB3-0718-4624-B441-E567A8F0AB56}" destId="{BD409A83-DA11-40A4-AC36-F292B09FB442}" srcOrd="6" destOrd="0" parTransId="{916CFDE0-75C7-4F65-BBD6-09DF8DDB5E57}" sibTransId="{AA68E262-2902-44B9-B160-DE075519BF0C}"/>
    <dgm:cxn modelId="{DDC1959D-2E2B-4141-9325-AC0994002B45}" type="presOf" srcId="{D1D4F407-5343-4D3F-B5B9-D407B03CAEB4}" destId="{AED2198E-93D5-4001-81B4-73124B309672}" srcOrd="1" destOrd="0" presId="urn:microsoft.com/office/officeart/2005/8/layout/target3"/>
    <dgm:cxn modelId="{08FFA585-477A-4014-9949-597163997986}" type="presOf" srcId="{A4C264DE-2F20-4670-8B7B-1DC08576CFC5}" destId="{8854E54D-8F82-4D33-9324-621706DA65AF}" srcOrd="1" destOrd="0" presId="urn:microsoft.com/office/officeart/2005/8/layout/target3"/>
    <dgm:cxn modelId="{08DD8688-F5AC-426C-8E4C-66240A9E0BEC}" type="presOf" srcId="{F2EC6C9F-8EF8-48D6-B029-0E3C10B9E804}" destId="{4B125EA6-6CD9-43BB-B082-C6E7D6B3E721}" srcOrd="0" destOrd="0" presId="urn:microsoft.com/office/officeart/2005/8/layout/target3"/>
    <dgm:cxn modelId="{CB2ADC79-400D-447D-8267-926C7EBA797E}" srcId="{757F3AB3-0718-4624-B441-E567A8F0AB56}" destId="{F2EC6C9F-8EF8-48D6-B029-0E3C10B9E804}" srcOrd="2" destOrd="0" parTransId="{3CE6F49F-8CD6-4E02-BD0C-DB80FCBCDE84}" sibTransId="{C3A54AB1-26E7-4176-9D91-9CB536B3AC97}"/>
    <dgm:cxn modelId="{B0F26858-A3E7-432F-AFE3-999E58FF17A0}" srcId="{757F3AB3-0718-4624-B441-E567A8F0AB56}" destId="{A4C264DE-2F20-4670-8B7B-1DC08576CFC5}" srcOrd="1" destOrd="0" parTransId="{5A9DF9FB-2E45-4962-8FA6-DAD33853443C}" sibTransId="{BC0D825D-7A7A-442B-840D-B10C09DEAD42}"/>
    <dgm:cxn modelId="{F2C9C707-BD7A-48D4-9A36-8FA8EF86BC2A}" type="presOf" srcId="{123DF616-500F-4BBE-9C6F-2551E00B8300}" destId="{5FF2C172-B03D-41B2-8043-25C4C42BEC30}" srcOrd="1" destOrd="0" presId="urn:microsoft.com/office/officeart/2005/8/layout/target3"/>
    <dgm:cxn modelId="{2221FB34-310D-4638-ACAE-9ACC709E4926}" srcId="{757F3AB3-0718-4624-B441-E567A8F0AB56}" destId="{4C35D32F-0EAB-4CD7-82EE-45574DC2A586}" srcOrd="10" destOrd="0" parTransId="{A15F02C0-547C-48B3-9D05-E7F145EBF3C4}" sibTransId="{8C5711BF-38F0-4590-B6BC-B3119A33CA2E}"/>
    <dgm:cxn modelId="{946EAC3B-A804-4950-88ED-9BD8E6CF7D2D}" type="presOf" srcId="{123DF616-500F-4BBE-9C6F-2551E00B8300}" destId="{F012FB4B-454B-4791-BCB3-F61203D8A67B}" srcOrd="0" destOrd="0" presId="urn:microsoft.com/office/officeart/2005/8/layout/target3"/>
    <dgm:cxn modelId="{7BC66EC3-EBD6-4F3A-99ED-9D25F66FFA51}" srcId="{757F3AB3-0718-4624-B441-E567A8F0AB56}" destId="{B651F6E3-6281-48DB-9319-2AEAFDAE7572}" srcOrd="8" destOrd="0" parTransId="{A571E265-742E-411A-ABCF-E39FDBC7528A}" sibTransId="{E33260FE-399D-481C-B2D6-3B35DD16DC84}"/>
    <dgm:cxn modelId="{7CCC7CDB-0520-4CD8-889C-DBC611552B21}" type="presParOf" srcId="{333A1088-737F-45CB-B68E-254E46348037}" destId="{F5ABB229-8D3B-4694-996A-96F23CF14429}" srcOrd="0" destOrd="0" presId="urn:microsoft.com/office/officeart/2005/8/layout/target3"/>
    <dgm:cxn modelId="{AA5F7A13-79A7-4A7E-BB62-A19D4C2B7816}" type="presParOf" srcId="{333A1088-737F-45CB-B68E-254E46348037}" destId="{F41139FD-01EE-4571-8B17-4FB00FC51163}" srcOrd="1" destOrd="0" presId="urn:microsoft.com/office/officeart/2005/8/layout/target3"/>
    <dgm:cxn modelId="{152C757A-5D34-4098-BBFB-2AE6D86E6DA4}" type="presParOf" srcId="{333A1088-737F-45CB-B68E-254E46348037}" destId="{D005CE8C-CC26-4C3E-AC11-E15060ECD759}" srcOrd="2" destOrd="0" presId="urn:microsoft.com/office/officeart/2005/8/layout/target3"/>
    <dgm:cxn modelId="{D04471BF-3A91-49F2-8F56-2C0DC70EE156}" type="presParOf" srcId="{333A1088-737F-45CB-B68E-254E46348037}" destId="{A3E82E67-4C44-43B1-B67F-6DFDFD06FC8B}" srcOrd="3" destOrd="0" presId="urn:microsoft.com/office/officeart/2005/8/layout/target3"/>
    <dgm:cxn modelId="{24BEA008-5922-4161-859F-16F819C5ADD6}" type="presParOf" srcId="{333A1088-737F-45CB-B68E-254E46348037}" destId="{8C7A8CF1-0243-4CD9-81A9-3BC5FC014D72}" srcOrd="4" destOrd="0" presId="urn:microsoft.com/office/officeart/2005/8/layout/target3"/>
    <dgm:cxn modelId="{AFA1073C-972A-4CA0-9BCA-14CFABAFA9ED}" type="presParOf" srcId="{333A1088-737F-45CB-B68E-254E46348037}" destId="{C5B3D8DF-D063-42D0-9DBE-EF21BE641F93}" srcOrd="5" destOrd="0" presId="urn:microsoft.com/office/officeart/2005/8/layout/target3"/>
    <dgm:cxn modelId="{A852F712-CF10-48C0-89CB-3213AA5B0640}" type="presParOf" srcId="{333A1088-737F-45CB-B68E-254E46348037}" destId="{02D04836-897D-4E0A-A0FF-7C171A826966}" srcOrd="6" destOrd="0" presId="urn:microsoft.com/office/officeart/2005/8/layout/target3"/>
    <dgm:cxn modelId="{274586B3-E76B-435F-8A50-634F3F69812A}" type="presParOf" srcId="{333A1088-737F-45CB-B68E-254E46348037}" destId="{01633E39-AC3E-4CCC-855F-9A3CD29A04DC}" srcOrd="7" destOrd="0" presId="urn:microsoft.com/office/officeart/2005/8/layout/target3"/>
    <dgm:cxn modelId="{B0A57EDE-7D8D-42A2-949D-8A249B3E84A0}" type="presParOf" srcId="{333A1088-737F-45CB-B68E-254E46348037}" destId="{4B125EA6-6CD9-43BB-B082-C6E7D6B3E721}" srcOrd="8" destOrd="0" presId="urn:microsoft.com/office/officeart/2005/8/layout/target3"/>
    <dgm:cxn modelId="{7406A290-720B-4F0C-A4ED-726CD199A4BD}" type="presParOf" srcId="{333A1088-737F-45CB-B68E-254E46348037}" destId="{834E5EE5-6016-4649-9DB8-EC8F7D001F21}" srcOrd="9" destOrd="0" presId="urn:microsoft.com/office/officeart/2005/8/layout/target3"/>
    <dgm:cxn modelId="{C831E428-C395-483B-AFE2-520E60878136}" type="presParOf" srcId="{333A1088-737F-45CB-B68E-254E46348037}" destId="{F5A9EBC7-8BE2-4B12-A051-FAA0FB711EA5}" srcOrd="10" destOrd="0" presId="urn:microsoft.com/office/officeart/2005/8/layout/target3"/>
    <dgm:cxn modelId="{12AF73CD-869C-4F92-A2C3-8191BC9E1021}" type="presParOf" srcId="{333A1088-737F-45CB-B68E-254E46348037}" destId="{05FF31EA-85CC-47CD-8940-D80AF0AF54E9}" srcOrd="11" destOrd="0" presId="urn:microsoft.com/office/officeart/2005/8/layout/target3"/>
    <dgm:cxn modelId="{A8E32105-5498-481E-967C-D1E6DA430449}" type="presParOf" srcId="{333A1088-737F-45CB-B68E-254E46348037}" destId="{E527825B-B53F-46F2-AAD9-27341A17F9B1}" srcOrd="12" destOrd="0" presId="urn:microsoft.com/office/officeart/2005/8/layout/target3"/>
    <dgm:cxn modelId="{CAC8384C-B1C3-49DC-89ED-8A1EE4EA659F}" type="presParOf" srcId="{333A1088-737F-45CB-B68E-254E46348037}" destId="{8EE44E98-4027-4CBD-A407-F9248524688A}" srcOrd="13" destOrd="0" presId="urn:microsoft.com/office/officeart/2005/8/layout/target3"/>
    <dgm:cxn modelId="{43F4EDBE-E5D3-464D-8D1F-E7E0D8F02549}" type="presParOf" srcId="{333A1088-737F-45CB-B68E-254E46348037}" destId="{15AD1210-089B-48B5-8D2F-B5F9ABA1635E}" srcOrd="14" destOrd="0" presId="urn:microsoft.com/office/officeart/2005/8/layout/target3"/>
    <dgm:cxn modelId="{2E904774-E758-4DEA-9B37-55B52CE5DAAD}" type="presParOf" srcId="{333A1088-737F-45CB-B68E-254E46348037}" destId="{A9CD56E8-1801-4D99-89FA-998B5CA0CC2F}" srcOrd="15" destOrd="0" presId="urn:microsoft.com/office/officeart/2005/8/layout/target3"/>
    <dgm:cxn modelId="{0A970B9D-FC56-477E-9F55-FF13F26195B7}" type="presParOf" srcId="{333A1088-737F-45CB-B68E-254E46348037}" destId="{EBBA170C-0517-453B-AB7F-749B14840A02}" srcOrd="16" destOrd="0" presId="urn:microsoft.com/office/officeart/2005/8/layout/target3"/>
    <dgm:cxn modelId="{29886948-D3B3-4F3B-8782-83F78E1E10ED}" type="presParOf" srcId="{333A1088-737F-45CB-B68E-254E46348037}" destId="{F012FB4B-454B-4791-BCB3-F61203D8A67B}" srcOrd="17" destOrd="0" presId="urn:microsoft.com/office/officeart/2005/8/layout/target3"/>
    <dgm:cxn modelId="{EDA5BE0F-9A7A-4F64-897E-A64518857D6C}" type="presParOf" srcId="{333A1088-737F-45CB-B68E-254E46348037}" destId="{1056ED41-3272-4E83-AED9-04A39EBB2CA1}" srcOrd="18" destOrd="0" presId="urn:microsoft.com/office/officeart/2005/8/layout/target3"/>
    <dgm:cxn modelId="{176EE1BE-3B9F-491D-B331-60F81A76EE8A}" type="presParOf" srcId="{333A1088-737F-45CB-B68E-254E46348037}" destId="{0970EB8D-D083-45DB-B4AF-C989208CF59D}" srcOrd="19" destOrd="0" presId="urn:microsoft.com/office/officeart/2005/8/layout/target3"/>
    <dgm:cxn modelId="{01D6FE87-49F2-498E-A420-A77DE844A8ED}" type="presParOf" srcId="{333A1088-737F-45CB-B68E-254E46348037}" destId="{53AE09B5-853F-4DD4-A0C0-0BC4700FCF07}" srcOrd="20" destOrd="0" presId="urn:microsoft.com/office/officeart/2005/8/layout/target3"/>
    <dgm:cxn modelId="{20328A62-077D-4D27-9248-77F092F7F7C6}" type="presParOf" srcId="{333A1088-737F-45CB-B68E-254E46348037}" destId="{AED2198E-93D5-4001-81B4-73124B309672}" srcOrd="21" destOrd="0" presId="urn:microsoft.com/office/officeart/2005/8/layout/target3"/>
    <dgm:cxn modelId="{7372EF97-AD5B-42FE-B12C-9E82AAE3594A}" type="presParOf" srcId="{333A1088-737F-45CB-B68E-254E46348037}" destId="{8854E54D-8F82-4D33-9324-621706DA65AF}" srcOrd="22" destOrd="0" presId="urn:microsoft.com/office/officeart/2005/8/layout/target3"/>
    <dgm:cxn modelId="{6912B620-6178-4E88-B503-F57CDE43770D}" type="presParOf" srcId="{333A1088-737F-45CB-B68E-254E46348037}" destId="{6D927982-5826-4F53-BB05-99DE82528510}" srcOrd="23" destOrd="0" presId="urn:microsoft.com/office/officeart/2005/8/layout/target3"/>
    <dgm:cxn modelId="{AF164663-94ED-4CBA-A490-D663655252D3}" type="presParOf" srcId="{333A1088-737F-45CB-B68E-254E46348037}" destId="{6F1531F4-0812-4936-B9AD-ADDBE5E20694}" srcOrd="24" destOrd="0" presId="urn:microsoft.com/office/officeart/2005/8/layout/target3"/>
    <dgm:cxn modelId="{E1178662-109D-4CAD-9308-638B3D1F4C2B}" type="presParOf" srcId="{333A1088-737F-45CB-B68E-254E46348037}" destId="{D4FBBCA5-A07A-4F00-8BD4-5F0B5236A680}" srcOrd="25" destOrd="0" presId="urn:microsoft.com/office/officeart/2005/8/layout/target3"/>
    <dgm:cxn modelId="{E390A2E9-57FF-45BA-B538-D85DFD4B53CC}" type="presParOf" srcId="{333A1088-737F-45CB-B68E-254E46348037}" destId="{5FF2C172-B03D-41B2-8043-25C4C42BEC30}" srcOrd="26" destOrd="0" presId="urn:microsoft.com/office/officeart/2005/8/layout/target3"/>
    <dgm:cxn modelId="{3AF20276-E8F8-43F2-BC87-4E1DA88F463D}" type="presParOf" srcId="{333A1088-737F-45CB-B68E-254E46348037}" destId="{BEF64DA9-81C7-4E7C-903E-E2FB495B7F52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8000" y="0"/>
        <a:ext cx="6498543" cy="254771"/>
      </dsp:txXfrm>
    </dsp:sp>
    <dsp:sp modelId="{8C7A8CF1-0243-4CD9-81A9-3BC5FC014D72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5B3D8DF-D063-42D0-9DBE-EF21BE641F93}">
      <dsp:nvSpPr>
        <dsp:cNvPr id="0" name=""/>
        <dsp:cNvSpPr/>
      </dsp:nvSpPr>
      <dsp:spPr>
        <a:xfrm>
          <a:off x="1273857" y="254771"/>
          <a:ext cx="649854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6498543" cy="254771"/>
      </dsp:txXfrm>
    </dsp:sp>
    <dsp:sp modelId="{01633E39-AC3E-4CCC-855F-9A3CD29A04DC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B125EA6-6CD9-43BB-B082-C6E7D6B3E721}">
      <dsp:nvSpPr>
        <dsp:cNvPr id="0" name=""/>
        <dsp:cNvSpPr/>
      </dsp:nvSpPr>
      <dsp:spPr>
        <a:xfrm>
          <a:off x="1273857" y="509542"/>
          <a:ext cx="649854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Lidé a čas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6498543" cy="254771"/>
      </dsp:txXfrm>
    </dsp:sp>
    <dsp:sp modelId="{F5A9EBC7-8BE2-4B12-A051-FAA0FB711EA5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5FF31EA-85CC-47CD-8940-D80AF0AF54E9}">
      <dsp:nvSpPr>
        <dsp:cNvPr id="0" name=""/>
        <dsp:cNvSpPr/>
      </dsp:nvSpPr>
      <dsp:spPr>
        <a:xfrm>
          <a:off x="1273857" y="764313"/>
          <a:ext cx="649854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4</a:t>
          </a: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.              DATUM: 5.4.2012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6498543" cy="254773"/>
      </dsp:txXfrm>
    </dsp:sp>
    <dsp:sp modelId="{8EE44E98-4027-4CBD-A407-F9248524688A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15AD1210-089B-48B5-8D2F-B5F9ABA1635E}">
      <dsp:nvSpPr>
        <dsp:cNvPr id="0" name=""/>
        <dsp:cNvSpPr/>
      </dsp:nvSpPr>
      <dsp:spPr>
        <a:xfrm>
          <a:off x="1273857" y="1019086"/>
          <a:ext cx="649854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</a:t>
          </a: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VY_32_INOVACE_01_DUMč.16_HUSITSTVÍ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6498543" cy="254771"/>
      </dsp:txXfrm>
    </dsp:sp>
    <dsp:sp modelId="{EBBA170C-0517-453B-AB7F-749B14840A02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012FB4B-454B-4791-BCB3-F61203D8A67B}">
      <dsp:nvSpPr>
        <dsp:cNvPr id="0" name=""/>
        <dsp:cNvSpPr/>
      </dsp:nvSpPr>
      <dsp:spPr>
        <a:xfrm>
          <a:off x="1273857" y="1273857"/>
          <a:ext cx="649854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16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6498543" cy="254771"/>
      </dsp:txXfrm>
    </dsp:sp>
    <dsp:sp modelId="{0970EB8D-D083-45DB-B4AF-C989208CF59D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3AE09B5-853F-4DD4-A0C0-0BC4700FCF07}">
      <dsp:nvSpPr>
        <dsp:cNvPr id="0" name=""/>
        <dsp:cNvSpPr/>
      </dsp:nvSpPr>
      <dsp:spPr>
        <a:xfrm>
          <a:off x="1273857" y="1528628"/>
          <a:ext cx="649854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649854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64C5A2-B3F1-448E-9204-060B645E2712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2861E2-EE81-4192-8293-8867DC82BC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6D312-294D-44B4-A15C-AB69C6934D7C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C14A7-6DA0-4977-BD22-F37A558CA1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6D312-294D-44B4-A15C-AB69C6934D7C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C14A7-6DA0-4977-BD22-F37A558CA1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6D312-294D-44B4-A15C-AB69C6934D7C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C14A7-6DA0-4977-BD22-F37A558CA1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6D312-294D-44B4-A15C-AB69C6934D7C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C14A7-6DA0-4977-BD22-F37A558CA1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6D312-294D-44B4-A15C-AB69C6934D7C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C14A7-6DA0-4977-BD22-F37A558CA1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6D312-294D-44B4-A15C-AB69C6934D7C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C14A7-6DA0-4977-BD22-F37A558CA1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6D312-294D-44B4-A15C-AB69C6934D7C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C14A7-6DA0-4977-BD22-F37A558CA1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6D312-294D-44B4-A15C-AB69C6934D7C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C14A7-6DA0-4977-BD22-F37A558CA1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6D312-294D-44B4-A15C-AB69C6934D7C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C14A7-6DA0-4977-BD22-F37A558CA1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6D312-294D-44B4-A15C-AB69C6934D7C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C14A7-6DA0-4977-BD22-F37A558CA1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36D312-294D-44B4-A15C-AB69C6934D7C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9C14A7-6DA0-4977-BD22-F37A558CA1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36D312-294D-44B4-A15C-AB69C6934D7C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9C14A7-6DA0-4977-BD22-F37A558CA15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cs.wikipedia.org/wiki/Husitstv%C3%AD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gi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cs.wikipedia.org/wiki/Jan_%C5%BDi%C5%BEka_z_Trocnova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344Wagenburg_der_Hussiten.jpg" TargetMode="External"/><Relationship Id="rId3" Type="http://schemas.openxmlformats.org/officeDocument/2006/relationships/hyperlink" Target="http://cs.wikipedia.org/wiki/Soubor:P%C5%99ij%C3%ADm%C3%A1n%C3%AD_pod_oboj%C3%AD.gif" TargetMode="External"/><Relationship Id="rId7" Type="http://schemas.openxmlformats.org/officeDocument/2006/relationships/hyperlink" Target="http://commons.wikimedia.org/wiki/File:Adolf_Liebscher_-_Smrt_Jana_%C5%BDi%C5%BEky_z_Trocnova_p%C5%99ed_P%C5%99ibyslav%C3%AD_dne_11._%C5%99%C3%ADjna_r._1424.jpg" TargetMode="External"/><Relationship Id="rId2" Type="http://schemas.openxmlformats.org/officeDocument/2006/relationships/hyperlink" Target="http://commons.wikimedia.org/wiki/File:Husitsk%C3%A1_korouhev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Mikolas_ales_zizka.jpg" TargetMode="External"/><Relationship Id="rId11" Type="http://schemas.openxmlformats.org/officeDocument/2006/relationships/hyperlink" Target="http://commons.wikimedia.org/wiki/File:Hette%C5%A1,_Ferdinand_-_Por%C3%A1%C5%BEka_%C5%BEelezn%C3%BDch_p%C3%A1n%C5%AF_u_Sudom%C4%9B%C5%99e_dne_25._b%C5%99ezna_1420.jpg?uselang=cs" TargetMode="External"/><Relationship Id="rId5" Type="http://schemas.openxmlformats.org/officeDocument/2006/relationships/hyperlink" Target="http://commons.wikimedia.org/wiki/File:Liebscher,_Adolf_-_Svr%C5%BEen%C3%AD_kon%C5%A1el%C5%AF_s_Novom%C4%9Bstsk%C3%A9_radnice_30._%C4%8Dervence_1419.jpg" TargetMode="External"/><Relationship Id="rId10" Type="http://schemas.openxmlformats.org/officeDocument/2006/relationships/hyperlink" Target="http://cs.wikipedia.org/wiki/Soubor:Husit%C3%A9_-_Jensk%C3%BD_kodex.jpg" TargetMode="External"/><Relationship Id="rId4" Type="http://schemas.openxmlformats.org/officeDocument/2006/relationships/hyperlink" Target="http://commons.wikimedia.org/wiki/File:Trocnov_%C5%BDi%C5%BEka_4.jpg" TargetMode="External"/><Relationship Id="rId9" Type="http://schemas.openxmlformats.org/officeDocument/2006/relationships/hyperlink" Target="http://cs.wikipedia.org/wiki/Soubor:Klassischer-Flegel.jpg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Ussita_pavese_shield_Prag_Museum_1429.jpg" TargetMode="External"/><Relationship Id="rId3" Type="http://schemas.openxmlformats.org/officeDocument/2006/relationships/hyperlink" Target="http://commons.wikimedia.org/wiki/File:Bitva_u_%C3%9Ast%C3%AD_nad_Labem.jpg?uselang=cs" TargetMode="External"/><Relationship Id="rId7" Type="http://schemas.openxmlformats.org/officeDocument/2006/relationships/hyperlink" Target="http://commons.wikimedia.org/wiki/File:Trocnov_%C5%BDi%C5%BEka_4.jpg" TargetMode="External"/><Relationship Id="rId2" Type="http://schemas.openxmlformats.org/officeDocument/2006/relationships/hyperlink" Target="http://commons.wikimedia.org/wiki/File:Adolf_Liebscher_-_Bitva_na_ho%C5%99e_V%C3%ADtkov%C4%9B_dne_14._%C4%8Dervence_roku_142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Adolf_Liebscher_-_Bitva_mezi_T%C3%A1bory_a_Pra%C5%BEany_u_Lipan_r._1434.jpg" TargetMode="External"/><Relationship Id="rId5" Type="http://schemas.openxmlformats.org/officeDocument/2006/relationships/hyperlink" Target="http://commons.wikimedia.org/wiki/File:Adolf_Liebscher_-_T%C3%A1bo%C5%99i_dob%C3%BDvaj%C3%AD_Prachatic.jpg" TargetMode="External"/><Relationship Id="rId4" Type="http://schemas.openxmlformats.org/officeDocument/2006/relationships/hyperlink" Target="http://commons.wikimedia.org/wiki/File:Josef_Mathauser_-_Bitva_u_Doma%C5%BElic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683568" y="1484784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332656"/>
            <a:ext cx="5407152" cy="10454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835696" y="4077072"/>
            <a:ext cx="2226892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Metodický list / anotace:</a:t>
            </a:r>
            <a:endParaRPr lang="cs-CZ" sz="1600" dirty="0"/>
          </a:p>
        </p:txBody>
      </p:sp>
      <p:sp>
        <p:nvSpPr>
          <p:cNvPr id="8" name="Obdélník 7"/>
          <p:cNvSpPr/>
          <p:nvPr/>
        </p:nvSpPr>
        <p:spPr>
          <a:xfrm>
            <a:off x="1763688" y="4293096"/>
            <a:ext cx="6768752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Prezentaci lze využít v hodinách vlastivědy ve 4.ročníku při výuce dějepisné části, ve které se žáci seznamují s významnými obdobími a osobnostmi českých dějin.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Při prezentaci se žáci seznámí stručně se vznikem a průběhem husitství. Žáci  zařadí  husitství na časovou osu a mohou vyhledat další informace v encyklopediích nebo na hypertextových odkazech. Na konci prezentace si mohou ověřit získané informace v opakování. 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Prezentace se může využít také při opakování učiva.</a:t>
            </a:r>
          </a:p>
        </p:txBody>
      </p:sp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685799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2000" b="1" dirty="0" smtClean="0">
                <a:solidFill>
                  <a:srgbClr val="3333FF"/>
                </a:solidFill>
                <a:latin typeface="Times New Roman" pitchFamily="18" charset="0"/>
                <a:cs typeface="Times New Roman" pitchFamily="18" charset="0"/>
              </a:rPr>
              <a:t>HUSITSTVÍ</a:t>
            </a:r>
            <a:endParaRPr lang="cs-CZ" sz="12000" b="1" dirty="0">
              <a:solidFill>
                <a:srgbClr val="3333FF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b="1" i="1" u="sng" dirty="0" smtClean="0">
              <a:solidFill>
                <a:srgbClr val="3333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i="1" dirty="0" smtClean="0">
                <a:solidFill>
                  <a:srgbClr val="3333FF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b="1" i="1" u="sng" dirty="0" smtClean="0">
                <a:solidFill>
                  <a:srgbClr val="3333FF"/>
                </a:solidFill>
                <a:latin typeface="Times New Roman" pitchFamily="18" charset="0"/>
                <a:cs typeface="Times New Roman" pitchFamily="18" charset="0"/>
              </a:rPr>
              <a:t>POČÁTKY </a:t>
            </a:r>
            <a:r>
              <a:rPr lang="cs-CZ" sz="2800" b="1" i="1" dirty="0" smtClean="0">
                <a:solidFill>
                  <a:srgbClr val="3333FF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HUSITSTVÍ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smrt Jana Husa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vyvolala v Čechách velké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pobouření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-lidé, kteří se hlásili k učení Jana Husa, si říkali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husité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    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symbolem husitů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se stal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kalich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-kalich znamenal: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	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rovnost všech lidí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přijímání pod obojí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přijímání hostie (tělo Páně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přijímání vína z kalicha (krev Páně)</a:t>
            </a:r>
            <a:endParaRPr lang="cs-CZ" sz="2800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HUSITS~1.PN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467544" y="2132856"/>
            <a:ext cx="1728192" cy="1296144"/>
          </a:xfrm>
          <a:prstGeom prst="rect">
            <a:avLst/>
          </a:prstGeom>
        </p:spPr>
      </p:pic>
      <p:cxnSp>
        <p:nvCxnSpPr>
          <p:cNvPr id="6" name="Přímá spojovací šipka 5"/>
          <p:cNvCxnSpPr/>
          <p:nvPr/>
        </p:nvCxnSpPr>
        <p:spPr>
          <a:xfrm>
            <a:off x="1907704" y="5157192"/>
            <a:ext cx="432048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H="1">
            <a:off x="1331640" y="5157192"/>
            <a:ext cx="432048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Zástupný symbol pro obrázek 4" descr="220PX-~2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588224" y="3068960"/>
            <a:ext cx="2249139" cy="331236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husité se začali bouřit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 vytvářeli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ozbrojené houfy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		→na venkově útočili na kostely a kláštery</a:t>
            </a:r>
          </a:p>
          <a:p>
            <a:pPr>
              <a:buNone/>
            </a:pP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			→v Praze vyhodili katolické radní z oken radnice</a:t>
            </a:r>
          </a:p>
          <a:p>
            <a:pPr>
              <a:buNone/>
            </a:pP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  	                     (byla to 1.pražská defenestrace r. 1419)</a:t>
            </a:r>
          </a:p>
          <a:p>
            <a:pPr>
              <a:buNone/>
            </a:pP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				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</a:t>
            </a:r>
            <a:r>
              <a:rPr lang="cs-CZ" sz="2800" b="1" i="1" u="sng" dirty="0" smtClean="0">
                <a:solidFill>
                  <a:srgbClr val="3333FF"/>
                </a:solidFill>
                <a:latin typeface="Times New Roman" pitchFamily="18" charset="0"/>
                <a:cs typeface="Times New Roman" pitchFamily="18" charset="0"/>
              </a:rPr>
              <a:t>TÁBOR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	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-město založené husity r.1420</a:t>
            </a:r>
          </a:p>
          <a:p>
            <a:pPr>
              <a:buNone/>
            </a:pP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					-do Tábora přicházeli lidé, kteří </a:t>
            </a:r>
            <a:r>
              <a:rPr lang="cs-CZ" sz="2700" u="sng" dirty="0" smtClean="0">
                <a:latin typeface="Times New Roman" pitchFamily="18" charset="0"/>
                <a:cs typeface="Times New Roman" pitchFamily="18" charset="0"/>
              </a:rPr>
              <a:t>chtěli</a:t>
            </a:r>
          </a:p>
          <a:p>
            <a:pPr>
              <a:buNone/>
            </a:pP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				  	  </a:t>
            </a:r>
            <a:r>
              <a:rPr lang="cs-CZ" sz="2700" u="sng" dirty="0" smtClean="0">
                <a:latin typeface="Times New Roman" pitchFamily="18" charset="0"/>
                <a:cs typeface="Times New Roman" pitchFamily="18" charset="0"/>
              </a:rPr>
              <a:t>žít podle učení Jana Husa</a:t>
            </a:r>
          </a:p>
          <a:p>
            <a:pPr>
              <a:buNone/>
            </a:pP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					-při příchodu odevzdávali majetek</a:t>
            </a:r>
          </a:p>
          <a:p>
            <a:pPr>
              <a:buNone/>
            </a:pP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</a:t>
            </a: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               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1.PRAŽSKÁ DEFENESTRACE</a:t>
            </a:r>
            <a:endParaRPr lang="cs-CZ" sz="2800" b="1" i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LIEBSC~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9552" y="2564904"/>
            <a:ext cx="2634411" cy="407648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>
              <a:buNone/>
            </a:pPr>
            <a:endParaRPr lang="cs-CZ" sz="3000" b="1" i="1" dirty="0" smtClean="0">
              <a:solidFill>
                <a:srgbClr val="3333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000" dirty="0" smtClean="0">
                <a:solidFill>
                  <a:srgbClr val="3333FF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000" b="1" i="1" dirty="0" smtClean="0">
                <a:solidFill>
                  <a:srgbClr val="3333FF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JAN ŽIŽKA TROCNOVA</a:t>
            </a:r>
            <a:endParaRPr lang="cs-CZ" sz="3000" b="1" i="1" dirty="0" smtClean="0">
              <a:solidFill>
                <a:srgbClr val="3333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b="1" i="1" dirty="0" smtClean="0">
              <a:solidFill>
                <a:srgbClr val="3333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byl </a:t>
            </a:r>
            <a:r>
              <a:rPr lang="cs-CZ" sz="3000" u="sng" dirty="0" smtClean="0">
                <a:latin typeface="Times New Roman" pitchFamily="18" charset="0"/>
                <a:cs typeface="Times New Roman" pitchFamily="18" charset="0"/>
              </a:rPr>
              <a:t>hejtmanem husitských vojsk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-pocházel ze zemanského rodu</a:t>
            </a:r>
          </a:p>
          <a:p>
            <a:pPr>
              <a:buNone/>
            </a:pP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-v mládí přišel o oko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-při obléhání hradu Rábí (1421)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  ztratil druhé oko 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-</a:t>
            </a:r>
            <a:r>
              <a:rPr lang="cs-CZ" sz="3000" u="sng" dirty="0" smtClean="0">
                <a:latin typeface="Times New Roman" pitchFamily="18" charset="0"/>
                <a:cs typeface="Times New Roman" pitchFamily="18" charset="0"/>
              </a:rPr>
              <a:t>vedl vojsko i slepý až do své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  </a:t>
            </a:r>
            <a:r>
              <a:rPr lang="cs-CZ" sz="3000" u="sng" dirty="0" smtClean="0">
                <a:latin typeface="Times New Roman" pitchFamily="18" charset="0"/>
                <a:cs typeface="Times New Roman" pitchFamily="18" charset="0"/>
              </a:rPr>
              <a:t>smrti r.1424</a:t>
            </a:r>
          </a:p>
          <a:p>
            <a:pPr>
              <a:buNone/>
            </a:pP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-</a:t>
            </a:r>
            <a:r>
              <a:rPr lang="cs-CZ" sz="3000" u="sng" dirty="0" smtClean="0">
                <a:latin typeface="Times New Roman" pitchFamily="18" charset="0"/>
                <a:cs typeface="Times New Roman" pitchFamily="18" charset="0"/>
              </a:rPr>
              <a:t>nebyl nikdy poražen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		</a:t>
            </a:r>
            <a:endParaRPr lang="cs-CZ" sz="3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Mikolas_ales_zizka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076056" y="1772816"/>
            <a:ext cx="3528392" cy="448563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	        </a:t>
            </a: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SMRT JANA ŽIŽKY U PŘIBYSLAVI  11.10.1424 </a:t>
            </a:r>
            <a:endParaRPr lang="cs-CZ" sz="20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ADOLF_~1.JPG"/>
          <p:cNvPicPr>
            <a:picLocks noChangeAspect="1"/>
          </p:cNvPicPr>
          <p:nvPr/>
        </p:nvPicPr>
        <p:blipFill>
          <a:blip r:embed="rId2" cstate="print"/>
          <a:srcRect l="3965" r="3965"/>
          <a:stretch>
            <a:fillRect/>
          </a:stretch>
        </p:blipFill>
        <p:spPr>
          <a:xfrm>
            <a:off x="1547664" y="620688"/>
            <a:ext cx="6108166" cy="4581128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None/>
            </a:pPr>
            <a:endParaRPr lang="cs-CZ" sz="3000" b="1" i="1" u="sng" dirty="0" smtClean="0">
              <a:solidFill>
                <a:srgbClr val="3333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000" b="1" i="1" dirty="0" smtClean="0">
                <a:solidFill>
                  <a:srgbClr val="3333FF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3000" b="1" i="1" u="sng" dirty="0" smtClean="0">
                <a:solidFill>
                  <a:srgbClr val="3333FF"/>
                </a:solidFill>
                <a:latin typeface="Times New Roman" pitchFamily="18" charset="0"/>
                <a:cs typeface="Times New Roman" pitchFamily="18" charset="0"/>
              </a:rPr>
              <a:t>HUSITSKÉ VOJSKO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bojovalo zpočátku proti křižákům na obranu své víry</a:t>
            </a:r>
          </a:p>
          <a:p>
            <a:pPr>
              <a:buNone/>
            </a:pP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	-v čele vojska stáli </a:t>
            </a:r>
            <a:r>
              <a:rPr lang="cs-CZ" sz="2700" u="sng" dirty="0" smtClean="0">
                <a:latin typeface="Times New Roman" pitchFamily="18" charset="0"/>
                <a:cs typeface="Times New Roman" pitchFamily="18" charset="0"/>
              </a:rPr>
              <a:t>hejtmani</a:t>
            </a:r>
          </a:p>
          <a:p>
            <a:pPr>
              <a:buNone/>
            </a:pP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	-základ tvořily </a:t>
            </a:r>
            <a:r>
              <a:rPr lang="cs-CZ" sz="2700" u="sng" dirty="0" smtClean="0">
                <a:latin typeface="Times New Roman" pitchFamily="18" charset="0"/>
                <a:cs typeface="Times New Roman" pitchFamily="18" charset="0"/>
              </a:rPr>
              <a:t>bojové vozy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, z nich sestavovali na bojišti</a:t>
            </a:r>
          </a:p>
          <a:p>
            <a:pPr>
              <a:buNone/>
            </a:pP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sz="2700" u="sng" dirty="0" smtClean="0">
                <a:latin typeface="Times New Roman" pitchFamily="18" charset="0"/>
                <a:cs typeface="Times New Roman" pitchFamily="18" charset="0"/>
              </a:rPr>
              <a:t>vozovou hradbu</a:t>
            </a:r>
          </a:p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				      </a:t>
            </a:r>
            <a:r>
              <a:rPr lang="cs-CZ" sz="3000" b="1" dirty="0" smtClean="0">
                <a:solidFill>
                  <a:srgbClr val="3333FF"/>
                </a:solidFill>
                <a:latin typeface="Times New Roman" pitchFamily="18" charset="0"/>
                <a:cs typeface="Times New Roman" pitchFamily="18" charset="0"/>
              </a:rPr>
              <a:t>ZBRANĚ</a:t>
            </a: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používali </a:t>
            </a:r>
            <a:r>
              <a:rPr lang="cs-CZ" sz="2700" u="sng" dirty="0" smtClean="0">
                <a:latin typeface="Times New Roman" pitchFamily="18" charset="0"/>
                <a:cs typeface="Times New Roman" pitchFamily="18" charset="0"/>
              </a:rPr>
              <a:t>upravené</a:t>
            </a:r>
          </a:p>
          <a:p>
            <a:pPr>
              <a:buNone/>
            </a:pP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				      </a:t>
            </a:r>
            <a:r>
              <a:rPr lang="cs-CZ" sz="2700" u="sng" dirty="0" smtClean="0">
                <a:latin typeface="Times New Roman" pitchFamily="18" charset="0"/>
                <a:cs typeface="Times New Roman" pitchFamily="18" charset="0"/>
              </a:rPr>
              <a:t>zemědělské nářadí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: cepy, kopí, řemdihy, </a:t>
            </a:r>
          </a:p>
          <a:p>
            <a:pPr>
              <a:buNone/>
            </a:pP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                                      sudlice, kropáče, kůsy</a:t>
            </a:r>
          </a:p>
          <a:p>
            <a:pPr>
              <a:buNone/>
            </a:pP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				      -děla</a:t>
            </a:r>
          </a:p>
          <a:p>
            <a:pPr>
              <a:buNone/>
            </a:pP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				      -</a:t>
            </a:r>
            <a:r>
              <a:rPr lang="cs-CZ" sz="2700" u="sng" dirty="0" smtClean="0">
                <a:latin typeface="Times New Roman" pitchFamily="18" charset="0"/>
                <a:cs typeface="Times New Roman" pitchFamily="18" charset="0"/>
              </a:rPr>
              <a:t>bojové písně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      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Kdož </a:t>
            </a:r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sú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boží bojovníci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VOZOVÁ HRADBA</a:t>
            </a:r>
          </a:p>
          <a:p>
            <a:pPr>
              <a:buNone/>
            </a:pP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   ŘEMDIH</a:t>
            </a:r>
            <a:endParaRPr lang="cs-CZ" sz="28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rázek 4" descr="473px-344Wagenburg_der_Hussite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2924944"/>
            <a:ext cx="2880320" cy="3647621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Zástupný symbol pro obrázek 6" descr="450px-Klassischer-Flegel.jpg"/>
          <p:cNvPicPr>
            <a:picLocks noChangeAspect="1"/>
          </p:cNvPicPr>
          <p:nvPr/>
        </p:nvPicPr>
        <p:blipFill>
          <a:blip r:embed="rId3" cstate="print"/>
          <a:srcRect l="6452" r="9667"/>
          <a:stretch>
            <a:fillRect/>
          </a:stretch>
        </p:blipFill>
        <p:spPr>
          <a:xfrm>
            <a:off x="7020272" y="3861048"/>
            <a:ext cx="1721415" cy="273630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8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1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6" dur="1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9" dur="1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4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b="1" u="sng" dirty="0" smtClean="0">
              <a:solidFill>
                <a:srgbClr val="3333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3333FF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b="1" u="sng" dirty="0" smtClean="0">
                <a:solidFill>
                  <a:srgbClr val="3333FF"/>
                </a:solidFill>
                <a:latin typeface="Times New Roman" pitchFamily="18" charset="0"/>
                <a:cs typeface="Times New Roman" pitchFamily="18" charset="0"/>
              </a:rPr>
              <a:t>KŘÍŽOVÉ VÝPRAVY</a:t>
            </a:r>
          </a:p>
          <a:p>
            <a:pPr>
              <a:buNone/>
            </a:pP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	-</a:t>
            </a:r>
            <a:r>
              <a:rPr lang="cs-CZ" sz="2700" u="sng" dirty="0" smtClean="0">
                <a:latin typeface="Times New Roman" pitchFamily="18" charset="0"/>
                <a:cs typeface="Times New Roman" pitchFamily="18" charset="0"/>
              </a:rPr>
              <a:t>výpravy křižáků vyhlašoval papež proti nepřátelům církve</a:t>
            </a:r>
          </a:p>
          <a:p>
            <a:pPr>
              <a:buNone/>
            </a:pP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	-vojáci nosili na šatech </a:t>
            </a:r>
            <a:r>
              <a:rPr lang="cs-CZ" sz="2700" u="sng" dirty="0" smtClean="0">
                <a:latin typeface="Times New Roman" pitchFamily="18" charset="0"/>
                <a:cs typeface="Times New Roman" pitchFamily="18" charset="0"/>
              </a:rPr>
              <a:t>znamení kříže</a:t>
            </a:r>
          </a:p>
          <a:p>
            <a:pPr>
              <a:buNone/>
            </a:pP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 				      	-s pomocí křižáků chtěl uherský a  </a:t>
            </a:r>
          </a:p>
          <a:p>
            <a:pPr>
              <a:buNone/>
            </a:pP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                                            římský král </a:t>
            </a:r>
            <a:r>
              <a:rPr lang="cs-CZ" sz="2700" u="sng" dirty="0" smtClean="0">
                <a:latin typeface="Times New Roman" pitchFamily="18" charset="0"/>
                <a:cs typeface="Times New Roman" pitchFamily="18" charset="0"/>
              </a:rPr>
              <a:t>Zikmund</a:t>
            </a:r>
          </a:p>
          <a:p>
            <a:pPr>
              <a:buNone/>
            </a:pP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				       	                            </a:t>
            </a:r>
            <a:r>
              <a:rPr lang="cs-CZ" sz="2700" u="sng" dirty="0" smtClean="0">
                <a:latin typeface="Times New Roman" pitchFamily="18" charset="0"/>
                <a:cs typeface="Times New Roman" pitchFamily="18" charset="0"/>
              </a:rPr>
              <a:t>získat český trůn</a:t>
            </a:r>
          </a:p>
          <a:p>
            <a:pPr>
              <a:buNone/>
            </a:pPr>
            <a:endParaRPr lang="cs-CZ" sz="27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				     	-bylo vypraveno 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5 výprav 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do Čech</a:t>
            </a:r>
          </a:p>
          <a:p>
            <a:pPr>
              <a:buNone/>
            </a:pP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				      	-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všechny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 skončily </a:t>
            </a:r>
            <a:r>
              <a:rPr lang="cs-CZ" sz="2700" u="sng" dirty="0" smtClean="0">
                <a:latin typeface="Times New Roman" pitchFamily="18" charset="0"/>
                <a:cs typeface="Times New Roman" pitchFamily="18" charset="0"/>
              </a:rPr>
              <a:t>porážkou křižáků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   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     	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BOJ KŘIŽÁKŮ S HUSITY</a:t>
            </a:r>
            <a:endParaRPr lang="cs-CZ" sz="28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438PX-~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2276872"/>
            <a:ext cx="3022200" cy="414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b="1" i="1" u="sng" dirty="0" smtClean="0">
              <a:solidFill>
                <a:srgbClr val="3333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i="1" dirty="0" smtClean="0">
                <a:solidFill>
                  <a:srgbClr val="3333FF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b="1" i="1" u="sng" dirty="0" smtClean="0">
                <a:solidFill>
                  <a:srgbClr val="3333FF"/>
                </a:solidFill>
                <a:latin typeface="Times New Roman" pitchFamily="18" charset="0"/>
                <a:cs typeface="Times New Roman" pitchFamily="18" charset="0"/>
              </a:rPr>
              <a:t>VÍTĚZSTVÍ HUSITŮ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			    	    </a:t>
            </a:r>
            <a:r>
              <a:rPr lang="cs-CZ" sz="24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BITVA U SUDOMĚŘE</a:t>
            </a:r>
            <a:endParaRPr lang="cs-CZ" sz="24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první vítězná bitva husitů (1420)</a:t>
            </a:r>
          </a:p>
          <a:p>
            <a:pPr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	 BITVA NA VÍTKOVĚ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porážka 1.křížové výpravy (1420)</a:t>
            </a:r>
            <a:endParaRPr lang="cs-CZ" sz="24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				</a:t>
            </a:r>
          </a:p>
          <a:p>
            <a:pPr>
              <a:buNone/>
            </a:pPr>
            <a:r>
              <a:rPr lang="cs-CZ" sz="24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			     </a:t>
            </a:r>
            <a:r>
              <a:rPr lang="cs-CZ" sz="28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cs-CZ" sz="2800" b="1" i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Zástupný symbol pro obrázek 4" descr="HETTE_~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1412776"/>
            <a:ext cx="2995736" cy="4384209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Zástupný symbol pro obrázek 4" descr="ADOLF_~1.JPG"/>
          <p:cNvPicPr>
            <a:picLocks noChangeAspect="1"/>
          </p:cNvPicPr>
          <p:nvPr/>
        </p:nvPicPr>
        <p:blipFill>
          <a:blip r:embed="rId3" cstate="print"/>
          <a:srcRect l="4453" r="4453"/>
          <a:stretch>
            <a:fillRect/>
          </a:stretch>
        </p:blipFill>
        <p:spPr>
          <a:xfrm>
            <a:off x="4211960" y="3356992"/>
            <a:ext cx="4320480" cy="3240360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po smrti Jana Žižky vedl husity </a:t>
            </a:r>
            <a:r>
              <a:rPr lang="cs-CZ" sz="2700" b="1" u="sng" dirty="0" smtClean="0">
                <a:latin typeface="Times New Roman" pitchFamily="18" charset="0"/>
                <a:cs typeface="Times New Roman" pitchFamily="18" charset="0"/>
              </a:rPr>
              <a:t>hejtman Prokop Holý</a:t>
            </a:r>
          </a:p>
          <a:p>
            <a:pPr>
              <a:buNone/>
            </a:pP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	-husité si říkali sirotci</a:t>
            </a:r>
          </a:p>
          <a:p>
            <a:pPr>
              <a:buNone/>
            </a:pPr>
            <a:r>
              <a:rPr lang="cs-CZ" sz="24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	BITVA U ÚSTÍ NAD LABEM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(1426)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	</a:t>
            </a:r>
            <a:r>
              <a:rPr lang="cs-CZ" sz="24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BITVA U DOMAŽLIC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(1431)</a:t>
            </a:r>
          </a:p>
          <a:p>
            <a:pPr>
              <a:buNone/>
            </a:pPr>
            <a:r>
              <a:rPr lang="cs-CZ" sz="2400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endParaRPr lang="cs-CZ" sz="2400" b="1" i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BITVA U ÚSTÍ NAD LABEM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5576" y="2060848"/>
            <a:ext cx="2881081" cy="4001501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Zástupný symbol pro obrázek 4" descr="JOSEF_~1.JPG"/>
          <p:cNvPicPr>
            <a:picLocks noChangeAspect="1"/>
          </p:cNvPicPr>
          <p:nvPr/>
        </p:nvPicPr>
        <p:blipFill>
          <a:blip r:embed="rId3" cstate="print"/>
          <a:srcRect l="7622" r="7622"/>
          <a:stretch>
            <a:fillRect/>
          </a:stretch>
        </p:blipFill>
        <p:spPr>
          <a:xfrm>
            <a:off x="4067944" y="2996952"/>
            <a:ext cx="4813043" cy="3609782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b="1" u="sng" dirty="0" smtClean="0">
              <a:solidFill>
                <a:srgbClr val="3333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3333FF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b="1" u="sng" dirty="0" smtClean="0">
                <a:solidFill>
                  <a:srgbClr val="3333FF"/>
                </a:solidFill>
                <a:latin typeface="Times New Roman" pitchFamily="18" charset="0"/>
                <a:cs typeface="Times New Roman" pitchFamily="18" charset="0"/>
              </a:rPr>
              <a:t>Dlouhá léta válek měla vliv na život v českých zemích</a:t>
            </a:r>
            <a:r>
              <a:rPr lang="cs-CZ" sz="2800" dirty="0" smtClean="0">
                <a:solidFill>
                  <a:srgbClr val="3333FF"/>
                </a:solidFill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-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cizí vojska </a:t>
            </a:r>
            <a:r>
              <a:rPr lang="cs-CZ" sz="2700" u="sng" dirty="0" smtClean="0">
                <a:latin typeface="Times New Roman" pitchFamily="18" charset="0"/>
                <a:cs typeface="Times New Roman" pitchFamily="18" charset="0"/>
              </a:rPr>
              <a:t>ničila zem</a:t>
            </a:r>
          </a:p>
          <a:p>
            <a:pPr>
              <a:buNone/>
            </a:pP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	-projevoval se </a:t>
            </a:r>
            <a:r>
              <a:rPr lang="cs-CZ" sz="2700" u="sng" dirty="0" smtClean="0">
                <a:latin typeface="Times New Roman" pitchFamily="18" charset="0"/>
                <a:cs typeface="Times New Roman" pitchFamily="18" charset="0"/>
              </a:rPr>
              <a:t>nedostatek potravin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700" u="sng" dirty="0" smtClean="0">
                <a:latin typeface="Times New Roman" pitchFamily="18" charset="0"/>
                <a:cs typeface="Times New Roman" pitchFamily="18" charset="0"/>
              </a:rPr>
              <a:t>upadala řemesla 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a  </a:t>
            </a:r>
          </a:p>
          <a:p>
            <a:pPr>
              <a:buNone/>
            </a:pP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700" u="sng" dirty="0" smtClean="0">
                <a:latin typeface="Times New Roman" pitchFamily="18" charset="0"/>
                <a:cs typeface="Times New Roman" pitchFamily="18" charset="0"/>
              </a:rPr>
              <a:t>zastavilo se obchodování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, země chudla</a:t>
            </a:r>
            <a:endParaRPr lang="cs-CZ" sz="2700" u="sng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	-</a:t>
            </a:r>
            <a:r>
              <a:rPr lang="cs-CZ" sz="2700" u="sng" dirty="0" smtClean="0">
                <a:latin typeface="Times New Roman" pitchFamily="18" charset="0"/>
                <a:cs typeface="Times New Roman" pitchFamily="18" charset="0"/>
              </a:rPr>
              <a:t>husité nešetřili 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nikoho, kdo odmítal být na jejich straně</a:t>
            </a:r>
          </a:p>
          <a:p>
            <a:pPr>
              <a:buNone/>
            </a:pP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	-podnikali </a:t>
            </a:r>
            <a:r>
              <a:rPr lang="cs-CZ" sz="2700" u="sng" dirty="0" err="1" smtClean="0">
                <a:latin typeface="Times New Roman" pitchFamily="18" charset="0"/>
                <a:cs typeface="Times New Roman" pitchFamily="18" charset="0"/>
              </a:rPr>
              <a:t>spanilé</a:t>
            </a:r>
            <a:r>
              <a:rPr lang="cs-CZ" sz="2700" u="sng" dirty="0" smtClean="0">
                <a:latin typeface="Times New Roman" pitchFamily="18" charset="0"/>
                <a:cs typeface="Times New Roman" pitchFamily="18" charset="0"/>
              </a:rPr>
              <a:t> jízdy 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za hranice, aby </a:t>
            </a:r>
            <a:r>
              <a:rPr lang="cs-CZ" sz="2700" u="sng" dirty="0" smtClean="0">
                <a:latin typeface="Times New Roman" pitchFamily="18" charset="0"/>
                <a:cs typeface="Times New Roman" pitchFamily="18" charset="0"/>
              </a:rPr>
              <a:t>šířili husitství</a:t>
            </a:r>
          </a:p>
          <a:p>
            <a:pPr>
              <a:buNone/>
            </a:pP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					 	 a také </a:t>
            </a:r>
            <a:r>
              <a:rPr lang="cs-CZ" sz="2700" u="sng" dirty="0" smtClean="0">
                <a:latin typeface="Times New Roman" pitchFamily="18" charset="0"/>
                <a:cs typeface="Times New Roman" pitchFamily="18" charset="0"/>
              </a:rPr>
              <a:t>získávali kořist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DOBÝVÁNÍ PRACHATIC</a:t>
            </a:r>
            <a:endParaRPr lang="cs-CZ" sz="28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ADOLF_~1.JPG"/>
          <p:cNvPicPr>
            <a:picLocks noChangeAspect="1"/>
          </p:cNvPicPr>
          <p:nvPr/>
        </p:nvPicPr>
        <p:blipFill>
          <a:blip r:embed="rId2" cstate="print"/>
          <a:srcRect l="7242" r="7242"/>
          <a:stretch>
            <a:fillRect/>
          </a:stretch>
        </p:blipFill>
        <p:spPr>
          <a:xfrm>
            <a:off x="539552" y="3717032"/>
            <a:ext cx="3552395" cy="2664296"/>
          </a:xfrm>
          <a:prstGeom prst="rect">
            <a:avLst/>
          </a:prstGeo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b="1" i="1" u="sng" dirty="0" smtClean="0">
              <a:solidFill>
                <a:srgbClr val="3333FF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b="1" i="1" dirty="0" smtClean="0">
                <a:solidFill>
                  <a:srgbClr val="3333FF"/>
                </a:solidFill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b="1" i="1" u="sng" dirty="0" smtClean="0">
                <a:solidFill>
                  <a:srgbClr val="3333FF"/>
                </a:solidFill>
                <a:latin typeface="Times New Roman" pitchFamily="18" charset="0"/>
                <a:cs typeface="Times New Roman" pitchFamily="18" charset="0"/>
              </a:rPr>
              <a:t>ROZPORY MEZI HUSITY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	-</a:t>
            </a:r>
            <a:r>
              <a:rPr lang="cs-CZ" sz="2700" u="sng" dirty="0" smtClean="0">
                <a:latin typeface="Times New Roman" pitchFamily="18" charset="0"/>
                <a:cs typeface="Times New Roman" pitchFamily="18" charset="0"/>
              </a:rPr>
              <a:t>někteří husité chtěli pokračovat 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dál ve válkách </a:t>
            </a:r>
          </a:p>
          <a:p>
            <a:pPr>
              <a:buNone/>
            </a:pP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	-</a:t>
            </a:r>
            <a:r>
              <a:rPr lang="cs-CZ" sz="2700" u="sng" dirty="0" smtClean="0">
                <a:latin typeface="Times New Roman" pitchFamily="18" charset="0"/>
                <a:cs typeface="Times New Roman" pitchFamily="18" charset="0"/>
              </a:rPr>
              <a:t>husité z řad panů a měšťanů chtěli ukončení válek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 a</a:t>
            </a:r>
          </a:p>
          <a:p>
            <a:pPr>
              <a:buNone/>
            </a:pP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     spojili se s katolickým panstvem</a:t>
            </a:r>
          </a:p>
          <a:p>
            <a:pPr>
              <a:buNone/>
            </a:pP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	-obě skupiny se střetly v </a:t>
            </a:r>
            <a:r>
              <a:rPr lang="cs-CZ" sz="2700" b="1" u="sng" dirty="0" smtClean="0">
                <a:latin typeface="Times New Roman" pitchFamily="18" charset="0"/>
                <a:cs typeface="Times New Roman" pitchFamily="18" charset="0"/>
              </a:rPr>
              <a:t>bitvě u Lipan 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(1434) a vojsko</a:t>
            </a:r>
          </a:p>
          <a:p>
            <a:pPr>
              <a:buNone/>
            </a:pP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     prostých husitů  bylo poraženo</a:t>
            </a:r>
          </a:p>
          <a:p>
            <a:pPr>
              <a:buNone/>
            </a:pPr>
            <a:endParaRPr lang="cs-CZ" sz="27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7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          PAMÁTNÍK BITVY U LIPAN         </a:t>
            </a:r>
          </a:p>
        </p:txBody>
      </p:sp>
      <p:pic>
        <p:nvPicPr>
          <p:cNvPr id="4" name="Zástupný symbol pro obrázek 4" descr="ADOLF_~1.JPG"/>
          <p:cNvPicPr>
            <a:picLocks noChangeAspect="1"/>
          </p:cNvPicPr>
          <p:nvPr/>
        </p:nvPicPr>
        <p:blipFill>
          <a:blip r:embed="rId2" cstate="print"/>
          <a:srcRect l="2580" r="2580"/>
          <a:stretch>
            <a:fillRect/>
          </a:stretch>
        </p:blipFill>
        <p:spPr>
          <a:xfrm>
            <a:off x="4716016" y="3501008"/>
            <a:ext cx="4176464" cy="3132348"/>
          </a:xfrm>
          <a:prstGeom prst="rect">
            <a:avLst/>
          </a:prstGeom>
        </p:spPr>
      </p:pic>
      <p:pic>
        <p:nvPicPr>
          <p:cNvPr id="5" name="Zástupný symbol pro obrázek 4" descr="450px-Battle_of_Lipany_memorial.jpg"/>
          <p:cNvPicPr>
            <a:picLocks noChangeAspect="1"/>
          </p:cNvPicPr>
          <p:nvPr/>
        </p:nvPicPr>
        <p:blipFill>
          <a:blip r:embed="rId3" cstate="print"/>
          <a:srcRect b="12007"/>
          <a:stretch>
            <a:fillRect/>
          </a:stretch>
        </p:blipFill>
        <p:spPr>
          <a:xfrm>
            <a:off x="1259632" y="3645024"/>
            <a:ext cx="2016224" cy="236156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POMNÍK JANA ŽIŽKY U TROCNOVA</a:t>
            </a: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					</a:t>
            </a:r>
            <a:r>
              <a:rPr lang="cs-CZ" sz="2000" b="1" i="1" dirty="0" smtClean="0">
                <a:latin typeface="Times New Roman" pitchFamily="18" charset="0"/>
                <a:cs typeface="Times New Roman" pitchFamily="18" charset="0"/>
              </a:rPr>
              <a:t>           HUSITSKÁ PAVÉZA</a:t>
            </a:r>
            <a:endParaRPr lang="cs-CZ" sz="2000" b="1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400px-New_granite_sculpture_of_Radegast.jpg"/>
          <p:cNvPicPr>
            <a:picLocks noChangeAspect="1"/>
          </p:cNvPicPr>
          <p:nvPr/>
        </p:nvPicPr>
        <p:blipFill>
          <a:blip r:embed="rId2" cstate="print"/>
          <a:srcRect l="12845" t="14681"/>
          <a:stretch>
            <a:fillRect/>
          </a:stretch>
        </p:blipFill>
        <p:spPr>
          <a:xfrm>
            <a:off x="827584" y="908720"/>
            <a:ext cx="3419944" cy="5021904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Zástupný symbol pro obrázek 4" descr="Ussita_pavese_shield_Prag_Museum_1429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148064" y="1412776"/>
            <a:ext cx="2705100" cy="34956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52736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b="1" i="1" dirty="0" smtClean="0">
                <a:solidFill>
                  <a:srgbClr val="3333FF"/>
                </a:solidFill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sz="3200" b="1" i="1" dirty="0">
              <a:solidFill>
                <a:srgbClr val="3333FF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5877272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1) Co bylo symbolem husitů?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kalich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2) Husité požadovali přijímání pod obojí. Co to znamená?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přijímání hostie (tělo Páně)  a vína z kalicha (krev Páně) 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3) Kdo stál v čele husitských vojsk?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Jan Žižka z Trocnova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4) Ve kterých bitvách husité zvítězili?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u Sudoměře, u Domažlic, na Vítkově,….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5) Jaké zbraně měli a co využívali v bojích?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upravené zemědělské nářadí, děla, vozy na vozovou hradbu,</a:t>
            </a:r>
          </a:p>
          <a:p>
            <a:pPr>
              <a:buNone/>
            </a:pP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		bojové písně, taktiku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6) Ve které bitvě byli husité poraženi?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bitva u Lipan</a:t>
            </a:r>
          </a:p>
          <a:p>
            <a:pPr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0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0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08720"/>
            <a:ext cx="8229600" cy="55446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ATILLAK.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10.5.2012].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&lt;http://commons.wikimedia.org/wiki/File:Husitsk%C3%A1_korouhev.png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UNKNOW.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10.5.2012].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&lt;http://cs.wikipedia.org/wiki/Soubor:P%C5%99ij%C3%ADm%C3%A1n%C3%AD_pod_oboj%C3%AD.gif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LIEBSCHER, Adolf.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10.5.2012].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http://commons.wikimedia.org/wiki/File:Liebscher,_Adolf_-_Svr%C5%BEen%C3%AD_kon%C5%A1el%C5%AF_s_Novom%C4%9Bstsk%C3%A9_radnice_30._%C4%8Dervence_1419.jpg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4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ALEŠ, Mikoláš.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10.5.2012].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&lt;http:/commons.wikimedia.org/wiki/File:Mikolas_ales_zizka.jpg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LIEBSCHER, Adolf.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10.5.2012].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&lt;http://commons.wikimedia.org/wiki/File:Adolf_Liebscher_-_Smrt_Jana_%C5%BDi%C5%BEky_z_Trocnova_p%C5%99ed_P%C5%99ibyslav%C3%AD_dne_11._%C5%99%C3%ADjna_r._1424.jpg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WUSELIG.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10.5.2012].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&lt;http://cs.wikipedia.org/wiki/Soubor:344Wagenburg_der_Hussiten.jpg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AVATAR.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10.5.2012].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&lt;http://cs.wikipedia.org/wiki/Soubor:Klassischer-Flegel.jpg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ATILLAK.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 [online]. [cit . 10.5.2012].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&lt;http://cs.wikipedia.org/wiki/Soubor:Husit%C3%A9_-_Jensk%C3%BD_kodex.jpg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HETTEŠ, Ferdinand.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10.5.2012].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http://commons.wikimedia.org/wiki/File:Hette%C5%A1,_Ferdinand_-_Por%C3%A1%C5%BEka_%C5%BEelezn%C3%BDch_p%C3%A1n%C5%AF_u_Sudom%C4%9B%C5%99e_dne_25._b%C5%99ezna_1420.jpg?uselang=cs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  <a:hlinkClick r:id="rId4"/>
            </a:endParaRPr>
          </a:p>
          <a:p>
            <a:pPr>
              <a:buNone/>
            </a:pP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3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LIEBSCHER, Adolf.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10.5.2012]. Dostupný na WWW: 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&lt;http://commons.wikimedia.org/wiki/File:Adolf_Liebscher_-_Bitva_na_ho%C5%99e_V%C3%ADtkov%C4%9B_dne_14._%C4%8Dervence_roku_1420.jpg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ČERNÝ, V.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10.5.2012].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&lt;http://commons.wikimedia.org/wiki/File:Bitva_u_%C3%9Ast%C3%AD_nad_Labem.jpg?uselang=cs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MATHAUSER, Josef.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10.5.2012].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&lt;http://commons.wikimedia.org/wiki/File:Josef_Mathauser_-_Bitva_u_Doma%C5%BElic.jpg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LIEBSCHER, Adolf.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10.5.2012].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&lt;http://commons.wikimedia.org/wiki/File:Adolf_Liebscher_-_T%C3%A1bo%C5%99i_dob%C3%BDvaj%C3%AD_Prachatic.jpg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LIEBSCHER, Adolf.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10.5.2012].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&lt;http://commons.wikimedia.org/wiki/File:Adolf_Liebscher_-_Bitva_mezi_T%C3%A1bory_a_Pra%C5%BEany_u_Lipan_r._1434.jpg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KARELJ.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10.5.2012].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&lt;http://commons.wikimedia.org/wiki/File:Trocnov_%C5%BDi%C5%BEka_4.jpg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JULO.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</a:t>
            </a:r>
            <a:r>
              <a:rPr lang="cs-CZ" sz="1200" smtClean="0">
                <a:latin typeface="Times New Roman" pitchFamily="18" charset="0"/>
                <a:cs typeface="Times New Roman" pitchFamily="18" charset="0"/>
                <a:hlinkClick r:id="rId8"/>
              </a:rPr>
              <a:t>10.5.2012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&lt;http://commons.wikimedia.org/wiki/File:Ussita_pavese_shield_Prag_Museum_1429.jpg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SEMOTANOVÁ, Eva.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Atlas českých dějin. 1.díl do roku 1618.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1.vyd. Praha: Kartografie Praha, 1998.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ISBN 8070115017. s.52 – 53.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AUGUSTA, Pavel; HONZÁK, František.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Naše vlast.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2.vyd. Praha: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Slovart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, 2003.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ISBN 8073094408. s.91 – 92.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KLUČINA, Petr.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Dějiny českých zemí v obrazech-České země v době husitství. 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1.souborné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. Praha: Albatros Praha, 2006.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ISBN 8000017040. s. 306 – 347.</a:t>
            </a: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  <a:hlinkClick r:id="rId7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530</TotalTime>
  <Words>583</Words>
  <Application>Microsoft Office PowerPoint</Application>
  <PresentationFormat>Předvádění na obrazovce (4:3)</PresentationFormat>
  <Paragraphs>218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HUSITSTVÍ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OPAKOVÁNÍ</vt:lpstr>
      <vt:lpstr>Použité zdroje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HUSITSTVÍ</dc:title>
  <dc:creator>Marta</dc:creator>
  <cp:lastModifiedBy>Marta</cp:lastModifiedBy>
  <cp:revision>64</cp:revision>
  <dcterms:created xsi:type="dcterms:W3CDTF">2012-01-28T15:22:32Z</dcterms:created>
  <dcterms:modified xsi:type="dcterms:W3CDTF">2012-07-18T08:51:11Z</dcterms:modified>
</cp:coreProperties>
</file>