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9" r:id="rId1"/>
  </p:sldMasterIdLst>
  <p:sldIdLst>
    <p:sldId id="277" r:id="rId2"/>
    <p:sldId id="271" r:id="rId3"/>
    <p:sldId id="261" r:id="rId4"/>
    <p:sldId id="265" r:id="rId5"/>
    <p:sldId id="269" r:id="rId6"/>
    <p:sldId id="267" r:id="rId7"/>
    <p:sldId id="272" r:id="rId8"/>
    <p:sldId id="273" r:id="rId9"/>
    <p:sldId id="274" r:id="rId10"/>
    <p:sldId id="27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668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039B6F5-1918-41B3-A4B1-F62FD6CB128D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E08F724-B542-44F8-84F1-72A6BAFA946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70" r:id="rId1"/>
    <p:sldLayoutId id="2147484171" r:id="rId2"/>
    <p:sldLayoutId id="2147484172" r:id="rId3"/>
    <p:sldLayoutId id="2147484173" r:id="rId4"/>
    <p:sldLayoutId id="2147484174" r:id="rId5"/>
    <p:sldLayoutId id="2147484175" r:id="rId6"/>
    <p:sldLayoutId id="2147484176" r:id="rId7"/>
    <p:sldLayoutId id="2147484177" r:id="rId8"/>
    <p:sldLayoutId id="2147484178" r:id="rId9"/>
    <p:sldLayoutId id="2147484179" r:id="rId10"/>
    <p:sldLayoutId id="214748418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microsoft.com/office/2007/relationships/hdphoto" Target="../media/hdphoto1.wdp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6" Type="http://schemas.openxmlformats.org/officeDocument/2006/relationships/image" Target="../media/image6.png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av%C3%ADr" TargetMode="External"/><Relationship Id="rId13" Type="http://schemas.openxmlformats.org/officeDocument/2006/relationships/image" Target="../media/image11.png"/><Relationship Id="rId3" Type="http://schemas.openxmlformats.org/officeDocument/2006/relationships/hyperlink" Target="http://cs.wikipedia.org/w/index.php?title=Viella&amp;action=edit&amp;redlink=1" TargetMode="External"/><Relationship Id="rId7" Type="http://schemas.openxmlformats.org/officeDocument/2006/relationships/hyperlink" Target="http://cs.wikipedia.org/wiki/14._stolet%C3%AD" TargetMode="External"/><Relationship Id="rId12" Type="http://schemas.microsoft.com/office/2007/relationships/hdphoto" Target="../media/hdphoto2.wdp"/><Relationship Id="rId2" Type="http://schemas.openxmlformats.org/officeDocument/2006/relationships/hyperlink" Target="http://cs.wikipedia.org/wiki/Gig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arhany" TargetMode="External"/><Relationship Id="rId11" Type="http://schemas.openxmlformats.org/officeDocument/2006/relationships/image" Target="../media/image10.png"/><Relationship Id="rId5" Type="http://schemas.openxmlformats.org/officeDocument/2006/relationships/hyperlink" Target="http://cs.wikipedia.org/wiki/Harfa" TargetMode="External"/><Relationship Id="rId10" Type="http://schemas.openxmlformats.org/officeDocument/2006/relationships/hyperlink" Target="http://cs.wikipedia.org/wiki/Roh" TargetMode="External"/><Relationship Id="rId4" Type="http://schemas.openxmlformats.org/officeDocument/2006/relationships/hyperlink" Target="http://cs.wikipedia.org/wiki/Loutna" TargetMode="External"/><Relationship Id="rId9" Type="http://schemas.openxmlformats.org/officeDocument/2006/relationships/hyperlink" Target="http://cs.wikipedia.org/wiki/Fl%C3%A9tna" TargetMode="External"/><Relationship Id="rId1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paeyIbk8N8" TargetMode="External"/><Relationship Id="rId2" Type="http://schemas.openxmlformats.org/officeDocument/2006/relationships/hyperlink" Target="http://upload.wikimedia.org/wikipedia/commons/thumb/5/59/Buoh.jpg/220px-Buoh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112112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VY_32_INOVACE_08_Středověká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udba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 Čechách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358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05-Duchovni_pisen_Svaty-Vaclave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310755" y="4149080"/>
            <a:ext cx="609600" cy="609600"/>
          </a:xfrm>
          <a:prstGeom prst="rect">
            <a:avLst/>
          </a:prstGeom>
        </p:spPr>
      </p:pic>
      <p:sp>
        <p:nvSpPr>
          <p:cNvPr id="6" name="Nadpis 5"/>
          <p:cNvSpPr txBox="1">
            <a:spLocks/>
          </p:cNvSpPr>
          <p:nvPr/>
        </p:nvSpPr>
        <p:spPr>
          <a:xfrm>
            <a:off x="422030" y="1172186"/>
            <a:ext cx="8229600" cy="1985392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err="1" smtClean="0">
                <a:latin typeface="Gigi" pitchFamily="82" charset="0"/>
              </a:rPr>
              <a:t>Stredoveká</a:t>
            </a:r>
            <a:r>
              <a:rPr lang="cs-CZ" sz="7200" dirty="0" smtClean="0">
                <a:latin typeface="Gigi" pitchFamily="82" charset="0"/>
              </a:rPr>
              <a:t> hudba v Cechách </a:t>
            </a:r>
          </a:p>
          <a:p>
            <a:r>
              <a:rPr lang="cs-CZ" sz="7200" dirty="0" smtClean="0">
                <a:latin typeface="Gigi" pitchFamily="82" charset="0"/>
              </a:rPr>
              <a:t> </a:t>
            </a:r>
            <a:endParaRPr lang="cs-CZ" sz="7200" dirty="0">
              <a:latin typeface="Gigi" pitchFamily="82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109" y="3645024"/>
            <a:ext cx="7679441" cy="2924944"/>
          </a:xfrm>
          <a:prstGeom prst="rect">
            <a:avLst/>
          </a:prstGeom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0000">
            <a:off x="2172793" y="633175"/>
            <a:ext cx="347325" cy="237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4682" y="1554554"/>
            <a:ext cx="288032" cy="19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348698" y="30689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igi" pitchFamily="82" charset="0"/>
              </a:rPr>
              <a:t>1. – 13. st. n. l. </a:t>
            </a:r>
            <a:endParaRPr lang="cs-CZ" sz="2800" dirty="0">
              <a:latin typeface="Gigi" pitchFamily="8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620283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0000">
            <a:off x="3942566" y="634976"/>
            <a:ext cx="347325" cy="237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006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7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4294967295"/>
          </p:nvPr>
        </p:nvSpPr>
        <p:spPr>
          <a:xfrm>
            <a:off x="0" y="548680"/>
            <a:ext cx="9036050" cy="5577483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2400" dirty="0"/>
              <a:t> </a:t>
            </a:r>
          </a:p>
          <a:p>
            <a:r>
              <a:rPr lang="cs-CZ" dirty="0" smtClean="0"/>
              <a:t>konec </a:t>
            </a:r>
            <a:r>
              <a:rPr lang="cs-CZ" dirty="0"/>
              <a:t>10. - 11.století</a:t>
            </a:r>
            <a:r>
              <a:rPr lang="cs-CZ" sz="2400" dirty="0"/>
              <a:t> </a:t>
            </a:r>
            <a:endParaRPr lang="cs-CZ" sz="2400" dirty="0" smtClean="0"/>
          </a:p>
          <a:p>
            <a:pPr lvl="1"/>
            <a:r>
              <a:rPr lang="cs-CZ" b="1" dirty="0" smtClean="0"/>
              <a:t>Hospodine</a:t>
            </a:r>
            <a:r>
              <a:rPr lang="cs-CZ" b="1" dirty="0"/>
              <a:t>, pomiluj </a:t>
            </a:r>
            <a:r>
              <a:rPr lang="cs-CZ" b="1" dirty="0" err="1" smtClean="0"/>
              <a:t>ny</a:t>
            </a:r>
            <a:r>
              <a:rPr lang="cs-CZ" b="1" dirty="0" smtClean="0"/>
              <a:t>–</a:t>
            </a:r>
            <a:r>
              <a:rPr lang="cs-CZ" dirty="0" smtClean="0"/>
              <a:t> </a:t>
            </a:r>
            <a:r>
              <a:rPr lang="cs-CZ" dirty="0"/>
              <a:t>vroucí prosba k Bohu pro úrodu a pokoj na </a:t>
            </a:r>
            <a:r>
              <a:rPr lang="cs-CZ" dirty="0" smtClean="0"/>
              <a:t>Zemi</a:t>
            </a:r>
          </a:p>
          <a:p>
            <a:pPr lvl="1"/>
            <a:r>
              <a:rPr lang="cs-CZ" b="1" dirty="0" smtClean="0"/>
              <a:t>Svatý </a:t>
            </a:r>
            <a:r>
              <a:rPr lang="cs-CZ" b="1" dirty="0"/>
              <a:t>Václave </a:t>
            </a:r>
            <a:endParaRPr lang="cs-CZ" dirty="0" smtClean="0"/>
          </a:p>
          <a:p>
            <a:pPr marL="585216" lvl="1" indent="0">
              <a:buNone/>
            </a:pPr>
            <a:r>
              <a:rPr lang="cs-CZ" dirty="0" smtClean="0"/>
              <a:t>                                                              </a:t>
            </a:r>
            <a:endParaRPr lang="cs-CZ" sz="2400" dirty="0"/>
          </a:p>
          <a:p>
            <a:r>
              <a:rPr lang="cs-CZ" dirty="0" smtClean="0"/>
              <a:t>13</a:t>
            </a:r>
            <a:r>
              <a:rPr lang="cs-CZ" dirty="0"/>
              <a:t>. - 14. </a:t>
            </a:r>
            <a:r>
              <a:rPr lang="cs-CZ" dirty="0" smtClean="0"/>
              <a:t>století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duchovní písně:</a:t>
            </a:r>
          </a:p>
          <a:p>
            <a:pPr lvl="1"/>
            <a:r>
              <a:rPr lang="cs-CZ" b="1" dirty="0" err="1"/>
              <a:t>Buoh</a:t>
            </a:r>
            <a:r>
              <a:rPr lang="cs-CZ" b="1" dirty="0"/>
              <a:t> </a:t>
            </a:r>
            <a:r>
              <a:rPr lang="cs-CZ" b="1" dirty="0" err="1"/>
              <a:t>všemohúcí</a:t>
            </a:r>
            <a:r>
              <a:rPr lang="cs-CZ" dirty="0"/>
              <a:t> </a:t>
            </a:r>
          </a:p>
          <a:p>
            <a:pPr lvl="1"/>
            <a:r>
              <a:rPr lang="cs-CZ" b="1" dirty="0"/>
              <a:t>Jezu Kriste, </a:t>
            </a:r>
            <a:r>
              <a:rPr lang="cs-CZ" b="1" dirty="0" err="1"/>
              <a:t>ščedrý</a:t>
            </a:r>
            <a:r>
              <a:rPr lang="cs-CZ" b="1" dirty="0"/>
              <a:t> </a:t>
            </a:r>
            <a:r>
              <a:rPr lang="cs-CZ" b="1" dirty="0" err="1"/>
              <a:t>kněže</a:t>
            </a:r>
            <a:endParaRPr lang="cs-CZ" dirty="0"/>
          </a:p>
          <a:p>
            <a:r>
              <a:rPr lang="cs-CZ" sz="2400" dirty="0" smtClean="0"/>
              <a:t>světské skladby:</a:t>
            </a:r>
            <a:endParaRPr lang="cs-CZ" sz="2400" dirty="0"/>
          </a:p>
          <a:p>
            <a:pPr lvl="1"/>
            <a:r>
              <a:rPr lang="cs-CZ" b="1" dirty="0" smtClean="0"/>
              <a:t>Dřevo </a:t>
            </a:r>
            <a:r>
              <a:rPr lang="cs-CZ" b="1" dirty="0" err="1"/>
              <a:t>sě</a:t>
            </a:r>
            <a:r>
              <a:rPr lang="cs-CZ" b="1" dirty="0"/>
              <a:t> listem </a:t>
            </a:r>
            <a:r>
              <a:rPr lang="cs-CZ" b="1" dirty="0" err="1"/>
              <a:t>odievá</a:t>
            </a:r>
            <a:endParaRPr lang="cs-CZ" dirty="0"/>
          </a:p>
          <a:p>
            <a:pPr lvl="1"/>
            <a:r>
              <a:rPr lang="cs-CZ" b="1" dirty="0" err="1" smtClean="0"/>
              <a:t>Andělíku</a:t>
            </a:r>
            <a:r>
              <a:rPr lang="cs-CZ" b="1" dirty="0" smtClean="0"/>
              <a:t> </a:t>
            </a:r>
            <a:r>
              <a:rPr lang="cs-CZ" b="1" dirty="0"/>
              <a:t>rozkochaný</a:t>
            </a:r>
            <a:r>
              <a:rPr lang="cs-CZ" dirty="0"/>
              <a:t> 		</a:t>
            </a:r>
            <a:r>
              <a:rPr lang="cs-CZ" dirty="0" smtClean="0"/>
              <a:t>		</a:t>
            </a:r>
          </a:p>
          <a:p>
            <a:pPr lvl="1"/>
            <a:r>
              <a:rPr lang="cs-CZ" b="1" dirty="0" smtClean="0"/>
              <a:t>Mastičkář</a:t>
            </a:r>
            <a:r>
              <a:rPr lang="cs-CZ" dirty="0" smtClean="0"/>
              <a:t> </a:t>
            </a:r>
            <a:r>
              <a:rPr lang="cs-CZ" dirty="0"/>
              <a:t>– velikonoční hra – 40. léta 14. </a:t>
            </a:r>
            <a:r>
              <a:rPr lang="cs-CZ" dirty="0" smtClean="0"/>
              <a:t>století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395536" y="19405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Hudba v </a:t>
            </a:r>
            <a:r>
              <a:rPr lang="cs-CZ" sz="6000" dirty="0" err="1">
                <a:latin typeface="Gigi" pitchFamily="82" charset="0"/>
              </a:rPr>
              <a:t>c</a:t>
            </a:r>
            <a:r>
              <a:rPr lang="cs-CZ" sz="6000" dirty="0" err="1" smtClean="0">
                <a:latin typeface="Gigi" pitchFamily="82" charset="0"/>
              </a:rPr>
              <a:t>eských</a:t>
            </a:r>
            <a:r>
              <a:rPr lang="cs-CZ" sz="6000" dirty="0" smtClean="0">
                <a:latin typeface="Gigi" pitchFamily="82" charset="0"/>
              </a:rPr>
              <a:t> zemích</a:t>
            </a:r>
            <a:endParaRPr lang="cs-CZ" sz="6000" dirty="0">
              <a:latin typeface="Gigi" pitchFamily="82" charset="0"/>
            </a:endParaRPr>
          </a:p>
        </p:txBody>
      </p:sp>
      <p:pic>
        <p:nvPicPr>
          <p:cNvPr id="2" name="09 Andělíku rozkochaný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48064" y="5301208"/>
            <a:ext cx="609600" cy="60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7279" y="1916832"/>
            <a:ext cx="3965025" cy="2901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892" y="260648"/>
            <a:ext cx="288032" cy="19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674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6362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Gigi" pitchFamily="82" charset="0"/>
              </a:rPr>
              <a:t>Období husitství</a:t>
            </a:r>
            <a:endParaRPr lang="cs-CZ" sz="7200" dirty="0">
              <a:latin typeface="Gigi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544" y="2844119"/>
            <a:ext cx="4997182" cy="3760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29600" cy="5112608"/>
          </a:xfrm>
        </p:spPr>
        <p:txBody>
          <a:bodyPr>
            <a:noAutofit/>
          </a:bodyPr>
          <a:lstStyle/>
          <a:p>
            <a:r>
              <a:rPr lang="cs-CZ" sz="3200" i="1" dirty="0" smtClean="0"/>
              <a:t>písně </a:t>
            </a:r>
            <a:r>
              <a:rPr lang="cs-CZ" sz="3200" i="1" dirty="0"/>
              <a:t>táborské</a:t>
            </a:r>
            <a:r>
              <a:rPr lang="cs-CZ" sz="3200" dirty="0"/>
              <a:t> (výrazově tvrdé, strohé) a </a:t>
            </a:r>
            <a:r>
              <a:rPr lang="cs-CZ" sz="3200" i="1" dirty="0"/>
              <a:t>pražské</a:t>
            </a:r>
            <a:r>
              <a:rPr lang="cs-CZ" sz="3200" b="1" dirty="0"/>
              <a:t> </a:t>
            </a:r>
            <a:r>
              <a:rPr lang="cs-CZ" sz="3200" dirty="0"/>
              <a:t>(melodicky bohatší)</a:t>
            </a:r>
          </a:p>
          <a:p>
            <a:r>
              <a:rPr lang="cs-CZ" sz="3200" dirty="0" smtClean="0"/>
              <a:t>Pouze jednohlasý chorál</a:t>
            </a:r>
            <a:endParaRPr lang="cs-CZ" sz="3200" dirty="0"/>
          </a:p>
          <a:p>
            <a:pPr marL="1362456" lvl="4" indent="0">
              <a:buNone/>
            </a:pPr>
            <a:r>
              <a:rPr lang="cs-CZ" b="1" dirty="0" smtClean="0"/>
              <a:t>                                                   Jistebnický kancionál 	-                         				</a:t>
            </a:r>
            <a:r>
              <a:rPr lang="cs-CZ" dirty="0" smtClean="0"/>
              <a:t>sbírka husitských písní a 				skladeb z r. 1420</a:t>
            </a:r>
          </a:p>
          <a:p>
            <a:pPr marL="1362456" lvl="4" indent="0">
              <a:buNone/>
            </a:pPr>
            <a:r>
              <a:rPr lang="cs-CZ" b="1" dirty="0" smtClean="0"/>
              <a:t>                                                   Povstaň, povstaň, veliké 				                            Město pražské</a:t>
            </a:r>
            <a:endParaRPr lang="cs-CZ" dirty="0" smtClean="0"/>
          </a:p>
          <a:p>
            <a:pPr marL="1362456" lvl="4" indent="0">
              <a:buNone/>
            </a:pPr>
            <a:r>
              <a:rPr lang="cs-CZ" b="1" dirty="0" smtClean="0"/>
              <a:t>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Ktož sú </a:t>
            </a:r>
            <a:r>
              <a:rPr lang="cs-CZ" b="1" dirty="0">
                <a:solidFill>
                  <a:srgbClr val="FF0000"/>
                </a:solidFill>
              </a:rPr>
              <a:t>boží bojovníci</a:t>
            </a:r>
          </a:p>
          <a:p>
            <a:pPr marL="1362456" lvl="4" indent="0">
              <a:buNone/>
            </a:pPr>
            <a:r>
              <a:rPr lang="cs-CZ" b="1" dirty="0" smtClean="0"/>
              <a:t>                                                   Ó </a:t>
            </a:r>
            <a:r>
              <a:rPr lang="cs-CZ" b="1" dirty="0" err="1"/>
              <a:t>svolanie</a:t>
            </a:r>
            <a:r>
              <a:rPr lang="cs-CZ" b="1" dirty="0"/>
              <a:t> </a:t>
            </a:r>
            <a:r>
              <a:rPr lang="cs-CZ" b="1" dirty="0" err="1"/>
              <a:t>konstanské</a:t>
            </a:r>
            <a:r>
              <a:rPr lang="cs-CZ" b="1" dirty="0"/>
              <a:t> </a:t>
            </a:r>
            <a:r>
              <a:rPr lang="cs-CZ" dirty="0" smtClean="0"/>
              <a:t>-  					o upálení </a:t>
            </a:r>
            <a:r>
              <a:rPr lang="cs-CZ" dirty="0"/>
              <a:t>Jana Husa</a:t>
            </a:r>
            <a:r>
              <a:rPr lang="cs-CZ" sz="2800" dirty="0"/>
              <a:t>	</a:t>
            </a:r>
          </a:p>
        </p:txBody>
      </p:sp>
      <p:pic>
        <p:nvPicPr>
          <p:cNvPr id="6" name="Chorál-Ktož-jsú-boží-bojovníci-(sample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660232" y="573325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158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3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7200" dirty="0" smtClean="0">
                <a:latin typeface="Gigi" pitchFamily="82" charset="0"/>
              </a:rPr>
              <a:t>Hudební nástroje</a:t>
            </a:r>
            <a:endParaRPr lang="cs-CZ" sz="7200" dirty="0">
              <a:latin typeface="Gigi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smyčcové – </a:t>
            </a:r>
            <a:r>
              <a:rPr lang="cs-CZ" dirty="0" err="1" smtClean="0">
                <a:hlinkClick r:id="rId2" tooltip="Gigue"/>
              </a:rPr>
              <a:t>gigue</a:t>
            </a:r>
            <a:r>
              <a:rPr lang="cs-CZ" dirty="0" smtClean="0"/>
              <a:t> a </a:t>
            </a:r>
            <a:r>
              <a:rPr lang="cs-CZ" dirty="0" err="1" smtClean="0">
                <a:hlinkClick r:id="rId3" tooltip="Viella (stránka neexistuje)"/>
              </a:rPr>
              <a:t>viella</a:t>
            </a:r>
            <a:endParaRPr lang="cs-CZ" dirty="0" smtClean="0"/>
          </a:p>
          <a:p>
            <a:r>
              <a:rPr lang="cs-CZ" dirty="0" smtClean="0"/>
              <a:t>drnkací – </a:t>
            </a:r>
            <a:r>
              <a:rPr lang="cs-CZ" dirty="0" smtClean="0">
                <a:hlinkClick r:id="rId4" tooltip="Loutna"/>
              </a:rPr>
              <a:t>loutna</a:t>
            </a:r>
            <a:r>
              <a:rPr lang="cs-CZ" dirty="0" smtClean="0"/>
              <a:t>, </a:t>
            </a:r>
            <a:r>
              <a:rPr lang="cs-CZ" dirty="0" smtClean="0">
                <a:hlinkClick r:id="rId5" tooltip="Harfa"/>
              </a:rPr>
              <a:t>harfa</a:t>
            </a:r>
            <a:endParaRPr lang="cs-CZ" dirty="0" smtClean="0"/>
          </a:p>
          <a:p>
            <a:r>
              <a:rPr lang="cs-CZ" dirty="0" smtClean="0"/>
              <a:t>klávesové – především </a:t>
            </a:r>
            <a:r>
              <a:rPr lang="cs-CZ" dirty="0" smtClean="0">
                <a:hlinkClick r:id="rId6" tooltip="Varhany"/>
              </a:rPr>
              <a:t>varhany</a:t>
            </a:r>
            <a:r>
              <a:rPr lang="cs-CZ" dirty="0" smtClean="0"/>
              <a:t> a ve </a:t>
            </a:r>
            <a:r>
              <a:rPr lang="cs-CZ" dirty="0" smtClean="0">
                <a:hlinkClick r:id="rId7" tooltip="14. století"/>
              </a:rPr>
              <a:t>14. století</a:t>
            </a:r>
            <a:r>
              <a:rPr lang="cs-CZ" dirty="0" smtClean="0"/>
              <a:t> již také </a:t>
            </a:r>
            <a:r>
              <a:rPr lang="cs-CZ" dirty="0" smtClean="0">
                <a:hlinkClick r:id="rId8" tooltip="Klavír"/>
              </a:rPr>
              <a:t>klavír</a:t>
            </a:r>
            <a:r>
              <a:rPr lang="cs-CZ" dirty="0" smtClean="0"/>
              <a:t> ve své primitivní podobě</a:t>
            </a:r>
          </a:p>
          <a:p>
            <a:r>
              <a:rPr lang="cs-CZ" dirty="0" smtClean="0"/>
              <a:t>dechové (zobcové a kostěné </a:t>
            </a:r>
            <a:r>
              <a:rPr lang="cs-CZ" dirty="0" smtClean="0">
                <a:hlinkClick r:id="rId9" tooltip="Flétna"/>
              </a:rPr>
              <a:t>flétny</a:t>
            </a:r>
            <a:r>
              <a:rPr lang="cs-CZ" dirty="0" smtClean="0"/>
              <a:t>, píšťaly, </a:t>
            </a:r>
            <a:r>
              <a:rPr lang="cs-CZ" dirty="0" smtClean="0">
                <a:hlinkClick r:id="rId10" tooltip="Roh"/>
              </a:rPr>
              <a:t>rohy</a:t>
            </a:r>
            <a:r>
              <a:rPr lang="cs-CZ" dirty="0" smtClean="0"/>
              <a:t>, trouby) </a:t>
            </a:r>
          </a:p>
          <a:p>
            <a:r>
              <a:rPr lang="cs-CZ" dirty="0" smtClean="0"/>
              <a:t>bicí nástroje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697" b="96364" l="3000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473862"/>
            <a:ext cx="4297660" cy="23637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778" b="89521" l="4000" r="95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68611">
            <a:off x="3098357" y="3652496"/>
            <a:ext cx="4680154" cy="260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969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8229600" cy="4709160"/>
          </a:xfrm>
        </p:spPr>
        <p:txBody>
          <a:bodyPr>
            <a:noAutofit/>
          </a:bodyPr>
          <a:lstStyle/>
          <a:p>
            <a:pPr lvl="0"/>
            <a:r>
              <a:rPr lang="cs-CZ" sz="2400" i="1" dirty="0" smtClean="0"/>
              <a:t>chrotta</a:t>
            </a:r>
            <a:r>
              <a:rPr lang="cs-CZ" sz="2400" dirty="0" smtClean="0"/>
              <a:t> – keltský </a:t>
            </a:r>
            <a:r>
              <a:rPr lang="cs-CZ" sz="2400" dirty="0"/>
              <a:t>drnkací nástroj příbuzný starověké </a:t>
            </a:r>
            <a:r>
              <a:rPr lang="cs-CZ" sz="2400" dirty="0" smtClean="0"/>
              <a:t>kithaře, později </a:t>
            </a:r>
            <a:r>
              <a:rPr lang="cs-CZ" sz="2400" dirty="0"/>
              <a:t>se přeměnil na nástroj </a:t>
            </a:r>
            <a:r>
              <a:rPr lang="cs-CZ" sz="2400" dirty="0" smtClean="0"/>
              <a:t>smyčcový</a:t>
            </a:r>
            <a:endParaRPr lang="cs-CZ" sz="2400" dirty="0"/>
          </a:p>
          <a:p>
            <a:r>
              <a:rPr lang="cs-CZ" sz="2400" i="1" dirty="0" err="1" smtClean="0"/>
              <a:t>plasterium</a:t>
            </a:r>
            <a:r>
              <a:rPr lang="cs-CZ" sz="2400" dirty="0" smtClean="0"/>
              <a:t> </a:t>
            </a:r>
            <a:r>
              <a:rPr lang="cs-CZ" sz="2400" dirty="0"/>
              <a:t>– strunný nástroj s plošnou rezonanční skříňkou</a:t>
            </a:r>
          </a:p>
          <a:p>
            <a:r>
              <a:rPr lang="cs-CZ" sz="2400" i="1" dirty="0" smtClean="0"/>
              <a:t>šalmaj</a:t>
            </a:r>
            <a:r>
              <a:rPr lang="cs-CZ" sz="2400" dirty="0" smtClean="0"/>
              <a:t> </a:t>
            </a:r>
            <a:r>
              <a:rPr lang="cs-CZ" sz="2400" dirty="0"/>
              <a:t>– předchůdce </a:t>
            </a:r>
            <a:r>
              <a:rPr lang="cs-CZ" sz="2400" dirty="0" smtClean="0"/>
              <a:t>klarinetu</a:t>
            </a:r>
            <a:endParaRPr lang="cs-CZ" sz="2400" dirty="0"/>
          </a:p>
          <a:p>
            <a:pPr lvl="0"/>
            <a:r>
              <a:rPr lang="cs-CZ" sz="2400" i="1" dirty="0" smtClean="0"/>
              <a:t>lyra </a:t>
            </a:r>
            <a:r>
              <a:rPr lang="cs-CZ" sz="2400" dirty="0" smtClean="0"/>
              <a:t>- smyčcové </a:t>
            </a:r>
            <a:r>
              <a:rPr lang="cs-CZ" sz="2400" dirty="0"/>
              <a:t>nástroje</a:t>
            </a:r>
          </a:p>
          <a:p>
            <a:pPr lvl="0"/>
            <a:r>
              <a:rPr lang="cs-CZ" sz="2400" i="1" dirty="0" smtClean="0"/>
              <a:t>pozitiv </a:t>
            </a:r>
            <a:r>
              <a:rPr lang="cs-CZ" sz="2400" dirty="0" smtClean="0"/>
              <a:t>- vícehlasé klávesové nástroje</a:t>
            </a:r>
          </a:p>
          <a:p>
            <a:pPr lvl="0"/>
            <a:r>
              <a:rPr lang="cs-CZ" sz="2400" i="1" dirty="0" smtClean="0"/>
              <a:t>zobcová</a:t>
            </a:r>
            <a:r>
              <a:rPr lang="cs-CZ" sz="2400" dirty="0" smtClean="0"/>
              <a:t> </a:t>
            </a:r>
            <a:r>
              <a:rPr lang="cs-CZ" sz="2400" i="1" dirty="0"/>
              <a:t>a příčná flétna</a:t>
            </a:r>
            <a:endParaRPr lang="cs-CZ" sz="2400" dirty="0"/>
          </a:p>
          <a:p>
            <a:r>
              <a:rPr lang="cs-CZ" sz="2400" i="1" dirty="0" smtClean="0"/>
              <a:t>tromba </a:t>
            </a:r>
            <a:r>
              <a:rPr lang="cs-CZ" sz="2400" i="1" dirty="0" err="1"/>
              <a:t>marina</a:t>
            </a:r>
            <a:endParaRPr lang="cs-CZ" sz="2400" dirty="0"/>
          </a:p>
          <a:p>
            <a:r>
              <a:rPr lang="cs-CZ" sz="2400" i="1" dirty="0" err="1"/>
              <a:t>Fidula</a:t>
            </a:r>
            <a:endParaRPr lang="cs-CZ" sz="2400" i="1" dirty="0"/>
          </a:p>
          <a:p>
            <a:pPr lvl="0"/>
            <a:r>
              <a:rPr lang="cs-CZ" sz="2400" i="1" dirty="0" smtClean="0"/>
              <a:t>varhany</a:t>
            </a:r>
            <a:endParaRPr lang="cs-CZ" sz="2400" dirty="0"/>
          </a:p>
          <a:p>
            <a:pPr lvl="0"/>
            <a:r>
              <a:rPr lang="cs-CZ" sz="2400" i="1" dirty="0" smtClean="0"/>
              <a:t>portativ</a:t>
            </a:r>
            <a:endParaRPr lang="cs-CZ" sz="2400" dirty="0" smtClean="0"/>
          </a:p>
          <a:p>
            <a:pPr lvl="0"/>
            <a:r>
              <a:rPr lang="cs-CZ" sz="2400" i="1" dirty="0" smtClean="0"/>
              <a:t>trumšajt</a:t>
            </a:r>
            <a:endParaRPr lang="cs-CZ" sz="2400" dirty="0"/>
          </a:p>
          <a:p>
            <a:pPr lvl="0"/>
            <a:r>
              <a:rPr lang="cs-CZ" sz="2400" i="1" dirty="0"/>
              <a:t>pozoun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09122"/>
            <a:ext cx="3528391" cy="28255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1971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5532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Gigi" pitchFamily="82" charset="0"/>
              </a:rPr>
              <a:t>Jak zní název staré </a:t>
            </a:r>
            <a:r>
              <a:rPr lang="cs-CZ" sz="4400" dirty="0" err="1">
                <a:latin typeface="Gigi" pitchFamily="82" charset="0"/>
              </a:rPr>
              <a:t>c</a:t>
            </a:r>
            <a:r>
              <a:rPr lang="cs-CZ" sz="4400" dirty="0" err="1" smtClean="0">
                <a:latin typeface="Gigi" pitchFamily="82" charset="0"/>
              </a:rPr>
              <a:t>eské</a:t>
            </a:r>
            <a:r>
              <a:rPr lang="cs-CZ" sz="4400" dirty="0" smtClean="0">
                <a:latin typeface="Gigi" pitchFamily="82" charset="0"/>
              </a:rPr>
              <a:t> </a:t>
            </a:r>
            <a:r>
              <a:rPr lang="cs-CZ" sz="4400" dirty="0" err="1" smtClean="0">
                <a:latin typeface="Gigi" pitchFamily="82" charset="0"/>
              </a:rPr>
              <a:t>písnicky</a:t>
            </a:r>
            <a:r>
              <a:rPr lang="cs-CZ" sz="4400" dirty="0" smtClean="0">
                <a:latin typeface="Gigi" pitchFamily="82" charset="0"/>
              </a:rPr>
              <a:t>?</a:t>
            </a:r>
            <a:endParaRPr lang="cs-CZ" sz="4400" dirty="0">
              <a:latin typeface="Gigi" pitchFamily="82" charset="0"/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2351782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Andělíku</a:t>
            </a:r>
            <a:r>
              <a:rPr lang="cs-CZ" sz="3200" dirty="0" smtClean="0"/>
              <a:t> roztomilý</a:t>
            </a:r>
            <a:endParaRPr lang="cs-CZ" sz="3200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065888" y="2642716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Andělíku</a:t>
            </a:r>
            <a:r>
              <a:rPr lang="cs-CZ" sz="3200" dirty="0" smtClean="0"/>
              <a:t> rozkochaný</a:t>
            </a:r>
            <a:endParaRPr lang="cs-CZ" sz="3200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2195736" y="4728046"/>
            <a:ext cx="221246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Andělíku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vykuchaný</a:t>
            </a:r>
            <a:endParaRPr lang="cs-CZ" sz="3200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5364088" y="4581128"/>
            <a:ext cx="26642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Andělíčku můj strážníčku</a:t>
            </a:r>
            <a:endParaRPr lang="cs-CZ" sz="3200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3962"/>
            <a:ext cx="226192" cy="15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21158"/>
            <a:ext cx="226192" cy="15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776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8000" dirty="0" err="1" smtClean="0">
                <a:latin typeface="Gigi" pitchFamily="82" charset="0"/>
              </a:rPr>
              <a:t>Špatne</a:t>
            </a:r>
            <a:r>
              <a:rPr lang="cs-CZ" sz="8000" dirty="0" smtClean="0">
                <a:latin typeface="Gigi" pitchFamily="82" charset="0"/>
              </a:rPr>
              <a:t> !</a:t>
            </a:r>
            <a:endParaRPr lang="cs-CZ" sz="8000" dirty="0">
              <a:latin typeface="Gigi" pitchFamily="82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4139952" y="32429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870812"/>
            <a:ext cx="288032" cy="23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42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Jste si jistí?</a:t>
            </a:r>
            <a:endParaRPr lang="cs-CZ" sz="6000" dirty="0">
              <a:latin typeface="Gigi" pitchFamily="82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2708920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Gigi" pitchFamily="82" charset="0"/>
              </a:rPr>
              <a:t>ANO</a:t>
            </a:r>
            <a:endParaRPr lang="cs-CZ" sz="6600" dirty="0">
              <a:latin typeface="Gigi" pitchFamily="82" charset="0"/>
            </a:endParaRPr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6575974" y="2708920"/>
            <a:ext cx="22322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Gigi" pitchFamily="82" charset="0"/>
              </a:rPr>
              <a:t>NE</a:t>
            </a:r>
            <a:endParaRPr lang="cs-CZ" sz="6600" dirty="0">
              <a:latin typeface="Gigi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564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8000" dirty="0" err="1" smtClean="0">
                <a:latin typeface="Gigi" pitchFamily="82" charset="0"/>
              </a:rPr>
              <a:t>Výborne</a:t>
            </a:r>
            <a:r>
              <a:rPr lang="cs-CZ" sz="8000" dirty="0" smtClean="0">
                <a:latin typeface="Gigi" pitchFamily="82" charset="0"/>
              </a:rPr>
              <a:t>!!!</a:t>
            </a:r>
            <a:endParaRPr lang="cs-CZ" sz="8000" dirty="0">
              <a:latin typeface="Gigi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573016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Takhle šikovné žáky je radost učit </a:t>
            </a:r>
            <a:r>
              <a:rPr lang="cs-CZ" sz="2800" dirty="0" smtClean="0">
                <a:sym typeface="Wingdings" pitchFamily="2" charset="2"/>
              </a:rPr>
              <a:t>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896800"/>
            <a:ext cx="288032" cy="23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40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Gigi" pitchFamily="82" charset="0"/>
              </a:rPr>
              <a:t>Použité zdroje</a:t>
            </a:r>
            <a:endParaRPr lang="cs-CZ" sz="7200" dirty="0">
              <a:latin typeface="Gigi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>
                <a:latin typeface="Gigi" pitchFamily="82" charset="0"/>
                <a:hlinkClick r:id="rId2"/>
              </a:rPr>
              <a:t>http://</a:t>
            </a:r>
            <a:r>
              <a:rPr lang="cs-CZ" dirty="0" smtClean="0">
                <a:latin typeface="Gigi" pitchFamily="82" charset="0"/>
                <a:hlinkClick r:id="rId2"/>
              </a:rPr>
              <a:t>upload.wikimedia.org/wikipedia/commons/thumb/5/59/Buoh.jpg/220px-Buoh.jpg</a:t>
            </a:r>
            <a:endParaRPr lang="cs-CZ" dirty="0" smtClean="0">
              <a:latin typeface="Gigi" pitchFamily="82" charset="0"/>
            </a:endParaRPr>
          </a:p>
          <a:p>
            <a:pPr marL="137160" indent="0">
              <a:buNone/>
            </a:pPr>
            <a:r>
              <a:rPr lang="cs-CZ" dirty="0">
                <a:latin typeface="Gigi" pitchFamily="82" charset="0"/>
              </a:rPr>
              <a:t>http://www.neaktuality.cz/wp-content/uploads/husite.png</a:t>
            </a:r>
            <a:endParaRPr lang="cs-CZ" dirty="0" smtClean="0">
              <a:latin typeface="Gigi" pitchFamily="82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3495531"/>
            <a:ext cx="806489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Gigi" pitchFamily="82" charset="0"/>
                <a:hlinkClick r:id="rId3"/>
              </a:rPr>
              <a:t>http://</a:t>
            </a:r>
            <a:r>
              <a:rPr lang="cs-CZ" sz="2800" dirty="0" smtClean="0">
                <a:latin typeface="Gigi" pitchFamily="82" charset="0"/>
                <a:hlinkClick r:id="rId3"/>
              </a:rPr>
              <a:t>www.youtube.com/watch?v=RpaeyIbk8N8</a:t>
            </a:r>
            <a:endParaRPr lang="cs-CZ" sz="2800" dirty="0" smtClean="0">
              <a:latin typeface="Gigi" pitchFamily="82" charset="0"/>
            </a:endParaRPr>
          </a:p>
          <a:p>
            <a:r>
              <a:rPr lang="cs-CZ" sz="1600" dirty="0"/>
              <a:t>CD k učebnici Hudební výchova pro 6.,7.,8. a 9. ročník základní školy autorů A. </a:t>
            </a:r>
            <a:r>
              <a:rPr lang="cs-CZ" sz="1600" dirty="0" err="1"/>
              <a:t>Charalambidise</a:t>
            </a:r>
            <a:r>
              <a:rPr lang="cs-CZ" sz="1600" dirty="0"/>
              <a:t>, J. Pilky a kolektivu</a:t>
            </a:r>
          </a:p>
          <a:p>
            <a:endParaRPr lang="cs-CZ" sz="2800" dirty="0">
              <a:latin typeface="Gigi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48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4. Hudba ve středověku a got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4. Hudba ve středověku a gotice</Template>
  <TotalTime>126</TotalTime>
  <Words>205</Words>
  <Application>Microsoft Office PowerPoint</Application>
  <PresentationFormat>Předvádění na obrazovce (4:3)</PresentationFormat>
  <Paragraphs>68</Paragraphs>
  <Slides>11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4. Hudba ve středověku a gotice</vt:lpstr>
      <vt:lpstr>Prezentace aplikace PowerPoint</vt:lpstr>
      <vt:lpstr>Prezentace aplikace PowerPoint</vt:lpstr>
      <vt:lpstr>Hudba v ceských zemích</vt:lpstr>
      <vt:lpstr>Období husitství</vt:lpstr>
      <vt:lpstr>Hudební nástroje</vt:lpstr>
      <vt:lpstr>Prezentace aplikace PowerPoint</vt:lpstr>
      <vt:lpstr>Jak zní název staré ceské písnicky?</vt:lpstr>
      <vt:lpstr>Prezentace aplikace PowerPoint</vt:lpstr>
      <vt:lpstr>Jste si jistí?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Středověk v Čechách</dc:title>
  <dc:creator>OEM; Jana Malá</dc:creator>
  <cp:lastModifiedBy>OEM</cp:lastModifiedBy>
  <cp:revision>25</cp:revision>
  <dcterms:created xsi:type="dcterms:W3CDTF">2011-08-27T06:07:36Z</dcterms:created>
  <dcterms:modified xsi:type="dcterms:W3CDTF">2012-07-24T10:02:11Z</dcterms:modified>
</cp:coreProperties>
</file>