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65" r:id="rId2"/>
    <p:sldId id="294" r:id="rId3"/>
    <p:sldId id="266" r:id="rId4"/>
    <p:sldId id="275" r:id="rId5"/>
    <p:sldId id="258" r:id="rId6"/>
    <p:sldId id="283" r:id="rId7"/>
    <p:sldId id="259" r:id="rId8"/>
    <p:sldId id="260" r:id="rId9"/>
    <p:sldId id="290" r:id="rId10"/>
    <p:sldId id="284" r:id="rId11"/>
    <p:sldId id="291" r:id="rId12"/>
    <p:sldId id="285" r:id="rId13"/>
    <p:sldId id="286" r:id="rId14"/>
    <p:sldId id="292" r:id="rId15"/>
    <p:sldId id="287" r:id="rId16"/>
    <p:sldId id="288" r:id="rId17"/>
    <p:sldId id="274" r:id="rId18"/>
    <p:sldId id="269" r:id="rId19"/>
    <p:sldId id="29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53" autoAdjust="0"/>
    <p:restoredTop sz="94660"/>
  </p:normalViewPr>
  <p:slideViewPr>
    <p:cSldViewPr>
      <p:cViewPr varScale="1">
        <p:scale>
          <a:sx n="70" d="100"/>
          <a:sy n="70" d="100"/>
        </p:scale>
        <p:origin x="-122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4FC4E9-8DA6-4DBD-B42B-7CAAD4C62F24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902579-A2B8-40B5-A95F-E2CE1599D12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02579-A2B8-40B5-A95F-E2CE1599D123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934023190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b="0" dirty="0" smtClean="0"/>
                        <a:t>Bc.</a:t>
                      </a:r>
                      <a:r>
                        <a:rPr lang="cs-CZ" sz="2400" b="0" baseline="0" dirty="0" smtClean="0"/>
                        <a:t> Renáta Bojarská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16.2.2012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VY_32_INOVACE_20_PŘÍRODOPIS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Anatomie</a:t>
                      </a:r>
                      <a:r>
                        <a:rPr lang="cs-CZ" sz="2400" b="0" baseline="0" dirty="0" smtClean="0"/>
                        <a:t> a fyziologie člověka- 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+mj-lt"/>
                          <a:cs typeface="Times New Roman" pitchFamily="18" charset="0"/>
                        </a:rPr>
                        <a:t>Člověk a zdraví</a:t>
                      </a:r>
                      <a:endParaRPr lang="cs-CZ" sz="2400" b="0" baseline="0" dirty="0" smtClean="0">
                        <a:solidFill>
                          <a:schemeClr val="tx1"/>
                        </a:solidFill>
                        <a:latin typeface="+mj-lt"/>
                      </a:endParaRPr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8.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Člověk a zdraví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p. Bojarský\AppData\Local\Microsoft\Windows\Temporary Internet Files\Content.IE5\7AAO5DI3\MP90043111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571612"/>
            <a:ext cx="4500594" cy="450059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7" name="Picture 3" descr="C:\Users\p. Bojarský\AppData\Local\Microsoft\Windows\Temporary Internet Files\Content.IE5\5P7DQ0AY\MP90043861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86578" y="714356"/>
            <a:ext cx="2143140" cy="32009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Životospráva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643050"/>
            <a:ext cx="8229600" cy="4525963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Pro zdravý vývoj člověka je důležitá správná životospráva: </a:t>
            </a:r>
          </a:p>
          <a:p>
            <a:pPr>
              <a:buFontTx/>
              <a:buChar char="-"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Vyvážený jídelníček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Dostatek pohybu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Hygienické návyky</a:t>
            </a:r>
          </a:p>
          <a:p>
            <a:pPr>
              <a:buFontTx/>
              <a:buChar char="-"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316874.JPG"/>
          <p:cNvPicPr>
            <a:picLocks noChangeAspect="1"/>
          </p:cNvPicPr>
          <p:nvPr/>
        </p:nvPicPr>
        <p:blipFill>
          <a:blip r:embed="rId2" cstate="print"/>
          <a:srcRect l="15750" r="17314"/>
          <a:stretch>
            <a:fillRect/>
          </a:stretch>
        </p:blipFill>
        <p:spPr>
          <a:xfrm>
            <a:off x="6012160" y="2420888"/>
            <a:ext cx="2304256" cy="344244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Zdravá strava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- pestrý jídelníček přiměřený věku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- dostatečný příjem tekutin – 2-3 l ze den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- vláknina – v cereáliích, ovoci, zelenině, luštěninách – jako prevence onemocnění tlustého střeva a zácpy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- bílkoviny – nutné pro růst – v mléce, mase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- vitamíny – v ovoci, zelenině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- minerální látky a stopové prvky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Jídelníček školáka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Jídelníček školáka by měl obsahovat :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- Mléko a mléčné výrobky, libové maso, vejce, brambory, zeleninu, ovoce, cereálie, luštěniny, těstoviny, rýži, tuk – střídat živočišné a rostlinné tuky, nápoje – vodu, džusy, mléčné nápoje, bylinkové a ovocné čaje, minerálky</a:t>
            </a:r>
          </a:p>
        </p:txBody>
      </p:sp>
      <p:pic>
        <p:nvPicPr>
          <p:cNvPr id="4" name="Zástupný symbol pro obrázek 6" descr="MP900144615.JPG"/>
          <p:cNvPicPr>
            <a:picLocks noChangeAspect="1"/>
          </p:cNvPicPr>
          <p:nvPr/>
        </p:nvPicPr>
        <p:blipFill>
          <a:blip r:embed="rId2" cstate="print"/>
          <a:srcRect l="6425" r="6425"/>
          <a:stretch>
            <a:fillRect/>
          </a:stretch>
        </p:blipFill>
        <p:spPr>
          <a:xfrm>
            <a:off x="5868144" y="188640"/>
            <a:ext cx="3168352" cy="237626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Správná životospráva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Důležitý je i způsob přijímání stravy.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Jíst v klidu, pomalu, řádně rozžvýkat každé sousto.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Rovnováha příjmu a výdeje.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Nepřejídat se, pravidelně jíst 5-6 porcí za den, čerstvé jídlo, důležitá je i úprava jídla a vzhled.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různém věku může být odlišná potřeba jídla.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432911.JPG"/>
          <p:cNvPicPr>
            <a:picLocks noChangeAspect="1"/>
          </p:cNvPicPr>
          <p:nvPr/>
        </p:nvPicPr>
        <p:blipFill>
          <a:blip r:embed="rId2" cstate="print"/>
          <a:srcRect l="18500" t="2751" r="18500"/>
          <a:stretch>
            <a:fillRect/>
          </a:stretch>
        </p:blipFill>
        <p:spPr>
          <a:xfrm>
            <a:off x="7236296" y="260648"/>
            <a:ext cx="1584176" cy="24454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Onemocnění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643050"/>
            <a:ext cx="8229600" cy="4525963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obezita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anorexie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bulimie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MB900430792.JPG"/>
          <p:cNvPicPr>
            <a:picLocks noChangeAspect="1"/>
          </p:cNvPicPr>
          <p:nvPr/>
        </p:nvPicPr>
        <p:blipFill>
          <a:blip r:embed="rId3" cstate="print"/>
          <a:srcRect l="3937" t="19687" r="5501" b="17314"/>
          <a:stretch>
            <a:fillRect/>
          </a:stretch>
        </p:blipFill>
        <p:spPr>
          <a:xfrm>
            <a:off x="3329862" y="2132856"/>
            <a:ext cx="4554506" cy="31683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Pohyb a tělesná aktivita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71612"/>
            <a:ext cx="8229600" cy="4525963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Aktivní odpočinek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Pohyb na čerstvém vzduchu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Chůze, jízda na kole, lyžování, bruslení, plavání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Příznivě ovlivňuje oběhovou soustavu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 důležitý pro ukládání vápníku a fosforu do kostní tkáně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 důležitý pro duševní zdraví – pomáhá překonávat stres, neúspěchy</a:t>
            </a:r>
          </a:p>
          <a:p>
            <a:pPr>
              <a:buFontTx/>
              <a:buChar char="-"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</p:txBody>
      </p:sp>
      <p:pic>
        <p:nvPicPr>
          <p:cNvPr id="4" name="Obrázek 3" descr="MB900438729.JPG"/>
          <p:cNvPicPr>
            <a:picLocks noChangeAspect="1"/>
          </p:cNvPicPr>
          <p:nvPr/>
        </p:nvPicPr>
        <p:blipFill>
          <a:blip r:embed="rId2" cstate="print"/>
          <a:srcRect l="3937" t="15750" r="5501" b="17314"/>
          <a:stretch>
            <a:fillRect/>
          </a:stretch>
        </p:blipFill>
        <p:spPr>
          <a:xfrm>
            <a:off x="6876256" y="1124744"/>
            <a:ext cx="1656184" cy="12241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MP900255589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6111" r="6111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Hygienické návyky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čistota – mytí rukou před jídlem, po použití toalety jako ochrana před infekcemi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sprchování, čištění zubů, mytí vlasů, čištění uší, úprava nehtů, výměna spodního prádla, čistota oděvu a obuvi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vhodná obuv – nebezpečí plochých nohou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prodyšné, suché, čisté oblečení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MP900424379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12500" b="12500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Otužování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 prevencí chorob z nachlazení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Pobyt na čerstvém vzduchu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Přiměřené oblečení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Spaní při otevřeném okně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Sprchování vlažnou vodou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Přiměřený pobyt na slunci – ochranné brýle a krémy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Saunování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358913.JPG"/>
          <p:cNvPicPr>
            <a:picLocks noChangeAspect="1"/>
          </p:cNvPicPr>
          <p:nvPr/>
        </p:nvPicPr>
        <p:blipFill>
          <a:blip r:embed="rId2" cstate="print"/>
          <a:srcRect l="15750" r="17314"/>
          <a:stretch>
            <a:fillRect/>
          </a:stretch>
        </p:blipFill>
        <p:spPr>
          <a:xfrm>
            <a:off x="6300192" y="806370"/>
            <a:ext cx="2160240" cy="322729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Hygiena duševní činnosti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pravidelný denní režim – rozvržení různých činností a odpočinku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nejúčinnější odpočinek je spánek – okolo 8 hodin v noci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řešení zátěžových situací – zvýšené nebezpečí u mladých lidí, že sáhnou po nevhodném řešení – alkohol, drogy, tabák.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MP900315517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3778" r="3778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Vlivy životního prostředí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1. fyzikální – hluk, nevhodná teplota, prašnost, záření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2. chemické – oxid uhelnatý, siřičitý, rtuť, arzen, olovo, toluen, benzen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3. biologické – viry, bakterie, plísně, prvoci, hlísti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4. společenské – velká hustota obyvatelstva, špatné vztahy v rodině, na pracovišti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Onemocnění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nádory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alergie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onemocnění plic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onemocnění parazity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infekční onemocnění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onemocnění kůže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Otázky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1. Pokuste se sestavit zdravý jídelníček na jeden týden.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2.Najděte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v literatuře,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jaký vliv má životní prostředí na zdraví člověka.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3. Naplánuj vhodnou pohybovou aktivitu pro patnáctileté spolužáky.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Cíl hodiny: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vysvětlení hlavních zásad správné životosprávy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seznámení s negativními a pozitivními vlivy prostředí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znalosti lze využít v dalších předmětech: výchově ke zdraví.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 bwMode="auto">
          <a:xfrm>
            <a:off x="457200" y="503237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Použitá literatura, zdroje</a:t>
            </a: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 bwMode="auto">
          <a:xfrm>
            <a:off x="457200" y="1828799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LUDĚK  J. DOBROURUKA, BLANKA VACKOVÁ, REGINA KRÁLOVÁ, PAVEL BARTOŠ.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Přírodopis III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Scientia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1999. ISBN 80-7183-246-4. 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IVAN DYLEVSKÝ.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Anatomie a fyziologie člověka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Olomouc: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Epava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1998. ISBN 80-901 667-0-9. 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JAN KANTOREK, JAROSLAV JURČÁK,JIŘÍ FRONĚK A KOL.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Přírodopis 8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Olomouc: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Prodos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1999. ISBN 80-7230-040-7.</a:t>
            </a:r>
          </a:p>
          <a:p>
            <a:pPr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EDUARD KOČÁREK, EDUARD KOČÁREK.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Přírodopis pro </a:t>
            </a:r>
            <a:r>
              <a:rPr lang="cs-CZ" sz="2200" i="1" dirty="0" smtClean="0">
                <a:latin typeface="Monotype Corsiva" pitchFamily="66" charset="0"/>
                <a:cs typeface="Times New Roman" pitchFamily="18" charset="0"/>
              </a:rPr>
              <a:t>8</a:t>
            </a:r>
            <a:r>
              <a:rPr lang="cs-CZ" sz="2200" dirty="0" smtClean="0">
                <a:latin typeface="Monotype Corsiva" pitchFamily="66" charset="0"/>
                <a:cs typeface="Times New Roman" pitchFamily="18" charset="0"/>
              </a:rPr>
              <a:t>. ročník základní školy.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Praha: Jinan, 2000. 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JIŘÍ FRONĚK.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Lidské tělo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Blug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1999. ISBN 80-85635-97-6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Zdroje : Vlastní tvorba</a:t>
            </a:r>
          </a:p>
          <a:p>
            <a:pPr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www. office.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1549</TotalTime>
  <Words>678</Words>
  <Application>Microsoft Office PowerPoint</Application>
  <PresentationFormat>Předvádění na obrazovce (4:3)</PresentationFormat>
  <Paragraphs>108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Snímek 1</vt:lpstr>
      <vt:lpstr>Člověk a zdraví</vt:lpstr>
      <vt:lpstr>Životospráva</vt:lpstr>
      <vt:lpstr>Zdravá strava</vt:lpstr>
      <vt:lpstr>Jídelníček školáka</vt:lpstr>
      <vt:lpstr>Správná životospráva</vt:lpstr>
      <vt:lpstr>Onemocnění</vt:lpstr>
      <vt:lpstr>Pohyb a tělesná aktivita</vt:lpstr>
      <vt:lpstr>Snímek 9</vt:lpstr>
      <vt:lpstr>Hygienické návyky</vt:lpstr>
      <vt:lpstr>Snímek 11</vt:lpstr>
      <vt:lpstr>Otužování</vt:lpstr>
      <vt:lpstr>Hygiena duševní činnosti</vt:lpstr>
      <vt:lpstr>Snímek 14</vt:lpstr>
      <vt:lpstr>Vlivy životního prostředí</vt:lpstr>
      <vt:lpstr>Onemocnění</vt:lpstr>
      <vt:lpstr>Otázky</vt:lpstr>
      <vt:lpstr>ANOTACE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KOSTRA</dc:title>
  <dc:creator>Jarda</dc:creator>
  <cp:lastModifiedBy>Uživatel</cp:lastModifiedBy>
  <cp:revision>142</cp:revision>
  <dcterms:created xsi:type="dcterms:W3CDTF">2011-12-12T09:29:43Z</dcterms:created>
  <dcterms:modified xsi:type="dcterms:W3CDTF">2012-03-05T16:30:49Z</dcterms:modified>
</cp:coreProperties>
</file>