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56DF7-F292-4302-8056-73705281DD8A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5846B-BC2F-4EF3-93AC-C020755B3A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821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5846B-BC2F-4EF3-93AC-C020755B3A8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Darwin_restored2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/imgres?q=australopithecus&amp;hl=en&amp;sa=X&amp;rlz=1R2GGLJ_en-GBCZ342&amp;tbm=isch&amp;prmd=imvns&amp;tbnid=e-pSF-b7fjiwPM:&amp;imgrefurl=http://www.britannica.com/EBchecked/media/73032/Artists-rendering-of-Australopithecus-afarensis-which-lived-from-38-to&amp;docid=G5TsYqHH26OMkM&amp;w=245&amp;h=330&amp;ei=qhKHTp7lCMbLswbNyonhAQ&amp;zoom=1&amp;iact=hc&amp;vpx=318&amp;vpy=305&amp;dur=4047&amp;hovh=261&amp;hovw=193&amp;tx=108&amp;ty=128&amp;page=1&amp;tbnh=140&amp;tbnw=104&amp;start=0&amp;ndsp=28&amp;ved=1t:429,r:8,s:0&amp;biw=1280&amp;bih=83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hursclipart.org/prehistoricman/cave/homo%20habilis.gif" TargetMode="External"/><Relationship Id="rId2" Type="http://schemas.openxmlformats.org/officeDocument/2006/relationships/hyperlink" Target="http://www.google.com/imgres?q=homo+habilis&amp;hl=en&amp;rlz=1R2GGLJ_en-GBCZ342&amp;tbm=isch&amp;tbnid=KNym6CW0D6ClIM:&amp;imgrefurl=http://rst.gsfc.nasa.gov/Sect20/A12c.html&amp;docid=6gMX8zAE7fwhCM&amp;w=443&amp;h=460&amp;ei=pBOHTsLhAseOswbXs-jgAQ&amp;zoom=1&amp;biw=1280&amp;bih=831&amp;iact=rc&amp;dur=0&amp;page=1&amp;tbnh=146&amp;tbnw=138&amp;start=0&amp;ndsp=28&amp;ved=1t:429,r:5,s:0&amp;tx=85&amp;ty=5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imgres?q=homo+erectus&amp;hl=en&amp;sa=X&amp;rlz=1R2GGLJ_en-GBCZ342&amp;tbm=isch&amp;prmd=imvns&amp;tbnid=bataLDyunpuUsM:&amp;imgrefurl=http://www.britannica.com/EBchecked/media/73034/Artists-rendering-of-Homo-erectus-which-lived-from-approximately-1700000&amp;docid=Nuk4R6GrvYgTjM&amp;w=252&amp;h=400&amp;ei=gRSHTvKfBIbwsgbetK3hAQ&amp;zoom=1&amp;iact=hc&amp;vpx=756&amp;vpy=112&amp;dur=453&amp;hovh=283&amp;hovw=178&amp;tx=84&amp;ty=132&amp;page=1&amp;tbnh=152&amp;tbnw=96&amp;start=0&amp;ndsp=24&amp;ved=1t:429,r:3,s:0&amp;biw=1280&amp;bih=83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rthursclipart.org/prehistoricman/cave/homo%20erectus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hursclipart.org/prehistoricman/cave/homo%20sapiens%20%203.gif" TargetMode="External"/><Relationship Id="rId2" Type="http://schemas.openxmlformats.org/officeDocument/2006/relationships/hyperlink" Target="http://www.arthursclipart.org/prehistoricman/cave/neandethal%20man.gi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rthursclipart.org/prehistoricman/cave/tools%205.gif" TargetMode="External"/><Relationship Id="rId4" Type="http://schemas.openxmlformats.org/officeDocument/2006/relationships/hyperlink" Target="http://www.arthursclipart.org/prehistoricman/cave/mammoth%20hunters.gi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hursclipart.org/prehistoricman/cave/painting.gif" TargetMode="External"/><Relationship Id="rId2" Type="http://schemas.openxmlformats.org/officeDocument/2006/relationships/hyperlink" Target="http://www.google.com/imgres?q=homo+sapiens+sapiens&amp;hl=en&amp;rlz=1R2GGLJ_en-GBCZ342&amp;tbm=isch&amp;tbnid=gqOPJEi9zaiJkM:&amp;imgrefurl=http://art110.wikispaces.com/Nhan-Alyssa-Lect1&amp;docid=87jMWx9HRiZngM&amp;w=702&amp;h=768&amp;ei=EBaHTuPOO4yMswa9mYjhAQ&amp;zoom=1&amp;iact=hc&amp;vpx=1014&amp;vpy=133&amp;dur=734&amp;hovh=235&amp;hovw=215&amp;tx=132&amp;ty=120&amp;page=1&amp;tbnh=146&amp;tbnw=133&amp;start=0&amp;ndsp=25&amp;ved=1t:429,r:5,s:0&amp;biw=1280&amp;bih=83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rthursclipart.org/prehistoricman/cave/homo%20sapiens.gif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33" y="260648"/>
            <a:ext cx="4432183" cy="632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298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285992"/>
            <a:ext cx="8305800" cy="2428892"/>
          </a:xfrm>
        </p:spPr>
        <p:txBody>
          <a:bodyPr/>
          <a:lstStyle/>
          <a:p>
            <a:r>
              <a:rPr lang="cs-CZ" sz="7200" b="1" dirty="0" smtClean="0">
                <a:solidFill>
                  <a:schemeClr val="accent5">
                    <a:lumMod val="50000"/>
                  </a:schemeClr>
                </a:solidFill>
              </a:rPr>
              <a:t>ÚVOD DO </a:t>
            </a:r>
            <a:br>
              <a:rPr lang="cs-CZ" sz="7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7200" b="1" dirty="0" smtClean="0">
                <a:solidFill>
                  <a:schemeClr val="accent5">
                    <a:lumMod val="50000"/>
                  </a:schemeClr>
                </a:solidFill>
              </a:rPr>
              <a:t>PRAVĚKU</a:t>
            </a:r>
            <a:endParaRPr lang="cs-CZ" sz="7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7640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PRAVĚK</a:t>
            </a:r>
            <a:b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2600" b="1" dirty="0" smtClean="0">
                <a:solidFill>
                  <a:schemeClr val="accent5">
                    <a:lumMod val="50000"/>
                  </a:schemeClr>
                </a:solidFill>
              </a:rPr>
              <a:t>(3 mil. přnl. – přelom letopočtu)</a:t>
            </a:r>
            <a:endParaRPr lang="cs-CZ" sz="2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42910" y="2643182"/>
            <a:ext cx="8143932" cy="3143272"/>
          </a:xfrm>
        </p:spPr>
        <p:txBody>
          <a:bodyPr>
            <a:normAutofit/>
          </a:bodyPr>
          <a:lstStyle/>
          <a:p>
            <a:pPr>
              <a:buClr>
                <a:schemeClr val="accent3">
                  <a:lumMod val="50000"/>
                </a:schemeClr>
              </a:buClr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nejdelší historická etapa</a:t>
            </a:r>
          </a:p>
          <a:p>
            <a:pPr>
              <a:buClr>
                <a:schemeClr val="accent3">
                  <a:lumMod val="50000"/>
                </a:schemeClr>
              </a:buClr>
              <a:buNone/>
            </a:pP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Clr>
                <a:schemeClr val="accent3">
                  <a:lumMod val="50000"/>
                </a:schemeClr>
              </a:buClr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archeologie= jediný zdroj informací</a:t>
            </a:r>
          </a:p>
          <a:p>
            <a:pPr>
              <a:buClr>
                <a:schemeClr val="accent3">
                  <a:lumMod val="50000"/>
                </a:schemeClr>
              </a:buClr>
              <a:buNone/>
            </a:pP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Clr>
                <a:schemeClr val="accent3">
                  <a:lumMod val="50000"/>
                </a:schemeClr>
              </a:buClr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období vzniku a vývoje člověka, společnosti a kultury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1785926"/>
            <a:ext cx="8643998" cy="4238636"/>
          </a:xfrm>
        </p:spPr>
        <p:txBody>
          <a:bodyPr>
            <a:normAutofit/>
          </a:bodyPr>
          <a:lstStyle/>
          <a:p>
            <a:pPr marL="880110" lvl="1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1)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 doba kamenná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- straší=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paleolit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 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(3 mil.- 8000 přnl.)</a:t>
            </a: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	     - střední = 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mezolit   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(8000- 5500 přnl.)</a:t>
            </a: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	     - mladší = 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neolit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   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(5500- 4300 přnl.)</a:t>
            </a: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	     - pozdní = </a:t>
            </a:r>
            <a:r>
              <a:rPr lang="cs-CZ" sz="2400" i="1" dirty="0" err="1" smtClean="0">
                <a:solidFill>
                  <a:schemeClr val="accent1">
                    <a:lumMod val="50000"/>
                  </a:schemeClr>
                </a:solidFill>
              </a:rPr>
              <a:t>eneolit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   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(4300- 2200 přnl.)</a:t>
            </a: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2) </a:t>
            </a:r>
            <a:r>
              <a:rPr lang="cs-CZ" sz="2400" dirty="0" smtClean="0"/>
              <a:t>	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doba bronzová   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(2200- 700 přnl.)</a:t>
            </a: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Clr>
                <a:schemeClr val="accent3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3) </a:t>
            </a:r>
            <a:r>
              <a:rPr lang="cs-CZ" sz="2400" dirty="0" smtClean="0"/>
              <a:t>	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doba železná      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(700 přnl.- přelom letopočtu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DĚLENÍ PRAVĚKU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571604" y="1857364"/>
          <a:ext cx="5929354" cy="4028066"/>
        </p:xfrm>
        <a:graphic>
          <a:graphicData uri="http://schemas.openxmlformats.org/drawingml/2006/table">
            <a:tbl>
              <a:tblPr firstRow="1" bandRow="1"/>
              <a:tblGrid>
                <a:gridCol w="2964677"/>
                <a:gridCol w="2964677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cs-CZ" sz="2400" b="1" cap="none" spc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objekt, druh</a:t>
                      </a:r>
                      <a:endParaRPr lang="cs-CZ" sz="2400" b="1" cap="none" spc="0" baseline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>
                    <a:lnB w="190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cap="none" spc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přibližné</a:t>
                      </a:r>
                      <a:r>
                        <a:rPr lang="cs-CZ" sz="2400" b="1" cap="none" spc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 stáří</a:t>
                      </a:r>
                      <a:endParaRPr lang="cs-CZ" sz="2400" b="1" cap="none" spc="0" dirty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>
                    <a:lnB w="190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vesmír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>
                    <a:lnT w="190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12-20 miliard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>
                    <a:lnT w="190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lvl="1"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planeta Země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4-5 miliard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ryby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500 milionů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obojživelníci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420-380 milionů</a:t>
                      </a:r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ptáci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210 milionů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savci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200 milionů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člověk</a:t>
                      </a:r>
                      <a:endParaRPr lang="cs-CZ" sz="2400" b="0" cap="none" spc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cap="none" spc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 miliony let</a:t>
                      </a:r>
                      <a:endParaRPr lang="cs-CZ" sz="2400" b="0" cap="none" spc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VZNIK ŽIVOTA NA ZEMI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57224" y="2214554"/>
            <a:ext cx="7901014" cy="3595694"/>
          </a:xfrm>
        </p:spPr>
        <p:txBody>
          <a:bodyPr>
            <a:normAutofit/>
          </a:bodyPr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teorie vycházející z řeckých mýtů a pověstí</a:t>
            </a:r>
          </a:p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endParaRPr lang="cs-CZ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křesťanská teorie</a:t>
            </a:r>
          </a:p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endParaRPr lang="cs-CZ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evoluční teorie </a:t>
            </a:r>
            <a:r>
              <a:rPr lang="cs-CZ" sz="2800" i="1" dirty="0" smtClean="0">
                <a:solidFill>
                  <a:schemeClr val="accent2">
                    <a:lumMod val="50000"/>
                  </a:schemeClr>
                </a:solidFill>
              </a:rPr>
              <a:t>(teorie Charlese Darwina)</a:t>
            </a:r>
          </a:p>
          <a:p>
            <a:pPr marL="514350" indent="-514350">
              <a:buClr>
                <a:schemeClr val="accent2">
                  <a:lumMod val="50000"/>
                </a:schemeClr>
              </a:buClr>
              <a:buNone/>
            </a:pPr>
            <a:r>
              <a:rPr lang="cs-CZ" sz="2800" i="1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en-US" sz="2000" i="1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File:Darwin restored2.jpg - Wikipedia, the free encyclopedia</a:t>
            </a:r>
            <a:endParaRPr lang="cs-CZ" sz="20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219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TEORIE O PŮVODU ČLOVĚKA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500174"/>
            <a:ext cx="7329510" cy="4572000"/>
          </a:xfrm>
        </p:spPr>
        <p:txBody>
          <a:bodyPr/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AUSTRALOPITÉK (</a:t>
            </a:r>
            <a:r>
              <a:rPr lang="cs-CZ" b="1" i="1" dirty="0" err="1" smtClean="0">
                <a:solidFill>
                  <a:schemeClr val="accent2">
                    <a:lumMod val="50000"/>
                  </a:schemeClr>
                </a:solidFill>
              </a:rPr>
              <a:t>Australopithecus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):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- před 3 mil. lety		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rod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lidoopů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předstupeň vývoje 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 rodu člověk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lidský chrup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Afrika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Google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 Image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Result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 for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VÝVOJ RODU ČLOVĚK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642918"/>
            <a:ext cx="8001056" cy="545308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 startAt="2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ČLOVĚK ZRUČNÝ (Homo </a:t>
            </a:r>
            <a:r>
              <a:rPr lang="cs-CZ" b="1" i="1" dirty="0" err="1" smtClean="0">
                <a:solidFill>
                  <a:schemeClr val="accent2">
                    <a:lumMod val="50000"/>
                  </a:schemeClr>
                </a:solidFill>
              </a:rPr>
              <a:t>habilis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):</a:t>
            </a:r>
          </a:p>
          <a:p>
            <a:pPr marL="514350" indent="-514350">
              <a:buNone/>
            </a:pPr>
            <a:r>
              <a:rPr lang="cs-CZ" dirty="0" smtClean="0"/>
              <a:t> 	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před 2,5 mil. lety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první zástupce rodu člověk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jednoduché nástroje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tlupy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sběr plodů a bobulí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Afrika</a:t>
            </a: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google.com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imgres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?q=homo+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habilis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&amp;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hl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=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en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&amp;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rlz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=1R2GGLJ_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en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-GBCZ342&amp;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tbm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=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isch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&amp;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tbnid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=KNym6CW0D6ClIM:&amp;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imgrefurl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=http://rst.gsfc.nasa.gov/Sect20/A12c.html&amp;docid=6gMX8zAE7fwhCM&amp;w=443&amp;h=460&amp;ei=pBOHTsLhAseOswbXs-jgAQ&amp;zoom=1&amp;biw=1280&amp;bih=831&amp;iact=rc&amp;dur=0&amp;page=1&amp;tbnh=146&amp;tbnw=138&amp;start=0&amp;ndsp=28&amp;ved=1t:429,r:5,s:0&amp;tx=85&amp;ty=52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/homo%20habilis.gif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714356"/>
            <a:ext cx="8572560" cy="5381644"/>
          </a:xfrm>
        </p:spPr>
        <p:txBody>
          <a:bodyPr/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 startAt="3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ČLOVĚK VZPŘÍMENÝ (Homo </a:t>
            </a:r>
            <a:r>
              <a:rPr lang="cs-CZ" b="1" i="1" dirty="0" err="1" smtClean="0">
                <a:solidFill>
                  <a:schemeClr val="accent2">
                    <a:lumMod val="50000"/>
                  </a:schemeClr>
                </a:solidFill>
              </a:rPr>
              <a:t>erectus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):</a:t>
            </a:r>
          </a:p>
          <a:p>
            <a:pPr marL="514350" indent="-514350">
              <a:buNone/>
            </a:pPr>
            <a:endParaRPr lang="cs-CZ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	 </a:t>
            </a:r>
          </a:p>
          <a:p>
            <a:pPr>
              <a:buNone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	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- před 2 mil. lety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  - rozdělává oheň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  - sběr a lov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  - Afrika, Evropa, Asie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 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Google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 Image 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Result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 for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</a:rPr>
              <a:t>	 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/homo%20erectus.gif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cs-CZ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cs-CZ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28596" y="571480"/>
            <a:ext cx="8429684" cy="5929354"/>
          </a:xfrm>
        </p:spPr>
        <p:txBody>
          <a:bodyPr>
            <a:normAutofit/>
          </a:bodyPr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 startAt="4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ČLOVĚK ROZUMNÝ (Homo sapiens):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endParaRPr lang="cs-CZ" sz="800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před 200 000 lety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Neandrtálec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(slepá větev)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speciální nástroje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(pěstní klín)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 pazourku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pohřbívání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lov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(pasti na mamuty)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- celá Evropa</a:t>
            </a: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neandethal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%20man.gif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/homo%20sapiens%20%203.gif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mammoth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%20hunters.gif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http://www.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arthursclipart.org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prehistoricman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cave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tools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%205.gif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785794"/>
            <a:ext cx="8643998" cy="5572164"/>
          </a:xfrm>
        </p:spPr>
        <p:txBody>
          <a:bodyPr>
            <a:normAutofit lnSpcReduction="10000"/>
          </a:bodyPr>
          <a:lstStyle/>
          <a:p>
            <a:pPr marL="514350" indent="-514350">
              <a:buClr>
                <a:schemeClr val="accent2">
                  <a:lumMod val="50000"/>
                </a:schemeClr>
              </a:buClr>
              <a:buAutoNum type="arabicParenR" startAt="5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ČLOVĚK DNEŠNÍHO TYPU </a:t>
            </a:r>
            <a:r>
              <a:rPr lang="cs-CZ" sz="2500" b="1" i="1" dirty="0" smtClean="0">
                <a:solidFill>
                  <a:schemeClr val="accent2">
                    <a:lumMod val="50000"/>
                  </a:schemeClr>
                </a:solidFill>
              </a:rPr>
              <a:t>(Homo sapiens </a:t>
            </a:r>
            <a:r>
              <a:rPr lang="cs-CZ" sz="2500" b="1" i="1" dirty="0" err="1" smtClean="0">
                <a:solidFill>
                  <a:schemeClr val="accent2">
                    <a:lumMod val="50000"/>
                  </a:schemeClr>
                </a:solidFill>
              </a:rPr>
              <a:t>sapiens</a:t>
            </a:r>
            <a:r>
              <a:rPr lang="cs-CZ" sz="2500" b="1" i="1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: 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před 40 000 lety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zásoby potravy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luk a šíp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  <a:sym typeface="Wingdings 3"/>
              </a:rPr>
              <a:t> lov jakékoliv zvěře</a:t>
            </a:r>
            <a:endParaRPr lang="cs-CZ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kostěná jehla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  <a:sym typeface="Wingdings 3"/>
              </a:rPr>
              <a:t>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oděvy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souvislá řeč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umění a náboženství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	- celá Evropa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Google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 Image 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Result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 for</a:t>
            </a:r>
            <a:endParaRPr lang="cs-CZ" sz="1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http://www.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arthursclipart.org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prehistoricman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cave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painting.gif</a:t>
            </a:r>
            <a:endParaRPr lang="cs-CZ" sz="1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http://www.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arthursclipart.org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prehistoricman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</a:t>
            </a:r>
            <a:r>
              <a:rPr lang="cs-CZ" sz="1900" dirty="0" err="1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cave</a:t>
            </a:r>
            <a:r>
              <a:rPr lang="cs-CZ" sz="19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/homo%20sapiens.gif</a:t>
            </a:r>
            <a:endParaRPr lang="cs-CZ" sz="1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71604" y="2071678"/>
            <a:ext cx="7086592" cy="5000628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nejdelší historická etapa</a:t>
            </a:r>
          </a:p>
          <a:p>
            <a:pPr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poznatky získáváme pomocí archeologie</a:t>
            </a:r>
          </a:p>
          <a:p>
            <a:pPr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dělení	     doba kamenná</a:t>
            </a:r>
          </a:p>
          <a:p>
            <a:pPr lvl="3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     doba bronzová</a:t>
            </a:r>
          </a:p>
          <a:p>
            <a:pPr lvl="3"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 		     doba železná</a:t>
            </a:r>
          </a:p>
          <a:p>
            <a:pPr lvl="3"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3"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3"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2192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shrnutí:		        </a:t>
            </a:r>
            <a:r>
              <a:rPr lang="cs-CZ" sz="2400" b="1" u="sng" dirty="0" smtClean="0">
                <a:solidFill>
                  <a:schemeClr val="accent2">
                    <a:lumMod val="50000"/>
                  </a:schemeClr>
                </a:solidFill>
              </a:rPr>
              <a:t>PRAVĚK</a:t>
            </a:r>
            <a:br>
              <a:rPr lang="cs-CZ" sz="2400" b="1" u="sng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		(3 mil. přnl.- přelom letopočtu)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786050" y="3214686"/>
            <a:ext cx="928694" cy="158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786050" y="3214686"/>
            <a:ext cx="928694" cy="35719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786050" y="3214686"/>
            <a:ext cx="928694" cy="78581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Nadpis 2"/>
          <p:cNvSpPr txBox="1">
            <a:spLocks/>
          </p:cNvSpPr>
          <p:nvPr/>
        </p:nvSpPr>
        <p:spPr>
          <a:xfrm>
            <a:off x="1571604" y="4143380"/>
            <a:ext cx="8086724" cy="647696"/>
          </a:xfrm>
          <a:prstGeom prst="rect">
            <a:avLst/>
          </a:prstGeom>
          <a:ln w="6350" cap="rnd">
            <a:noFill/>
          </a:ln>
        </p:spPr>
        <p:txBody>
          <a:bodyPr vert="horz" rtlCol="0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-</a:t>
            </a:r>
            <a:r>
              <a:rPr kumimoji="0" lang="cs-CZ" sz="24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5">
                    <a:lumMod val="50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v pravěku došlo ke vzniku a vývoji člověka</a:t>
            </a:r>
            <a:r>
              <a:rPr kumimoji="0" lang="cs-CZ" sz="24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accent5">
                    <a:lumMod val="50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	</a:t>
            </a:r>
            <a:endParaRPr kumimoji="0" lang="cs-CZ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accent2">
                  <a:lumMod val="50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72000"/>
          </a:xfrm>
        </p:spPr>
        <p:txBody>
          <a:bodyPr/>
          <a:lstStyle/>
          <a:p>
            <a:pPr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stáří Země se odhaduje na 4-5 miliard let, ale první lidé se na ní objevili teprve před 3 miliony lety</a:t>
            </a:r>
          </a:p>
          <a:p>
            <a:pPr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teorie o původu člověka: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1) podle řeckých pověstí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(bohové 		          zplodili lidi z hlíny a ohně)</a:t>
            </a:r>
          </a:p>
          <a:p>
            <a:pPr lvl="8">
              <a:buClr>
                <a:schemeClr val="accent2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2) křesťanská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(Bůh stvořil Adama z prachu a Evu a Adamova žebra)</a:t>
            </a:r>
          </a:p>
          <a:p>
            <a:pPr lvl="8">
              <a:buClr>
                <a:schemeClr val="accent2">
                  <a:lumMod val="50000"/>
                </a:schemeClr>
              </a:buCl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3) evoluční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(podle Ch. Darwina- člověk se vyvinul z opice)</a:t>
            </a:r>
          </a:p>
          <a:p>
            <a:pPr lvl="8">
              <a:buClr>
                <a:schemeClr val="accent2">
                  <a:lumMod val="50000"/>
                </a:schemeClr>
              </a:buClr>
              <a:buNone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shrnutí:		</a:t>
            </a:r>
            <a:r>
              <a:rPr lang="cs-CZ" sz="2400" b="1" u="sng" dirty="0" smtClean="0">
                <a:solidFill>
                  <a:schemeClr val="accent2">
                    <a:lumMod val="50000"/>
                  </a:schemeClr>
                </a:solidFill>
              </a:rPr>
              <a:t>Vývoj člověka na Zemi</a:t>
            </a:r>
            <a:endParaRPr lang="cs-CZ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642918"/>
            <a:ext cx="8929718" cy="5453082"/>
          </a:xfrm>
        </p:spPr>
        <p:txBody>
          <a:bodyPr/>
          <a:lstStyle/>
          <a:p>
            <a:pPr lvl="1"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vývojové stupně člověka: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1) </a:t>
            </a:r>
            <a:r>
              <a:rPr lang="cs-CZ" sz="2400" i="1" dirty="0" err="1" smtClean="0">
                <a:solidFill>
                  <a:schemeClr val="accent2">
                    <a:lumMod val="50000"/>
                  </a:schemeClr>
                </a:solidFill>
              </a:rPr>
              <a:t>australopiték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-  předstupeň rodu člověk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2) čl. zručný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– první zástupce rodu člověk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	           - žije v tlupách, živí se sběrem bobulí, vyrábí 			jednoduché nástroje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3) čl. vzpřímený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– rozdělává oheň, živí se i lovem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4) čl. rozumný a Neandrtálec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-  vyrábí pěstní klín z 				pazourku, pohřbívá mrtvé, chystá pasti na 			mamuty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		</a:t>
            </a:r>
            <a:r>
              <a:rPr lang="cs-CZ" sz="2400" i="1" dirty="0" smtClean="0">
                <a:solidFill>
                  <a:schemeClr val="accent2">
                    <a:lumMod val="50000"/>
                  </a:schemeClr>
                </a:solidFill>
              </a:rPr>
              <a:t>5) čl. dnešního typu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– mluví souvislou řečí, používá luk a 			šíp, založil umění a náboženství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ŘECKO</Template>
  <TotalTime>250</TotalTime>
  <Words>175</Words>
  <Application>Microsoft Office PowerPoint</Application>
  <PresentationFormat>Předvádění na obrazovce (4:3)</PresentationFormat>
  <Paragraphs>117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Prezentace aplikace PowerPoint</vt:lpstr>
      <vt:lpstr>ÚVOD DO  PRAVĚKU</vt:lpstr>
      <vt:lpstr>PRAVĚK (3 mil. přnl. – přelom letopočtu)</vt:lpstr>
      <vt:lpstr>DĚLENÍ PRAVĚKU</vt:lpstr>
      <vt:lpstr>VZNIK ŽIVOTA NA ZEMI</vt:lpstr>
      <vt:lpstr>TEORIE O PŮVODU ČLOVĚKA</vt:lpstr>
      <vt:lpstr>VÝVOJ RODU ČLOVĚK</vt:lpstr>
      <vt:lpstr>Prezentace aplikace PowerPoint</vt:lpstr>
      <vt:lpstr>Prezentace aplikace PowerPoint</vt:lpstr>
      <vt:lpstr>Prezentace aplikace PowerPoint</vt:lpstr>
      <vt:lpstr>Prezentace aplikace PowerPoint</vt:lpstr>
      <vt:lpstr>shrnutí:          PRAVĚK   (3 mil. přnl.- přelom letopočtu)</vt:lpstr>
      <vt:lpstr>shrnutí:  Vývoj člověka na Zemi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DO  PRAVĚKU</dc:title>
  <dc:creator>6KWG</dc:creator>
  <cp:lastModifiedBy>6KWG</cp:lastModifiedBy>
  <cp:revision>30</cp:revision>
  <dcterms:modified xsi:type="dcterms:W3CDTF">2012-05-20T20:25:03Z</dcterms:modified>
</cp:coreProperties>
</file>