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220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1.10.2011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1/Altamira%2C_boar.JPG" TargetMode="External"/><Relationship Id="rId2" Type="http://schemas.openxmlformats.org/officeDocument/2006/relationships/hyperlink" Target="http://upload.wikimedia.org/wikipedia/commons/5/51/Altamira%2C_bison%2C_museum_02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8/8f/Altamira%2C_doe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8/Vestonicka_venuse_edit.jpg" TargetMode="External"/><Relationship Id="rId2" Type="http://schemas.openxmlformats.org/officeDocument/2006/relationships/hyperlink" Target="http://www.cittadella.cz/europarc/fg_one.php?gid=174&amp;site=NPP_jeskyne_pekarna_cz&amp;site=NPP_jeskyne_pekarna_cz&amp;id=7454&amp;p=index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tx2">
                    <a:lumMod val="25000"/>
                  </a:schemeClr>
                </a:solidFill>
              </a:rPr>
              <a:t>(PRAVĚK)</a:t>
            </a:r>
            <a:endParaRPr lang="cs-CZ" b="1" i="1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STARŠÍ  DOBA  KAMENNÁ</a:t>
            </a:r>
            <a:endParaRPr lang="cs-CZ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891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i="1" u="sng" dirty="0" smtClean="0">
                <a:solidFill>
                  <a:schemeClr val="tx2">
                    <a:lumMod val="25000"/>
                  </a:schemeClr>
                </a:solidFill>
              </a:rPr>
              <a:t>Kámen</a:t>
            </a:r>
            <a:r>
              <a:rPr lang="cs-CZ" sz="3200" b="1" i="1" dirty="0" smtClean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rgbClr val="142208"/>
                </a:solidFill>
              </a:rPr>
              <a:t>= </a:t>
            </a:r>
            <a:r>
              <a:rPr lang="cs-CZ" sz="3200" b="1" dirty="0" smtClean="0">
                <a:solidFill>
                  <a:srgbClr val="142208"/>
                </a:solidFill>
              </a:rPr>
              <a:t>hlavní materiál pro výrobu</a:t>
            </a:r>
          </a:p>
          <a:p>
            <a:pPr marL="0" indent="0">
              <a:buNone/>
            </a:pPr>
            <a:r>
              <a:rPr lang="cs-CZ" sz="3200" b="1" dirty="0">
                <a:solidFill>
                  <a:srgbClr val="142208"/>
                </a:solidFill>
              </a:rPr>
              <a:t>	</a:t>
            </a:r>
            <a:r>
              <a:rPr lang="cs-CZ" sz="3200" b="1" dirty="0" smtClean="0">
                <a:solidFill>
                  <a:srgbClr val="142208"/>
                </a:solidFill>
              </a:rPr>
              <a:t>	     nástrojů a zbraní</a:t>
            </a:r>
            <a:endParaRPr lang="cs-CZ" sz="3200" b="1" dirty="0">
              <a:solidFill>
                <a:srgbClr val="142208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357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14400" y="1857364"/>
            <a:ext cx="8229600" cy="4572000"/>
          </a:xfrm>
        </p:spPr>
        <p:txBody>
          <a:bodyPr/>
          <a:lstStyle/>
          <a:p>
            <a:pPr marL="514350" indent="-514350">
              <a:buClrTx/>
              <a:buAutoNum type="arabicPeriod"/>
            </a:pPr>
            <a:r>
              <a:rPr lang="cs-CZ" b="1" dirty="0" smtClean="0">
                <a:solidFill>
                  <a:srgbClr val="142208"/>
                </a:solidFill>
              </a:rPr>
              <a:t>Starší doba kamenná </a:t>
            </a:r>
            <a:r>
              <a:rPr lang="cs-CZ" dirty="0" smtClean="0">
                <a:solidFill>
                  <a:srgbClr val="142208"/>
                </a:solidFill>
              </a:rPr>
              <a:t>– </a:t>
            </a:r>
            <a:r>
              <a:rPr lang="cs-CZ" i="1" dirty="0" smtClean="0">
                <a:solidFill>
                  <a:srgbClr val="142208"/>
                </a:solidFill>
              </a:rPr>
              <a:t>Paleolit</a:t>
            </a:r>
            <a:r>
              <a:rPr lang="cs-CZ" dirty="0" smtClean="0">
                <a:solidFill>
                  <a:srgbClr val="142208"/>
                </a:solidFill>
              </a:rPr>
              <a:t> </a:t>
            </a:r>
          </a:p>
          <a:p>
            <a:pPr marL="0" indent="0"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(3 000 000 – 8000 </a:t>
            </a:r>
            <a:r>
              <a:rPr lang="cs-CZ" dirty="0" err="1" smtClean="0">
                <a:solidFill>
                  <a:srgbClr val="142208"/>
                </a:solidFill>
              </a:rPr>
              <a:t>přnl</a:t>
            </a:r>
            <a:r>
              <a:rPr lang="cs-CZ" dirty="0" smtClean="0">
                <a:solidFill>
                  <a:srgbClr val="142208"/>
                </a:solidFill>
              </a:rPr>
              <a:t>.)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142208"/>
                </a:solidFill>
              </a:rPr>
              <a:t>2.    </a:t>
            </a:r>
            <a:r>
              <a:rPr lang="cs-CZ" b="1" dirty="0" smtClean="0">
                <a:solidFill>
                  <a:srgbClr val="142208"/>
                </a:solidFill>
              </a:rPr>
              <a:t>Střední doba kamenná </a:t>
            </a:r>
            <a:r>
              <a:rPr lang="cs-CZ" dirty="0" smtClean="0">
                <a:solidFill>
                  <a:srgbClr val="142208"/>
                </a:solidFill>
              </a:rPr>
              <a:t>– </a:t>
            </a:r>
            <a:r>
              <a:rPr lang="cs-CZ" i="1" dirty="0" smtClean="0">
                <a:solidFill>
                  <a:srgbClr val="142208"/>
                </a:solidFill>
              </a:rPr>
              <a:t>Mezolit</a:t>
            </a:r>
          </a:p>
          <a:p>
            <a:pPr marL="0" indent="0"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(8000 – 5500 </a:t>
            </a:r>
            <a:r>
              <a:rPr lang="cs-CZ" dirty="0" err="1" smtClean="0">
                <a:solidFill>
                  <a:srgbClr val="142208"/>
                </a:solidFill>
              </a:rPr>
              <a:t>přnl</a:t>
            </a:r>
            <a:r>
              <a:rPr lang="cs-CZ" dirty="0" smtClean="0">
                <a:solidFill>
                  <a:srgbClr val="142208"/>
                </a:solidFill>
              </a:rPr>
              <a:t>.)</a:t>
            </a:r>
          </a:p>
          <a:p>
            <a:pPr marL="514350" indent="-514350">
              <a:buClrTx/>
              <a:buAutoNum type="arabicPeriod" startAt="3"/>
            </a:pPr>
            <a:r>
              <a:rPr lang="cs-CZ" b="1" dirty="0" smtClean="0">
                <a:solidFill>
                  <a:srgbClr val="142208"/>
                </a:solidFill>
              </a:rPr>
              <a:t>Mladší doba kamenná </a:t>
            </a:r>
            <a:r>
              <a:rPr lang="cs-CZ" dirty="0" smtClean="0">
                <a:solidFill>
                  <a:srgbClr val="142208"/>
                </a:solidFill>
              </a:rPr>
              <a:t>– </a:t>
            </a:r>
            <a:r>
              <a:rPr lang="cs-CZ" i="1" dirty="0" smtClean="0">
                <a:solidFill>
                  <a:srgbClr val="142208"/>
                </a:solidFill>
              </a:rPr>
              <a:t>Neolit</a:t>
            </a:r>
          </a:p>
          <a:p>
            <a:pPr marL="0" indent="0">
              <a:buClrTx/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(5500 – 4300 </a:t>
            </a:r>
            <a:r>
              <a:rPr lang="cs-CZ" dirty="0" err="1" smtClean="0">
                <a:solidFill>
                  <a:srgbClr val="142208"/>
                </a:solidFill>
              </a:rPr>
              <a:t>přnl</a:t>
            </a:r>
            <a:r>
              <a:rPr lang="cs-CZ" dirty="0" smtClean="0">
                <a:solidFill>
                  <a:srgbClr val="142208"/>
                </a:solidFill>
              </a:rPr>
              <a:t>.)</a:t>
            </a:r>
          </a:p>
          <a:p>
            <a:pPr marL="514350" indent="-514350">
              <a:buClrTx/>
              <a:buAutoNum type="arabicPeriod" startAt="4"/>
            </a:pPr>
            <a:r>
              <a:rPr lang="cs-CZ" b="1" dirty="0" smtClean="0">
                <a:solidFill>
                  <a:srgbClr val="142208"/>
                </a:solidFill>
              </a:rPr>
              <a:t>Pozdní doba kamenná </a:t>
            </a:r>
            <a:r>
              <a:rPr lang="cs-CZ" dirty="0" smtClean="0">
                <a:solidFill>
                  <a:srgbClr val="142208"/>
                </a:solidFill>
              </a:rPr>
              <a:t>– </a:t>
            </a:r>
            <a:r>
              <a:rPr lang="cs-CZ" i="1" dirty="0" err="1" smtClean="0">
                <a:solidFill>
                  <a:srgbClr val="142208"/>
                </a:solidFill>
              </a:rPr>
              <a:t>Eneolit</a:t>
            </a:r>
            <a:endParaRPr lang="cs-CZ" i="1" dirty="0">
              <a:solidFill>
                <a:srgbClr val="142208"/>
              </a:solidFill>
            </a:endParaRPr>
          </a:p>
          <a:p>
            <a:pPr marL="0" indent="0">
              <a:buClrTx/>
              <a:buNone/>
            </a:pPr>
            <a:r>
              <a:rPr lang="cs-CZ" dirty="0" smtClean="0">
                <a:solidFill>
                  <a:srgbClr val="142208"/>
                </a:solidFill>
              </a:rPr>
              <a:t>	(4300 – 2200 </a:t>
            </a:r>
            <a:r>
              <a:rPr lang="cs-CZ" dirty="0" err="1" smtClean="0">
                <a:solidFill>
                  <a:srgbClr val="142208"/>
                </a:solidFill>
              </a:rPr>
              <a:t>přnl</a:t>
            </a:r>
            <a:r>
              <a:rPr lang="cs-CZ" dirty="0" smtClean="0">
                <a:solidFill>
                  <a:srgbClr val="142208"/>
                </a:solidFill>
              </a:rPr>
              <a:t>.)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14400" y="116632"/>
            <a:ext cx="8229600" cy="12192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Doba kamenná- dělení:</a:t>
            </a:r>
            <a:endParaRPr lang="cs-CZ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989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420888"/>
            <a:ext cx="8229600" cy="3891136"/>
          </a:xfrm>
        </p:spPr>
        <p:txBody>
          <a:bodyPr/>
          <a:lstStyle/>
          <a:p>
            <a:pPr>
              <a:buClrTx/>
            </a:pPr>
            <a:r>
              <a:rPr lang="cs-CZ" dirty="0" smtClean="0">
                <a:solidFill>
                  <a:srgbClr val="142208"/>
                </a:solidFill>
              </a:rPr>
              <a:t>střídání dob ledových a meziledových</a:t>
            </a:r>
          </a:p>
          <a:p>
            <a:pPr>
              <a:buClrTx/>
            </a:pPr>
            <a:r>
              <a:rPr lang="cs-CZ" dirty="0" smtClean="0">
                <a:solidFill>
                  <a:srgbClr val="142208"/>
                </a:solidFill>
              </a:rPr>
              <a:t>období vývoje rodu člověk</a:t>
            </a:r>
          </a:p>
          <a:p>
            <a:pPr>
              <a:buClrTx/>
            </a:pPr>
            <a:r>
              <a:rPr lang="cs-CZ" dirty="0" smtClean="0">
                <a:solidFill>
                  <a:srgbClr val="142208"/>
                </a:solidFill>
              </a:rPr>
              <a:t>člověk </a:t>
            </a: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- sběr, rybolov, lov zvířat</a:t>
            </a:r>
          </a:p>
          <a:p>
            <a:pPr marL="0" indent="0">
              <a:buClrTx/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	- speciální nástroje (pěstní klín z pazourku)</a:t>
            </a:r>
            <a:endParaRPr lang="cs-CZ" dirty="0" smtClean="0"/>
          </a:p>
          <a:p>
            <a:pPr marL="0" indent="0">
              <a:buClrTx/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	- tlupy </a:t>
            </a:r>
            <a:r>
              <a:rPr lang="cs-CZ" dirty="0" smtClean="0">
                <a:solidFill>
                  <a:srgbClr val="142208"/>
                </a:solidFill>
                <a:latin typeface="Calibri"/>
                <a:cs typeface="Calibri"/>
              </a:rPr>
              <a:t>→</a:t>
            </a:r>
            <a:r>
              <a:rPr lang="cs-CZ" dirty="0" smtClean="0">
                <a:solidFill>
                  <a:srgbClr val="142208"/>
                </a:solidFill>
              </a:rPr>
              <a:t>rody</a:t>
            </a:r>
          </a:p>
          <a:p>
            <a:pPr marL="0" indent="0">
              <a:buClrTx/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	- umění, magické rituály</a:t>
            </a:r>
          </a:p>
          <a:p>
            <a:pPr marL="0" indent="0">
              <a:buClrTx/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	- </a:t>
            </a:r>
            <a:r>
              <a:rPr lang="cs-CZ" i="1" dirty="0" smtClean="0">
                <a:solidFill>
                  <a:srgbClr val="142208"/>
                </a:solidFill>
              </a:rPr>
              <a:t>Venuše</a:t>
            </a:r>
            <a:r>
              <a:rPr lang="cs-CZ" dirty="0" smtClean="0">
                <a:solidFill>
                  <a:srgbClr val="142208"/>
                </a:solidFill>
              </a:rPr>
              <a:t> = symbol plodnosti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62041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Starší doba kamenná - </a:t>
            </a:r>
            <a:r>
              <a:rPr lang="cs-CZ" b="1" i="1" dirty="0" smtClean="0">
                <a:solidFill>
                  <a:schemeClr val="tx2">
                    <a:lumMod val="25000"/>
                  </a:schemeClr>
                </a:solidFill>
              </a:rPr>
              <a:t>Paleolit</a:t>
            </a:r>
            <a:br>
              <a:rPr lang="cs-CZ" b="1" i="1" dirty="0" smtClean="0">
                <a:solidFill>
                  <a:schemeClr val="tx2">
                    <a:lumMod val="25000"/>
                  </a:schemeClr>
                </a:solidFill>
              </a:rPr>
            </a:b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(3 000 000 – 8000 </a:t>
            </a:r>
            <a:r>
              <a:rPr lang="cs-CZ" b="1" dirty="0" err="1" smtClean="0">
                <a:solidFill>
                  <a:schemeClr val="tx2">
                    <a:lumMod val="25000"/>
                  </a:schemeClr>
                </a:solidFill>
              </a:rPr>
              <a:t>přnl</a:t>
            </a: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.)</a:t>
            </a:r>
            <a:endParaRPr lang="cs-CZ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574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738702"/>
          </a:xfrm>
        </p:spPr>
        <p:txBody>
          <a:bodyPr>
            <a:normAutofit/>
          </a:bodyPr>
          <a:lstStyle/>
          <a:p>
            <a:pPr>
              <a:buClr>
                <a:srgbClr val="142208"/>
              </a:buClr>
            </a:pPr>
            <a:r>
              <a:rPr lang="cs-CZ" b="1" dirty="0" smtClean="0">
                <a:solidFill>
                  <a:srgbClr val="142208"/>
                </a:solidFill>
              </a:rPr>
              <a:t>jeskyně Altamira ve Španělsku</a:t>
            </a:r>
            <a:endParaRPr lang="cs-CZ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r>
              <a:rPr lang="cs-CZ" dirty="0" smtClean="0">
                <a:solidFill>
                  <a:srgbClr val="142208"/>
                </a:solidFill>
              </a:rPr>
              <a:t>   (</a:t>
            </a:r>
            <a:r>
              <a:rPr lang="cs-CZ" i="1" dirty="0" smtClean="0">
                <a:solidFill>
                  <a:srgbClr val="142208"/>
                </a:solidFill>
              </a:rPr>
              <a:t>jeskynní malby s motivem zvířat</a:t>
            </a:r>
            <a:r>
              <a:rPr lang="cs-CZ" dirty="0" smtClean="0">
                <a:solidFill>
                  <a:srgbClr val="142208"/>
                </a:solidFill>
              </a:rPr>
              <a:t>)</a:t>
            </a:r>
          </a:p>
          <a:p>
            <a:pPr>
              <a:buClr>
                <a:srgbClr val="142208"/>
              </a:buClr>
              <a:buNone/>
            </a:pPr>
            <a:endParaRPr lang="cs-CZ" sz="1000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r>
              <a:rPr lang="cs-CZ" sz="2000" dirty="0" smtClean="0">
                <a:solidFill>
                  <a:srgbClr val="142208"/>
                </a:solidFill>
                <a:hlinkClick r:id="rId2"/>
              </a:rPr>
              <a:t>http://upload.wikimedia.org/wikipedia/commons/5/51/Altamira%2C_bison%2C_museum_02.JPG</a:t>
            </a:r>
            <a:endParaRPr lang="cs-CZ" sz="2000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endParaRPr lang="cs-CZ" sz="2000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r>
              <a:rPr lang="cs-CZ" sz="2000" dirty="0" smtClean="0">
                <a:solidFill>
                  <a:srgbClr val="142208"/>
                </a:solidFill>
                <a:hlinkClick r:id="rId3"/>
              </a:rPr>
              <a:t>http://upload.wikimedia.org/wikipedia/commons/3/31/Altamira%2C_boar.JPG</a:t>
            </a:r>
            <a:endParaRPr lang="cs-CZ" sz="2000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endParaRPr lang="cs-CZ" sz="2000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r>
              <a:rPr lang="cs-CZ" sz="2000" dirty="0" smtClean="0">
                <a:solidFill>
                  <a:srgbClr val="142208"/>
                </a:solidFill>
                <a:hlinkClick r:id="rId4"/>
              </a:rPr>
              <a:t>http://upload.wikimedia.org/wikipedia/commons/8/8f/Altamira%2C_doe.JPG</a:t>
            </a:r>
            <a:endParaRPr lang="cs-CZ" sz="2000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endParaRPr lang="cs-CZ" dirty="0">
              <a:solidFill>
                <a:srgbClr val="142208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919146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Světová naleziště:</a:t>
            </a:r>
            <a:endParaRPr lang="cs-CZ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837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1714488"/>
            <a:ext cx="8643998" cy="4572000"/>
          </a:xfrm>
        </p:spPr>
        <p:txBody>
          <a:bodyPr/>
          <a:lstStyle/>
          <a:p>
            <a:pPr>
              <a:spcBef>
                <a:spcPts val="0"/>
              </a:spcBef>
              <a:buClr>
                <a:srgbClr val="142208"/>
              </a:buClr>
            </a:pPr>
            <a:r>
              <a:rPr lang="cs-CZ" b="1" dirty="0" smtClean="0">
                <a:solidFill>
                  <a:srgbClr val="142208"/>
                </a:solidFill>
              </a:rPr>
              <a:t>jeskyně Pekárna v Moravském krasu</a:t>
            </a:r>
          </a:p>
          <a:p>
            <a:pPr>
              <a:spcBef>
                <a:spcPts val="0"/>
              </a:spcBef>
              <a:buClr>
                <a:srgbClr val="142208"/>
              </a:buClr>
              <a:buNone/>
            </a:pPr>
            <a:r>
              <a:rPr lang="cs-CZ" dirty="0" smtClean="0">
                <a:solidFill>
                  <a:srgbClr val="142208"/>
                </a:solidFill>
              </a:rPr>
              <a:t>  (</a:t>
            </a:r>
            <a:r>
              <a:rPr lang="cs-CZ" sz="2400" i="1" dirty="0" smtClean="0">
                <a:solidFill>
                  <a:srgbClr val="142208"/>
                </a:solidFill>
              </a:rPr>
              <a:t>rytina na koňských žebrech- zápas bizonů, pasoucí se koně</a:t>
            </a:r>
            <a:r>
              <a:rPr lang="cs-CZ" dirty="0" smtClean="0">
                <a:solidFill>
                  <a:srgbClr val="142208"/>
                </a:solidFill>
              </a:rPr>
              <a:t>)</a:t>
            </a:r>
          </a:p>
          <a:p>
            <a:pPr>
              <a:spcBef>
                <a:spcPts val="0"/>
              </a:spcBef>
              <a:buClr>
                <a:srgbClr val="142208"/>
              </a:buClr>
              <a:buNone/>
            </a:pPr>
            <a:endParaRPr lang="cs-CZ" sz="1000" dirty="0" smtClean="0">
              <a:solidFill>
                <a:srgbClr val="142208"/>
              </a:solidFill>
              <a:hlinkClick r:id="rId2"/>
            </a:endParaRPr>
          </a:p>
          <a:p>
            <a:pPr>
              <a:spcBef>
                <a:spcPts val="0"/>
              </a:spcBef>
              <a:buClr>
                <a:srgbClr val="142208"/>
              </a:buClr>
              <a:buNone/>
            </a:pP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http://www.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cittadella.cz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europarc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fg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one.php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?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gid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=174&amp;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site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=NPP_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jeskyne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pekarna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cz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&amp;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site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=NPP_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jeskyne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pekarna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cz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&amp;id=7454&amp;p=index</a:t>
            </a:r>
            <a:endParaRPr lang="cs-CZ" sz="1800" dirty="0" smtClean="0">
              <a:solidFill>
                <a:srgbClr val="142208"/>
              </a:solidFill>
            </a:endParaRPr>
          </a:p>
          <a:p>
            <a:pPr>
              <a:spcBef>
                <a:spcPts val="0"/>
              </a:spcBef>
              <a:buClr>
                <a:srgbClr val="142208"/>
              </a:buClr>
              <a:buNone/>
            </a:pPr>
            <a:endParaRPr lang="cs-CZ" sz="1000" dirty="0" smtClean="0">
              <a:solidFill>
                <a:srgbClr val="142208"/>
              </a:solidFill>
            </a:endParaRPr>
          </a:p>
          <a:p>
            <a:pPr>
              <a:spcBef>
                <a:spcPts val="0"/>
              </a:spcBef>
              <a:buClr>
                <a:srgbClr val="142208"/>
              </a:buClr>
              <a:buNone/>
            </a:pP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http://www.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cittadella.cz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europarc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/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fg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one.php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?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gid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=174&amp;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site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=NPP_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jeskyne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pekarna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cz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&amp;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site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=NPP_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jeskyne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pekarna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_</a:t>
            </a:r>
            <a:r>
              <a:rPr lang="cs-CZ" sz="1800" dirty="0" err="1" smtClean="0">
                <a:solidFill>
                  <a:srgbClr val="142208"/>
                </a:solidFill>
                <a:hlinkClick r:id="rId2"/>
              </a:rPr>
              <a:t>cz</a:t>
            </a:r>
            <a:r>
              <a:rPr lang="cs-CZ" sz="1800" dirty="0" smtClean="0">
                <a:solidFill>
                  <a:srgbClr val="142208"/>
                </a:solidFill>
                <a:hlinkClick r:id="rId2"/>
              </a:rPr>
              <a:t>&amp;id=7454&amp;p=index</a:t>
            </a:r>
            <a:endParaRPr lang="cs-CZ" sz="1800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endParaRPr lang="cs-CZ" dirty="0" smtClean="0">
              <a:solidFill>
                <a:srgbClr val="142208"/>
              </a:solidFill>
            </a:endParaRPr>
          </a:p>
          <a:p>
            <a:pPr>
              <a:spcBef>
                <a:spcPts val="0"/>
              </a:spcBef>
              <a:buClr>
                <a:srgbClr val="142208"/>
              </a:buClr>
            </a:pPr>
            <a:r>
              <a:rPr lang="cs-CZ" b="1" dirty="0" smtClean="0">
                <a:solidFill>
                  <a:srgbClr val="142208"/>
                </a:solidFill>
              </a:rPr>
              <a:t>Dolní Věstonice</a:t>
            </a:r>
          </a:p>
          <a:p>
            <a:pPr>
              <a:spcBef>
                <a:spcPts val="0"/>
              </a:spcBef>
              <a:buClr>
                <a:srgbClr val="142208"/>
              </a:buClr>
              <a:buNone/>
            </a:pPr>
            <a:r>
              <a:rPr lang="cs-CZ" dirty="0" smtClean="0">
                <a:solidFill>
                  <a:srgbClr val="142208"/>
                </a:solidFill>
              </a:rPr>
              <a:t> </a:t>
            </a:r>
            <a:r>
              <a:rPr lang="cs-CZ" dirty="0" smtClean="0">
                <a:solidFill>
                  <a:srgbClr val="142208"/>
                </a:solidFill>
              </a:rPr>
              <a:t> (</a:t>
            </a:r>
            <a:r>
              <a:rPr lang="cs-CZ" i="1" dirty="0" smtClean="0">
                <a:solidFill>
                  <a:srgbClr val="142208"/>
                </a:solidFill>
              </a:rPr>
              <a:t>hliněná soška ženy- Věstonická venuše</a:t>
            </a:r>
            <a:r>
              <a:rPr lang="cs-CZ" dirty="0" smtClean="0">
                <a:solidFill>
                  <a:srgbClr val="142208"/>
                </a:solidFill>
              </a:rPr>
              <a:t>)</a:t>
            </a:r>
          </a:p>
          <a:p>
            <a:pPr>
              <a:spcBef>
                <a:spcPts val="0"/>
              </a:spcBef>
              <a:buClr>
                <a:srgbClr val="142208"/>
              </a:buClr>
              <a:buNone/>
            </a:pPr>
            <a:r>
              <a:rPr lang="cs-CZ" sz="1800" dirty="0" smtClean="0">
                <a:solidFill>
                  <a:srgbClr val="142208"/>
                </a:solidFill>
                <a:hlinkClick r:id="rId3"/>
              </a:rPr>
              <a:t>http://upload.wikimedia.org/wikipedia/commons/b/b8/Vestonicka_venuse_edit.jpg</a:t>
            </a:r>
            <a:endParaRPr lang="cs-CZ" sz="1800" dirty="0">
              <a:solidFill>
                <a:srgbClr val="142208"/>
              </a:solidFill>
            </a:endParaRPr>
          </a:p>
          <a:p>
            <a:pPr marL="0" indent="0">
              <a:buClr>
                <a:srgbClr val="142208"/>
              </a:buClr>
              <a:buNone/>
            </a:pPr>
            <a:endParaRPr lang="cs-CZ" dirty="0" smtClean="0">
              <a:solidFill>
                <a:srgbClr val="142208"/>
              </a:solidFill>
            </a:endParaRPr>
          </a:p>
          <a:p>
            <a:pPr>
              <a:buClr>
                <a:srgbClr val="142208"/>
              </a:buClr>
              <a:buNone/>
            </a:pPr>
            <a:endParaRPr lang="cs-CZ" dirty="0">
              <a:solidFill>
                <a:srgbClr val="142208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Významná naleziště u </a:t>
            </a: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nás:</a:t>
            </a:r>
            <a:endParaRPr lang="cs-CZ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864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052736"/>
            <a:ext cx="8712968" cy="50432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i="1" dirty="0" smtClean="0">
                <a:solidFill>
                  <a:srgbClr val="142208"/>
                </a:solidFill>
              </a:rPr>
              <a:t>kámen</a:t>
            </a:r>
            <a:r>
              <a:rPr lang="cs-CZ" dirty="0" smtClean="0">
                <a:solidFill>
                  <a:srgbClr val="142208"/>
                </a:solidFill>
              </a:rPr>
              <a:t> = hlavní materiál pro výrobu nástrojů </a:t>
            </a:r>
          </a:p>
          <a:p>
            <a:pPr marL="0" indent="0">
              <a:buNone/>
            </a:pPr>
            <a:endParaRPr lang="cs-CZ" sz="4800" dirty="0">
              <a:solidFill>
                <a:srgbClr val="142208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1. Starší doba kamenná= paleolit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(3 000 000 – 8000 </a:t>
            </a:r>
            <a:r>
              <a:rPr lang="cs-CZ" b="1" dirty="0" err="1" smtClean="0">
                <a:solidFill>
                  <a:schemeClr val="tx2">
                    <a:lumMod val="25000"/>
                  </a:schemeClr>
                </a:solidFill>
              </a:rPr>
              <a:t>přnl</a:t>
            </a: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.)</a:t>
            </a:r>
          </a:p>
          <a:p>
            <a:pPr>
              <a:buClr>
                <a:srgbClr val="142208"/>
              </a:buClr>
            </a:pPr>
            <a:r>
              <a:rPr lang="cs-CZ" dirty="0" smtClean="0">
                <a:solidFill>
                  <a:srgbClr val="142208"/>
                </a:solidFill>
              </a:rPr>
              <a:t>období vývoje rodu člověk</a:t>
            </a:r>
          </a:p>
          <a:p>
            <a:pPr>
              <a:buClr>
                <a:srgbClr val="142208"/>
              </a:buClr>
            </a:pPr>
            <a:r>
              <a:rPr lang="cs-CZ" dirty="0" smtClean="0">
                <a:solidFill>
                  <a:srgbClr val="142208"/>
                </a:solidFill>
              </a:rPr>
              <a:t>člověk žil v </a:t>
            </a:r>
            <a:r>
              <a:rPr lang="cs-CZ" b="1" u="sng" dirty="0" smtClean="0">
                <a:solidFill>
                  <a:srgbClr val="142208"/>
                </a:solidFill>
              </a:rPr>
              <a:t>tlupách</a:t>
            </a:r>
            <a:r>
              <a:rPr lang="cs-CZ" dirty="0" smtClean="0">
                <a:solidFill>
                  <a:srgbClr val="142208"/>
                </a:solidFill>
              </a:rPr>
              <a:t> (=</a:t>
            </a:r>
            <a:r>
              <a:rPr lang="cs-CZ" sz="2400" dirty="0" smtClean="0">
                <a:solidFill>
                  <a:srgbClr val="142208"/>
                </a:solidFill>
              </a:rPr>
              <a:t>skupina lidí žijících na jednom místě</a:t>
            </a:r>
            <a:r>
              <a:rPr lang="cs-CZ" dirty="0" smtClean="0">
                <a:solidFill>
                  <a:srgbClr val="142208"/>
                </a:solidFill>
              </a:rPr>
              <a:t>), později v </a:t>
            </a:r>
            <a:r>
              <a:rPr lang="cs-CZ" b="1" u="sng" dirty="0" smtClean="0">
                <a:solidFill>
                  <a:srgbClr val="142208"/>
                </a:solidFill>
              </a:rPr>
              <a:t>rodech</a:t>
            </a:r>
            <a:r>
              <a:rPr lang="cs-CZ" dirty="0" smtClean="0">
                <a:solidFill>
                  <a:srgbClr val="142208"/>
                </a:solidFill>
              </a:rPr>
              <a:t> </a:t>
            </a:r>
            <a:r>
              <a:rPr lang="cs-CZ" sz="2400" dirty="0" smtClean="0">
                <a:solidFill>
                  <a:srgbClr val="142208"/>
                </a:solidFill>
              </a:rPr>
              <a:t>(=skupina lidí s příbuzenskými vztahy</a:t>
            </a:r>
            <a:r>
              <a:rPr lang="cs-CZ" dirty="0" smtClean="0">
                <a:solidFill>
                  <a:srgbClr val="142208"/>
                </a:solidFill>
              </a:rPr>
              <a:t>)</a:t>
            </a:r>
          </a:p>
          <a:p>
            <a:pPr>
              <a:buClr>
                <a:srgbClr val="142208"/>
              </a:buClr>
            </a:pPr>
            <a:r>
              <a:rPr lang="cs-CZ" dirty="0" smtClean="0">
                <a:solidFill>
                  <a:srgbClr val="142208"/>
                </a:solidFill>
              </a:rPr>
              <a:t>významné postavení měla </a:t>
            </a:r>
            <a:r>
              <a:rPr lang="cs-CZ" b="1" u="sng" dirty="0" smtClean="0">
                <a:solidFill>
                  <a:srgbClr val="142208"/>
                </a:solidFill>
              </a:rPr>
              <a:t>žena</a:t>
            </a:r>
            <a:r>
              <a:rPr lang="cs-CZ" dirty="0" smtClean="0">
                <a:solidFill>
                  <a:srgbClr val="142208"/>
                </a:solidFill>
              </a:rPr>
              <a:t>= symbol plodnosti, zobrazována jako soška (</a:t>
            </a:r>
            <a:r>
              <a:rPr lang="cs-CZ" u="sng" dirty="0" smtClean="0">
                <a:solidFill>
                  <a:srgbClr val="142208"/>
                </a:solidFill>
              </a:rPr>
              <a:t>venuše</a:t>
            </a:r>
            <a:r>
              <a:rPr lang="cs-CZ" dirty="0" smtClean="0">
                <a:solidFill>
                  <a:srgbClr val="142208"/>
                </a:solidFill>
              </a:rPr>
              <a:t>)</a:t>
            </a:r>
          </a:p>
          <a:p>
            <a:pPr>
              <a:buClr>
                <a:srgbClr val="142208"/>
              </a:buClr>
            </a:pPr>
            <a:r>
              <a:rPr lang="cs-CZ" dirty="0" smtClean="0">
                <a:solidFill>
                  <a:srgbClr val="142208"/>
                </a:solidFill>
              </a:rPr>
              <a:t>naleziště:	</a:t>
            </a:r>
            <a:r>
              <a:rPr lang="cs-CZ" u="sng" dirty="0" smtClean="0">
                <a:solidFill>
                  <a:srgbClr val="142208"/>
                </a:solidFill>
              </a:rPr>
              <a:t>jeskyně Altamira </a:t>
            </a:r>
            <a:r>
              <a:rPr lang="cs-CZ" dirty="0" smtClean="0">
                <a:solidFill>
                  <a:srgbClr val="142208"/>
                </a:solidFill>
              </a:rPr>
              <a:t>(</a:t>
            </a:r>
            <a:r>
              <a:rPr lang="cs-CZ" dirty="0" err="1" smtClean="0">
                <a:solidFill>
                  <a:srgbClr val="142208"/>
                </a:solidFill>
              </a:rPr>
              <a:t>Spanělsko</a:t>
            </a:r>
            <a:r>
              <a:rPr lang="cs-CZ" dirty="0" smtClean="0">
                <a:solidFill>
                  <a:srgbClr val="142208"/>
                </a:solidFill>
              </a:rPr>
              <a:t>)</a:t>
            </a:r>
          </a:p>
          <a:p>
            <a:pPr marL="0" indent="0">
              <a:buClr>
                <a:srgbClr val="142208"/>
              </a:buClr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	</a:t>
            </a:r>
            <a:r>
              <a:rPr lang="cs-CZ" u="sng" dirty="0" smtClean="0">
                <a:solidFill>
                  <a:srgbClr val="142208"/>
                </a:solidFill>
              </a:rPr>
              <a:t>Dolní Věstonice </a:t>
            </a:r>
            <a:r>
              <a:rPr lang="cs-CZ" sz="2400" dirty="0" smtClean="0">
                <a:solidFill>
                  <a:srgbClr val="142208"/>
                </a:solidFill>
              </a:rPr>
              <a:t>(Věstonická venuše= soška ženy</a:t>
            </a:r>
            <a:r>
              <a:rPr lang="cs-CZ" dirty="0" smtClean="0">
                <a:solidFill>
                  <a:srgbClr val="142208"/>
                </a:solidFill>
              </a:rPr>
              <a:t>)</a:t>
            </a:r>
          </a:p>
          <a:p>
            <a:pPr marL="0" indent="0">
              <a:buClr>
                <a:srgbClr val="142208"/>
              </a:buClr>
              <a:buNone/>
            </a:pPr>
            <a:r>
              <a:rPr lang="cs-CZ" dirty="0">
                <a:solidFill>
                  <a:srgbClr val="142208"/>
                </a:solidFill>
              </a:rPr>
              <a:t>	</a:t>
            </a:r>
            <a:r>
              <a:rPr lang="cs-CZ" dirty="0" smtClean="0">
                <a:solidFill>
                  <a:srgbClr val="142208"/>
                </a:solidFill>
              </a:rPr>
              <a:t>	</a:t>
            </a:r>
            <a:r>
              <a:rPr lang="cs-CZ" u="sng" dirty="0" smtClean="0">
                <a:solidFill>
                  <a:srgbClr val="142208"/>
                </a:solidFill>
              </a:rPr>
              <a:t>jeskyně Pekárna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r>
              <a:rPr lang="cs-CZ" sz="2000" b="1" dirty="0" smtClean="0">
                <a:solidFill>
                  <a:schemeClr val="tx2">
                    <a:lumMod val="25000"/>
                  </a:schemeClr>
                </a:solidFill>
              </a:rPr>
              <a:t>shrnutí:</a:t>
            </a:r>
            <a:r>
              <a:rPr lang="cs-CZ" b="1" dirty="0" smtClean="0">
                <a:solidFill>
                  <a:schemeClr val="tx2">
                    <a:lumMod val="25000"/>
                  </a:schemeClr>
                </a:solidFill>
              </a:rPr>
              <a:t>		  	</a:t>
            </a:r>
            <a:r>
              <a:rPr lang="cs-CZ" sz="3200" b="1" dirty="0" smtClean="0">
                <a:solidFill>
                  <a:schemeClr val="tx2">
                    <a:lumMod val="25000"/>
                  </a:schemeClr>
                </a:solidFill>
              </a:rPr>
              <a:t>Doba  kamenná</a:t>
            </a:r>
            <a:endParaRPr lang="cs-CZ" sz="3200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033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ROMÁNSKÝ SLOH</Template>
  <TotalTime>129</TotalTime>
  <Words>168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Papír</vt:lpstr>
      <vt:lpstr>STARŠÍ  DOBA  KAMENNÁ</vt:lpstr>
      <vt:lpstr>Snímek 2</vt:lpstr>
      <vt:lpstr>Doba kamenná- dělení:</vt:lpstr>
      <vt:lpstr>Starší doba kamenná - Paleolit (3 000 000 – 8000 přnl.)</vt:lpstr>
      <vt:lpstr>Světová naleziště:</vt:lpstr>
      <vt:lpstr>Významná naleziště u nás:</vt:lpstr>
      <vt:lpstr>shrnutí:     Doba  kamenná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Iveta</cp:lastModifiedBy>
  <cp:revision>16</cp:revision>
  <dcterms:modified xsi:type="dcterms:W3CDTF">2011-10-01T17:32:54Z</dcterms:modified>
</cp:coreProperties>
</file>