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67" r:id="rId2"/>
    <p:sldId id="268" r:id="rId3"/>
    <p:sldId id="257" r:id="rId4"/>
    <p:sldId id="258" r:id="rId5"/>
    <p:sldId id="260" r:id="rId6"/>
    <p:sldId id="259" r:id="rId7"/>
    <p:sldId id="262" r:id="rId8"/>
    <p:sldId id="264" r:id="rId9"/>
    <p:sldId id="265" r:id="rId10"/>
    <p:sldId id="266" r:id="rId11"/>
    <p:sldId id="263" r:id="rId12"/>
    <p:sldId id="261" r:id="rId1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2" d="100"/>
          <a:sy n="82" d="100"/>
        </p:scale>
        <p:origin x="-1614" y="-22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A0033E-7B56-43AC-982F-03C519168688}" type="datetimeFigureOut">
              <a:rPr lang="cs-CZ" smtClean="0"/>
              <a:t>25.7.2012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235B9E-9983-4A26-8515-A5FA20986992}" type="slidenum">
              <a:rPr lang="cs-CZ" smtClean="0"/>
              <a:t>‹#›</a:t>
            </a:fld>
            <a:endParaRPr lang="cs-CZ"/>
          </a:p>
        </p:txBody>
      </p:sp>
    </p:spTree>
    <p:extLst>
      <p:ext uri="{BB962C8B-B14F-4D97-AF65-F5344CB8AC3E}">
        <p14:creationId xmlns:p14="http://schemas.microsoft.com/office/powerpoint/2010/main" val="1608716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3489587-E21C-4E4B-8AF0-14A879916937}" type="slidenum">
              <a:rPr lang="cs-CZ" smtClean="0"/>
              <a:t>3</a:t>
            </a:fld>
            <a:endParaRPr lang="cs-CZ"/>
          </a:p>
        </p:txBody>
      </p:sp>
    </p:spTree>
    <p:extLst>
      <p:ext uri="{BB962C8B-B14F-4D97-AF65-F5344CB8AC3E}">
        <p14:creationId xmlns:p14="http://schemas.microsoft.com/office/powerpoint/2010/main" val="663549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3FA08FCB-8F9C-4876-AF8E-6E0F9C0A6157}" type="datetimeFigureOut">
              <a:rPr lang="cs-CZ" smtClean="0"/>
              <a:t>25.7.2012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83543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FA08FCB-8F9C-4876-AF8E-6E0F9C0A6157}" type="datetimeFigureOut">
              <a:rPr lang="cs-CZ" smtClean="0"/>
              <a:t>25.7.2012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4107002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3FA08FCB-8F9C-4876-AF8E-6E0F9C0A6157}" type="datetimeFigureOut">
              <a:rPr lang="cs-CZ" smtClean="0"/>
              <a:t>25.7.2012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21904195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3FA08FCB-8F9C-4876-AF8E-6E0F9C0A6157}" type="datetimeFigureOut">
              <a:rPr lang="cs-CZ" smtClean="0"/>
              <a:t>25.7.2012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22027747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3FA08FCB-8F9C-4876-AF8E-6E0F9C0A6157}" type="datetimeFigureOut">
              <a:rPr lang="cs-CZ" smtClean="0"/>
              <a:t>25.7.2012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1585182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3FA08FCB-8F9C-4876-AF8E-6E0F9C0A6157}" type="datetimeFigureOut">
              <a:rPr lang="cs-CZ" smtClean="0"/>
              <a:t>25.7.2012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41335403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FA08FCB-8F9C-4876-AF8E-6E0F9C0A6157}" type="datetimeFigureOut">
              <a:rPr lang="cs-CZ" smtClean="0"/>
              <a:t>25.7.2012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2015361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3FA08FCB-8F9C-4876-AF8E-6E0F9C0A6157}" type="datetimeFigureOut">
              <a:rPr lang="cs-CZ" smtClean="0"/>
              <a:t>25.7.2012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1335602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3FA08FCB-8F9C-4876-AF8E-6E0F9C0A6157}" type="datetimeFigureOut">
              <a:rPr lang="cs-CZ" smtClean="0"/>
              <a:t>25.7.2012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3071225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FA08FCB-8F9C-4876-AF8E-6E0F9C0A6157}" type="datetimeFigureOut">
              <a:rPr lang="cs-CZ" smtClean="0"/>
              <a:t>25.7.2012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21897249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3FA08FCB-8F9C-4876-AF8E-6E0F9C0A6157}" type="datetimeFigureOut">
              <a:rPr lang="cs-CZ" smtClean="0"/>
              <a:t>25.7.2012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878691-A364-479C-BFFA-2FB008BBEF7C}" type="slidenum">
              <a:rPr lang="cs-CZ" smtClean="0"/>
              <a:t>‹#›</a:t>
            </a:fld>
            <a:endParaRPr lang="cs-CZ"/>
          </a:p>
        </p:txBody>
      </p:sp>
    </p:spTree>
    <p:extLst>
      <p:ext uri="{BB962C8B-B14F-4D97-AF65-F5344CB8AC3E}">
        <p14:creationId xmlns:p14="http://schemas.microsoft.com/office/powerpoint/2010/main" val="3832209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A08FCB-8F9C-4876-AF8E-6E0F9C0A6157}" type="datetimeFigureOut">
              <a:rPr lang="cs-CZ" smtClean="0"/>
              <a:t>25.7.2012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878691-A364-479C-BFFA-2FB008BBEF7C}" type="slidenum">
              <a:rPr lang="cs-CZ" smtClean="0"/>
              <a:t>‹#›</a:t>
            </a:fld>
            <a:endParaRPr lang="cs-CZ"/>
          </a:p>
        </p:txBody>
      </p:sp>
    </p:spTree>
    <p:extLst>
      <p:ext uri="{BB962C8B-B14F-4D97-AF65-F5344CB8AC3E}">
        <p14:creationId xmlns:p14="http://schemas.microsoft.com/office/powerpoint/2010/main" val="39107308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6.gif"/><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0.gif"/><Relationship Id="rId5" Type="http://schemas.openxmlformats.org/officeDocument/2006/relationships/image" Target="../media/image9.gif"/><Relationship Id="rId4" Type="http://schemas.openxmlformats.org/officeDocument/2006/relationships/image" Target="../media/image8.gif"/></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11.gif"/><Relationship Id="rId4" Type="http://schemas.openxmlformats.org/officeDocument/2006/relationships/image" Target="../media/image5.gif"/></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4.gif"/><Relationship Id="rId5" Type="http://schemas.openxmlformats.org/officeDocument/2006/relationships/image" Target="../media/image13.gif"/><Relationship Id="rId4" Type="http://schemas.openxmlformats.org/officeDocument/2006/relationships/image" Target="../media/image12.gif"/></Relationships>
</file>

<file path=ppt/slides/_rels/slide9.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10.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3.gif"/></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16.gif"/><Relationship Id="rId5" Type="http://schemas.openxmlformats.org/officeDocument/2006/relationships/image" Target="../media/image9.gif"/><Relationship Id="rId4" Type="http://schemas.openxmlformats.org/officeDocument/2006/relationships/image" Target="../media/image8.gif"/></Relationships>
</file>

<file path=ppt/slides/_rels/slide12.xml.rels><?xml version="1.0" encoding="UTF-8" standalone="yes"?>
<Relationships xmlns="http://schemas.openxmlformats.org/package/2006/relationships"><Relationship Id="rId2" Type="http://schemas.openxmlformats.org/officeDocument/2006/relationships/hyperlink" Target="http://cs.wikipedia.org/w/index.php?title=Dopravn%C3%AD_zna%C4%8Den%C3%AD_v_%C4%8Cesku&amp;oldid=7906188"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ulka 2"/>
          <p:cNvGraphicFramePr>
            <a:graphicFrameLocks noGrp="1"/>
          </p:cNvGraphicFramePr>
          <p:nvPr>
            <p:extLst>
              <p:ext uri="{D42A27DB-BD31-4B8C-83A1-F6EECF244321}">
                <p14:modId xmlns:p14="http://schemas.microsoft.com/office/powerpoint/2010/main" val="3742628673"/>
              </p:ext>
            </p:extLst>
          </p:nvPr>
        </p:nvGraphicFramePr>
        <p:xfrm>
          <a:off x="1403648" y="1340768"/>
          <a:ext cx="6480720" cy="4056754"/>
        </p:xfrm>
        <a:graphic>
          <a:graphicData uri="http://schemas.openxmlformats.org/drawingml/2006/table">
            <a:tbl>
              <a:tblPr firstRow="1" bandRow="1">
                <a:tableStyleId>{93296810-A885-4BE3-A3E7-6D5BEEA58F35}</a:tableStyleId>
              </a:tblPr>
              <a:tblGrid>
                <a:gridCol w="3240360"/>
                <a:gridCol w="3240360"/>
              </a:tblGrid>
              <a:tr h="1088249">
                <a:tc>
                  <a:txBody>
                    <a:bodyPr/>
                    <a:lstStyle/>
                    <a:p>
                      <a:r>
                        <a:rPr lang="cs-CZ" dirty="0" smtClean="0"/>
                        <a:t>Název školy:</a:t>
                      </a:r>
                      <a:endParaRPr lang="cs-CZ" dirty="0"/>
                    </a:p>
                  </a:txBody>
                  <a:tcPr/>
                </a:tc>
                <a:tc>
                  <a:txBody>
                    <a:bodyPr/>
                    <a:lstStyle/>
                    <a:p>
                      <a:r>
                        <a:rPr lang="cs-CZ" dirty="0" smtClean="0"/>
                        <a:t>ZŠ</a:t>
                      </a:r>
                      <a:r>
                        <a:rPr lang="cs-CZ" baseline="0" dirty="0" smtClean="0"/>
                        <a:t> a MŠ Unkovice, příspěvková organizace</a:t>
                      </a:r>
                    </a:p>
                    <a:p>
                      <a:r>
                        <a:rPr lang="cs-CZ" baseline="0" dirty="0" smtClean="0"/>
                        <a:t>Unkovice 28, p. Žabčice</a:t>
                      </a:r>
                      <a:endParaRPr lang="cs-CZ" dirty="0"/>
                    </a:p>
                  </a:txBody>
                  <a:tcPr/>
                </a:tc>
              </a:tr>
              <a:tr h="441346">
                <a:tc>
                  <a:txBody>
                    <a:bodyPr/>
                    <a:lstStyle/>
                    <a:p>
                      <a:r>
                        <a:rPr lang="cs-CZ" dirty="0" smtClean="0"/>
                        <a:t>Autor:</a:t>
                      </a:r>
                      <a:endParaRPr lang="cs-CZ" dirty="0"/>
                    </a:p>
                  </a:txBody>
                  <a:tcPr/>
                </a:tc>
                <a:tc>
                  <a:txBody>
                    <a:bodyPr/>
                    <a:lstStyle/>
                    <a:p>
                      <a:r>
                        <a:rPr lang="cs-CZ" dirty="0" smtClean="0"/>
                        <a:t>Bc. Jana Weisová</a:t>
                      </a:r>
                      <a:endParaRPr lang="cs-CZ" dirty="0"/>
                    </a:p>
                  </a:txBody>
                  <a:tcPr/>
                </a:tc>
              </a:tr>
              <a:tr h="441346">
                <a:tc>
                  <a:txBody>
                    <a:bodyPr/>
                    <a:lstStyle/>
                    <a:p>
                      <a:r>
                        <a:rPr lang="cs-CZ" dirty="0" smtClean="0"/>
                        <a:t>Název:</a:t>
                      </a:r>
                      <a:endParaRPr lang="cs-CZ" dirty="0"/>
                    </a:p>
                  </a:txBody>
                  <a:tcPr/>
                </a:tc>
                <a:tc>
                  <a:txBody>
                    <a:bodyPr/>
                    <a:lstStyle/>
                    <a:p>
                      <a:r>
                        <a:rPr lang="cs-CZ" dirty="0" smtClean="0"/>
                        <a:t>Křižovatky</a:t>
                      </a:r>
                      <a:endParaRPr lang="cs-CZ" dirty="0"/>
                    </a:p>
                  </a:txBody>
                  <a:tcPr/>
                </a:tc>
              </a:tr>
              <a:tr h="761775">
                <a:tc>
                  <a:txBody>
                    <a:bodyPr/>
                    <a:lstStyle/>
                    <a:p>
                      <a:r>
                        <a:rPr lang="cs-CZ" dirty="0" smtClean="0"/>
                        <a:t>Vytvořeno:</a:t>
                      </a:r>
                    </a:p>
                    <a:p>
                      <a:r>
                        <a:rPr lang="cs-CZ" dirty="0" err="1" smtClean="0"/>
                        <a:t>Odpilotováno</a:t>
                      </a:r>
                      <a:r>
                        <a:rPr lang="cs-CZ" dirty="0" smtClean="0"/>
                        <a:t>:</a:t>
                      </a:r>
                      <a:endParaRPr lang="cs-CZ" dirty="0"/>
                    </a:p>
                  </a:txBody>
                  <a:tcPr/>
                </a:tc>
                <a:tc>
                  <a:txBody>
                    <a:bodyPr/>
                    <a:lstStyle/>
                    <a:p>
                      <a:r>
                        <a:rPr lang="cs-CZ" dirty="0" smtClean="0"/>
                        <a:t>07/2012</a:t>
                      </a:r>
                      <a:endParaRPr lang="cs-CZ" dirty="0" smtClean="0"/>
                    </a:p>
                  </a:txBody>
                  <a:tcPr/>
                </a:tc>
              </a:tr>
              <a:tr h="441346">
                <a:tc>
                  <a:txBody>
                    <a:bodyPr/>
                    <a:lstStyle/>
                    <a:p>
                      <a:r>
                        <a:rPr lang="cs-CZ" dirty="0" smtClean="0"/>
                        <a:t>Téma:</a:t>
                      </a:r>
                      <a:endParaRPr lang="cs-CZ" dirty="0"/>
                    </a:p>
                  </a:txBody>
                  <a:tcPr/>
                </a:tc>
                <a:tc>
                  <a:txBody>
                    <a:bodyPr/>
                    <a:lstStyle/>
                    <a:p>
                      <a:r>
                        <a:rPr lang="cs-CZ" dirty="0" smtClean="0"/>
                        <a:t>Dopravní výchova</a:t>
                      </a:r>
                      <a:endParaRPr lang="cs-CZ" dirty="0"/>
                    </a:p>
                  </a:txBody>
                  <a:tcPr/>
                </a:tc>
              </a:tr>
              <a:tr h="441346">
                <a:tc>
                  <a:txBody>
                    <a:bodyPr/>
                    <a:lstStyle/>
                    <a:p>
                      <a:r>
                        <a:rPr lang="cs-CZ" dirty="0" smtClean="0"/>
                        <a:t>Vzdělávací</a:t>
                      </a:r>
                      <a:r>
                        <a:rPr lang="cs-CZ" baseline="0" dirty="0" smtClean="0"/>
                        <a:t> oblast</a:t>
                      </a:r>
                      <a:r>
                        <a:rPr lang="cs-CZ" dirty="0" smtClean="0"/>
                        <a:t>:</a:t>
                      </a:r>
                      <a:endParaRPr lang="cs-CZ" dirty="0"/>
                    </a:p>
                  </a:txBody>
                  <a:tcPr/>
                </a:tc>
                <a:tc>
                  <a:txBody>
                    <a:bodyPr/>
                    <a:lstStyle/>
                    <a:p>
                      <a:r>
                        <a:rPr lang="cs-CZ" dirty="0" smtClean="0"/>
                        <a:t>Člověk a jeho svět</a:t>
                      </a:r>
                      <a:endParaRPr lang="cs-CZ" dirty="0"/>
                    </a:p>
                  </a:txBody>
                  <a:tcPr/>
                </a:tc>
              </a:tr>
              <a:tr h="441346">
                <a:tc>
                  <a:txBody>
                    <a:bodyPr/>
                    <a:lstStyle/>
                    <a:p>
                      <a:r>
                        <a:rPr lang="cs-CZ" dirty="0" smtClean="0"/>
                        <a:t>Číslo projektu:</a:t>
                      </a:r>
                      <a:endParaRPr lang="cs-CZ" dirty="0"/>
                    </a:p>
                  </a:txBody>
                  <a:tcPr/>
                </a:tc>
                <a:tc>
                  <a:txBody>
                    <a:bodyPr/>
                    <a:lstStyle/>
                    <a:p>
                      <a:r>
                        <a:rPr lang="cs-CZ" dirty="0" smtClean="0"/>
                        <a:t>CZ.1.07/1.4.00/21.2463</a:t>
                      </a:r>
                      <a:endParaRPr lang="cs-CZ" dirty="0"/>
                    </a:p>
                  </a:txBody>
                  <a:tcPr/>
                </a:tc>
              </a:tr>
            </a:tbl>
          </a:graphicData>
        </a:graphic>
      </p:graphicFrame>
    </p:spTree>
    <p:extLst>
      <p:ext uri="{BB962C8B-B14F-4D97-AF65-F5344CB8AC3E}">
        <p14:creationId xmlns:p14="http://schemas.microsoft.com/office/powerpoint/2010/main" val="1321044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971600" y="1052736"/>
            <a:ext cx="7632848" cy="1754326"/>
          </a:xfrm>
          <a:prstGeom prst="rect">
            <a:avLst/>
          </a:prstGeom>
          <a:noFill/>
        </p:spPr>
        <p:txBody>
          <a:bodyPr wrap="square" rtlCol="0">
            <a:spAutoFit/>
          </a:bodyPr>
          <a:lstStyle/>
          <a:p>
            <a:r>
              <a:rPr lang="cs-CZ" dirty="0" smtClean="0"/>
              <a:t>Anotace:</a:t>
            </a:r>
          </a:p>
          <a:p>
            <a:endParaRPr lang="cs-CZ" dirty="0"/>
          </a:p>
          <a:p>
            <a:r>
              <a:rPr lang="cs-CZ" dirty="0" smtClean="0"/>
              <a:t>Materiál je určen pro výuku dopravní výchovy ve 3. ročníku. Žáci si procvičí základní znalosti pro průjezd křižovatkou. Materiál obsahuje animace. Po kliknutí na otazník se dopravní prostředky rozjedou, po kliknutí na oválný popisek „Proč?“ se zobrazí zjednodušená slovní odpověď.</a:t>
            </a:r>
            <a:endParaRPr lang="cs-CZ" dirty="0"/>
          </a:p>
        </p:txBody>
      </p:sp>
    </p:spTree>
    <p:extLst>
      <p:ext uri="{BB962C8B-B14F-4D97-AF65-F5344CB8AC3E}">
        <p14:creationId xmlns:p14="http://schemas.microsoft.com/office/powerpoint/2010/main" val="7140261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a:lstStyle/>
          <a:p>
            <a:r>
              <a:rPr lang="en-US" dirty="0" smtClean="0"/>
              <a:t>K</a:t>
            </a:r>
            <a:r>
              <a:rPr lang="cs-CZ" dirty="0" err="1" smtClean="0"/>
              <a:t>řižovatky</a:t>
            </a:r>
            <a:endParaRPr lang="cs-CZ" dirty="0"/>
          </a:p>
        </p:txBody>
      </p:sp>
      <p:sp>
        <p:nvSpPr>
          <p:cNvPr id="3" name="Podnadpis 2"/>
          <p:cNvSpPr>
            <a:spLocks noGrp="1"/>
          </p:cNvSpPr>
          <p:nvPr>
            <p:ph type="subTitle" idx="1"/>
          </p:nvPr>
        </p:nvSpPr>
        <p:spPr/>
        <p:txBody>
          <a:bodyPr/>
          <a:lstStyle/>
          <a:p>
            <a:r>
              <a:rPr lang="cs-CZ" b="1" dirty="0" smtClean="0">
                <a:solidFill>
                  <a:srgbClr val="FF0000"/>
                </a:solidFill>
              </a:rPr>
              <a:t>Dopravní výchova pro 3. ročník</a:t>
            </a:r>
            <a:endParaRPr lang="cs-CZ" b="1" dirty="0">
              <a:solidFill>
                <a:srgbClr val="FF0000"/>
              </a:solidFill>
            </a:endParaRPr>
          </a:p>
        </p:txBody>
      </p:sp>
    </p:spTree>
    <p:extLst>
      <p:ext uri="{BB962C8B-B14F-4D97-AF65-F5344CB8AC3E}">
        <p14:creationId xmlns:p14="http://schemas.microsoft.com/office/powerpoint/2010/main" val="16317414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říž 1"/>
          <p:cNvSpPr/>
          <p:nvPr/>
        </p:nvSpPr>
        <p:spPr>
          <a:xfrm>
            <a:off x="1907704" y="1052736"/>
            <a:ext cx="4680520" cy="4536504"/>
          </a:xfrm>
          <a:prstGeom prst="plus">
            <a:avLst>
              <a:gd name="adj" fmla="val 30279"/>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Vývojový diagram: postup 2"/>
          <p:cNvSpPr/>
          <p:nvPr/>
        </p:nvSpPr>
        <p:spPr>
          <a:xfrm>
            <a:off x="4139952" y="1196752"/>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a:off x="4193958" y="450912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rot="5400000">
            <a:off x="5922150"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rot="5400000">
            <a:off x="2465766"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3894" y="1992416"/>
            <a:ext cx="414821" cy="413787"/>
          </a:xfrm>
          <a:prstGeom prst="rect">
            <a:avLst/>
          </a:prstGeom>
        </p:spPr>
      </p:pic>
      <p:pic>
        <p:nvPicPr>
          <p:cNvPr id="8" name="Obrázek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5573" y="4276731"/>
            <a:ext cx="414821" cy="413787"/>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7860" y="4236094"/>
            <a:ext cx="420855" cy="369171"/>
          </a:xfrm>
          <a:prstGeom prst="rect">
            <a:avLst/>
          </a:prstGeom>
        </p:spPr>
      </p:pic>
      <p:pic>
        <p:nvPicPr>
          <p:cNvPr id="10" name="Obrázek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1427" y="1948270"/>
            <a:ext cx="420855" cy="369171"/>
          </a:xfrm>
          <a:prstGeom prst="rect">
            <a:avLst/>
          </a:prstGeom>
        </p:spPr>
      </p:pic>
      <p:pic>
        <p:nvPicPr>
          <p:cNvPr id="11" name="Obrázek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23743" y="3327480"/>
            <a:ext cx="1333052" cy="784147"/>
          </a:xfrm>
          <a:prstGeom prst="rect">
            <a:avLst/>
          </a:prstGeom>
        </p:spPr>
      </p:pic>
      <p:pic>
        <p:nvPicPr>
          <p:cNvPr id="13" name="Obrázek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780545">
            <a:off x="4342386" y="4040806"/>
            <a:ext cx="1056316" cy="902484"/>
          </a:xfrm>
          <a:prstGeom prst="rect">
            <a:avLst/>
          </a:prstGeom>
        </p:spPr>
      </p:pic>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sp>
        <p:nvSpPr>
          <p:cNvPr id="15" name="Šipka doprava 14"/>
          <p:cNvSpPr/>
          <p:nvPr/>
        </p:nvSpPr>
        <p:spPr>
          <a:xfrm>
            <a:off x="3174054" y="3921110"/>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Šipka doprava 16"/>
          <p:cNvSpPr/>
          <p:nvPr/>
        </p:nvSpPr>
        <p:spPr>
          <a:xfrm rot="16200000" flipV="1">
            <a:off x="4627892" y="3887395"/>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2" name="Oválný popisek 11"/>
          <p:cNvSpPr/>
          <p:nvPr/>
        </p:nvSpPr>
        <p:spPr>
          <a:xfrm>
            <a:off x="899592" y="5002557"/>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18" name="TextovéPole 17"/>
          <p:cNvSpPr txBox="1"/>
          <p:nvPr/>
        </p:nvSpPr>
        <p:spPr>
          <a:xfrm>
            <a:off x="539552" y="3573016"/>
            <a:ext cx="1224136" cy="646331"/>
          </a:xfrm>
          <a:prstGeom prst="rect">
            <a:avLst/>
          </a:prstGeom>
          <a:noFill/>
        </p:spPr>
        <p:txBody>
          <a:bodyPr wrap="square" rtlCol="0">
            <a:spAutoFit/>
          </a:bodyPr>
          <a:lstStyle/>
          <a:p>
            <a:r>
              <a:rPr lang="cs-CZ" dirty="0" smtClean="0"/>
              <a:t>Jede po hlavní</a:t>
            </a:r>
            <a:endParaRPr lang="cs-CZ" dirty="0"/>
          </a:p>
        </p:txBody>
      </p:sp>
    </p:spTree>
    <p:extLst>
      <p:ext uri="{BB962C8B-B14F-4D97-AF65-F5344CB8AC3E}">
        <p14:creationId xmlns:p14="http://schemas.microsoft.com/office/powerpoint/2010/main" val="58020900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63" presetClass="path" presetSubtype="0" accel="50000" decel="50000" fill="hold" nodeType="clickEffect">
                                  <p:stCondLst>
                                    <p:cond delay="0"/>
                                  </p:stCondLst>
                                  <p:childTnLst>
                                    <p:animMotion origin="layout" path="M 5E-6 3.7037E-6 L 0.31303 3.7037E-6 " pathEditMode="relative" rAng="0" ptsTypes="AA">
                                      <p:cBhvr>
                                        <p:cTn id="6" dur="2000" fill="hold"/>
                                        <p:tgtEl>
                                          <p:spTgt spid="11"/>
                                        </p:tgtEl>
                                        <p:attrNameLst>
                                          <p:attrName>ppt_x</p:attrName>
                                          <p:attrName>ppt_y</p:attrName>
                                        </p:attrNameLst>
                                      </p:cBhvr>
                                      <p:rCtr x="15642" y="0"/>
                                    </p:animMotion>
                                  </p:childTnLst>
                                </p:cTn>
                              </p:par>
                            </p:childTnLst>
                          </p:cTn>
                        </p:par>
                        <p:par>
                          <p:cTn id="7" fill="hold">
                            <p:stCondLst>
                              <p:cond delay="2000"/>
                            </p:stCondLst>
                            <p:childTnLst>
                              <p:par>
                                <p:cTn id="8" presetID="64" presetClass="path" presetSubtype="0" accel="50000" decel="50000" fill="hold" nodeType="afterEffect">
                                  <p:stCondLst>
                                    <p:cond delay="0"/>
                                  </p:stCondLst>
                                  <p:childTnLst>
                                    <p:animMotion origin="layout" path="M 2.77778E-7 -4.07407E-6 L 2.77778E-7 -0.32546 " pathEditMode="relative" rAng="0" ptsTypes="AA">
                                      <p:cBhvr>
                                        <p:cTn id="9" dur="2000" fill="hold"/>
                                        <p:tgtEl>
                                          <p:spTgt spid="13"/>
                                        </p:tgtEl>
                                        <p:attrNameLst>
                                          <p:attrName>ppt_x</p:attrName>
                                          <p:attrName>ppt_y</p:attrName>
                                        </p:attrNameLst>
                                      </p:cBhvr>
                                      <p:rCtr x="0" y="-16273"/>
                                    </p:animMotion>
                                  </p:childTnLst>
                                </p:cTn>
                              </p:par>
                            </p:childTnLst>
                          </p:cTn>
                        </p:par>
                      </p:childTnLst>
                    </p:cTn>
                  </p:par>
                </p:childTnLst>
              </p:cTn>
              <p:nextCondLst>
                <p:cond evt="onClick" delay="0">
                  <p:tgtEl>
                    <p:spTgt spid="14"/>
                  </p:tgtEl>
                </p:cond>
              </p:nextCondLst>
            </p:seq>
            <p:seq concurrent="1" nextAc="seek">
              <p:cTn id="10" restart="whenNotActive" fill="hold" evtFilter="cancelBubble" nodeType="interactiveSeq">
                <p:stCondLst>
                  <p:cond evt="onClick" delay="0">
                    <p:tgtEl>
                      <p:spTgt spid="12"/>
                    </p:tgtEl>
                  </p:cond>
                </p:stCondLst>
                <p:endSync evt="end" delay="0">
                  <p:rtn val="all"/>
                </p:endSync>
                <p:childTnLst>
                  <p:par>
                    <p:cTn id="11" fill="hold">
                      <p:stCondLst>
                        <p:cond delay="0"/>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nextCondLst>
                <p:cond evt="onClick" delay="0">
                  <p:tgtEl>
                    <p:spTgt spid="12"/>
                  </p:tgtEl>
                </p:cond>
              </p:nextCondLst>
            </p:seq>
          </p:childTnLst>
        </p:cTn>
      </p:par>
    </p:tnLst>
    <p:bldLst>
      <p:bldP spid="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říž 1"/>
          <p:cNvSpPr/>
          <p:nvPr/>
        </p:nvSpPr>
        <p:spPr>
          <a:xfrm>
            <a:off x="1907704" y="2420535"/>
            <a:ext cx="4680520" cy="3168705"/>
          </a:xfrm>
          <a:custGeom>
            <a:avLst/>
            <a:gdLst>
              <a:gd name="connsiteX0" fmla="*/ 0 w 4680520"/>
              <a:gd name="connsiteY0" fmla="*/ 1373608 h 4536504"/>
              <a:gd name="connsiteX1" fmla="*/ 1373608 w 4680520"/>
              <a:gd name="connsiteY1" fmla="*/ 1373608 h 4536504"/>
              <a:gd name="connsiteX2" fmla="*/ 1373608 w 4680520"/>
              <a:gd name="connsiteY2" fmla="*/ 0 h 4536504"/>
              <a:gd name="connsiteX3" fmla="*/ 3306912 w 4680520"/>
              <a:gd name="connsiteY3" fmla="*/ 0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1373608 h 4536504"/>
              <a:gd name="connsiteX1" fmla="*/ 1373608 w 4680520"/>
              <a:gd name="connsiteY1" fmla="*/ 1373608 h 4536504"/>
              <a:gd name="connsiteX2" fmla="*/ 1373608 w 4680520"/>
              <a:gd name="connsiteY2" fmla="*/ 0 h 4536504"/>
              <a:gd name="connsiteX3" fmla="*/ 3285140 w 4680520"/>
              <a:gd name="connsiteY3" fmla="*/ 1349829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306912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263369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12893 h 3175789"/>
              <a:gd name="connsiteX1" fmla="*/ 1373608 w 4680520"/>
              <a:gd name="connsiteY1" fmla="*/ 12893 h 3175789"/>
              <a:gd name="connsiteX2" fmla="*/ 1384494 w 4680520"/>
              <a:gd name="connsiteY2" fmla="*/ 0 h 3175789"/>
              <a:gd name="connsiteX3" fmla="*/ 3257091 w 4680520"/>
              <a:gd name="connsiteY3" fmla="*/ 17163 h 3175789"/>
              <a:gd name="connsiteX4" fmla="*/ 3263369 w 4680520"/>
              <a:gd name="connsiteY4" fmla="*/ 12893 h 3175789"/>
              <a:gd name="connsiteX5" fmla="*/ 4680520 w 4680520"/>
              <a:gd name="connsiteY5" fmla="*/ 12893 h 3175789"/>
              <a:gd name="connsiteX6" fmla="*/ 4680520 w 4680520"/>
              <a:gd name="connsiteY6" fmla="*/ 1802181 h 3175789"/>
              <a:gd name="connsiteX7" fmla="*/ 3306912 w 4680520"/>
              <a:gd name="connsiteY7" fmla="*/ 1802181 h 3175789"/>
              <a:gd name="connsiteX8" fmla="*/ 3306912 w 4680520"/>
              <a:gd name="connsiteY8" fmla="*/ 3175789 h 3175789"/>
              <a:gd name="connsiteX9" fmla="*/ 1373608 w 4680520"/>
              <a:gd name="connsiteY9" fmla="*/ 3175789 h 3175789"/>
              <a:gd name="connsiteX10" fmla="*/ 1373608 w 4680520"/>
              <a:gd name="connsiteY10" fmla="*/ 1802181 h 3175789"/>
              <a:gd name="connsiteX11" fmla="*/ 0 w 4680520"/>
              <a:gd name="connsiteY11" fmla="*/ 1802181 h 3175789"/>
              <a:gd name="connsiteX12" fmla="*/ 0 w 4680520"/>
              <a:gd name="connsiteY12" fmla="*/ 12893 h 3175789"/>
              <a:gd name="connsiteX0" fmla="*/ 0 w 4680520"/>
              <a:gd name="connsiteY0" fmla="*/ 0 h 3162896"/>
              <a:gd name="connsiteX1" fmla="*/ 1373608 w 4680520"/>
              <a:gd name="connsiteY1" fmla="*/ 0 h 3162896"/>
              <a:gd name="connsiteX2" fmla="*/ 1373274 w 4680520"/>
              <a:gd name="connsiteY2" fmla="*/ 3936 h 3162896"/>
              <a:gd name="connsiteX3" fmla="*/ 3257091 w 4680520"/>
              <a:gd name="connsiteY3" fmla="*/ 4270 h 3162896"/>
              <a:gd name="connsiteX4" fmla="*/ 3263369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9525 h 3172421"/>
              <a:gd name="connsiteX1" fmla="*/ 1373608 w 4680520"/>
              <a:gd name="connsiteY1" fmla="*/ 9525 h 3172421"/>
              <a:gd name="connsiteX2" fmla="*/ 1373274 w 4680520"/>
              <a:gd name="connsiteY2" fmla="*/ 13461 h 3172421"/>
              <a:gd name="connsiteX3" fmla="*/ 3257091 w 4680520"/>
              <a:gd name="connsiteY3" fmla="*/ 13795 h 3172421"/>
              <a:gd name="connsiteX4" fmla="*/ 3253844 w 4680520"/>
              <a:gd name="connsiteY4" fmla="*/ 0 h 3172421"/>
              <a:gd name="connsiteX5" fmla="*/ 4680520 w 4680520"/>
              <a:gd name="connsiteY5" fmla="*/ 9525 h 3172421"/>
              <a:gd name="connsiteX6" fmla="*/ 4680520 w 4680520"/>
              <a:gd name="connsiteY6" fmla="*/ 1798813 h 3172421"/>
              <a:gd name="connsiteX7" fmla="*/ 3306912 w 4680520"/>
              <a:gd name="connsiteY7" fmla="*/ 1798813 h 3172421"/>
              <a:gd name="connsiteX8" fmla="*/ 3306912 w 4680520"/>
              <a:gd name="connsiteY8" fmla="*/ 3172421 h 3172421"/>
              <a:gd name="connsiteX9" fmla="*/ 1373608 w 4680520"/>
              <a:gd name="connsiteY9" fmla="*/ 3172421 h 3172421"/>
              <a:gd name="connsiteX10" fmla="*/ 1373608 w 4680520"/>
              <a:gd name="connsiteY10" fmla="*/ 1798813 h 3172421"/>
              <a:gd name="connsiteX11" fmla="*/ 0 w 4680520"/>
              <a:gd name="connsiteY11" fmla="*/ 1798813 h 3172421"/>
              <a:gd name="connsiteX12" fmla="*/ 0 w 4680520"/>
              <a:gd name="connsiteY12" fmla="*/ 9525 h 317242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2080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11605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12700 h 3175596"/>
              <a:gd name="connsiteX1" fmla="*/ 1373608 w 4680520"/>
              <a:gd name="connsiteY1" fmla="*/ 0 h 3175596"/>
              <a:gd name="connsiteX2" fmla="*/ 1373274 w 4680520"/>
              <a:gd name="connsiteY2" fmla="*/ 71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12700 h 3175596"/>
              <a:gd name="connsiteX1" fmla="*/ 1373608 w 4680520"/>
              <a:gd name="connsiteY1" fmla="*/ 0 h 3175596"/>
              <a:gd name="connsiteX2" fmla="*/ 1373274 w 4680520"/>
              <a:gd name="connsiteY2" fmla="*/ 198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3175 h 3166071"/>
              <a:gd name="connsiteX1" fmla="*/ 1373608 w 4680520"/>
              <a:gd name="connsiteY1" fmla="*/ 0 h 3166071"/>
              <a:gd name="connsiteX2" fmla="*/ 1373274 w 4680520"/>
              <a:gd name="connsiteY2" fmla="*/ 10286 h 3166071"/>
              <a:gd name="connsiteX3" fmla="*/ 3250741 w 4680520"/>
              <a:gd name="connsiteY3" fmla="*/ 4270 h 3166071"/>
              <a:gd name="connsiteX4" fmla="*/ 3253844 w 4680520"/>
              <a:gd name="connsiteY4" fmla="*/ 3175 h 3166071"/>
              <a:gd name="connsiteX5" fmla="*/ 4680520 w 4680520"/>
              <a:gd name="connsiteY5" fmla="*/ 3175 h 3166071"/>
              <a:gd name="connsiteX6" fmla="*/ 4680520 w 4680520"/>
              <a:gd name="connsiteY6" fmla="*/ 1792463 h 3166071"/>
              <a:gd name="connsiteX7" fmla="*/ 3306912 w 4680520"/>
              <a:gd name="connsiteY7" fmla="*/ 1792463 h 3166071"/>
              <a:gd name="connsiteX8" fmla="*/ 3306912 w 4680520"/>
              <a:gd name="connsiteY8" fmla="*/ 3166071 h 3166071"/>
              <a:gd name="connsiteX9" fmla="*/ 1373608 w 4680520"/>
              <a:gd name="connsiteY9" fmla="*/ 3166071 h 3166071"/>
              <a:gd name="connsiteX10" fmla="*/ 1373608 w 4680520"/>
              <a:gd name="connsiteY10" fmla="*/ 1792463 h 3166071"/>
              <a:gd name="connsiteX11" fmla="*/ 0 w 4680520"/>
              <a:gd name="connsiteY11" fmla="*/ 1792463 h 3166071"/>
              <a:gd name="connsiteX12" fmla="*/ 0 w 4680520"/>
              <a:gd name="connsiteY12" fmla="*/ 3175 h 3166071"/>
              <a:gd name="connsiteX0" fmla="*/ 0 w 4680520"/>
              <a:gd name="connsiteY0" fmla="*/ 5809 h 3168705"/>
              <a:gd name="connsiteX1" fmla="*/ 1373608 w 4680520"/>
              <a:gd name="connsiteY1" fmla="*/ 2634 h 3168705"/>
              <a:gd name="connsiteX2" fmla="*/ 1373274 w 4680520"/>
              <a:gd name="connsiteY2" fmla="*/ 220 h 3168705"/>
              <a:gd name="connsiteX3" fmla="*/ 3250741 w 4680520"/>
              <a:gd name="connsiteY3" fmla="*/ 6904 h 3168705"/>
              <a:gd name="connsiteX4" fmla="*/ 3253844 w 4680520"/>
              <a:gd name="connsiteY4" fmla="*/ 5809 h 3168705"/>
              <a:gd name="connsiteX5" fmla="*/ 4680520 w 4680520"/>
              <a:gd name="connsiteY5" fmla="*/ 5809 h 3168705"/>
              <a:gd name="connsiteX6" fmla="*/ 4680520 w 4680520"/>
              <a:gd name="connsiteY6" fmla="*/ 1795097 h 3168705"/>
              <a:gd name="connsiteX7" fmla="*/ 3306912 w 4680520"/>
              <a:gd name="connsiteY7" fmla="*/ 1795097 h 3168705"/>
              <a:gd name="connsiteX8" fmla="*/ 3306912 w 4680520"/>
              <a:gd name="connsiteY8" fmla="*/ 3168705 h 3168705"/>
              <a:gd name="connsiteX9" fmla="*/ 1373608 w 4680520"/>
              <a:gd name="connsiteY9" fmla="*/ 3168705 h 3168705"/>
              <a:gd name="connsiteX10" fmla="*/ 1373608 w 4680520"/>
              <a:gd name="connsiteY10" fmla="*/ 1795097 h 3168705"/>
              <a:gd name="connsiteX11" fmla="*/ 0 w 4680520"/>
              <a:gd name="connsiteY11" fmla="*/ 1795097 h 3168705"/>
              <a:gd name="connsiteX12" fmla="*/ 0 w 4680520"/>
              <a:gd name="connsiteY12" fmla="*/ 5809 h 3168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80520" h="3168705">
                <a:moveTo>
                  <a:pt x="0" y="5809"/>
                </a:moveTo>
                <a:lnTo>
                  <a:pt x="1373608" y="2634"/>
                </a:lnTo>
                <a:cubicBezTo>
                  <a:pt x="1373497" y="3946"/>
                  <a:pt x="1373385" y="-1092"/>
                  <a:pt x="1373274" y="220"/>
                </a:cubicBezTo>
                <a:lnTo>
                  <a:pt x="3250741" y="6904"/>
                </a:lnTo>
                <a:lnTo>
                  <a:pt x="3253844" y="5809"/>
                </a:lnTo>
                <a:lnTo>
                  <a:pt x="4680520" y="5809"/>
                </a:lnTo>
                <a:lnTo>
                  <a:pt x="4680520" y="1795097"/>
                </a:lnTo>
                <a:lnTo>
                  <a:pt x="3306912" y="1795097"/>
                </a:lnTo>
                <a:lnTo>
                  <a:pt x="3306912" y="3168705"/>
                </a:lnTo>
                <a:lnTo>
                  <a:pt x="1373608" y="3168705"/>
                </a:lnTo>
                <a:lnTo>
                  <a:pt x="1373608" y="1795097"/>
                </a:lnTo>
                <a:lnTo>
                  <a:pt x="0" y="1795097"/>
                </a:lnTo>
                <a:lnTo>
                  <a:pt x="0" y="5809"/>
                </a:lnTo>
                <a:close/>
              </a:path>
            </a:pathLst>
          </a:cu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a:off x="4193958" y="450912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rot="5400000">
            <a:off x="5922150"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rot="5400000">
            <a:off x="2465766"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12791" y="4276729"/>
            <a:ext cx="414821" cy="413787"/>
          </a:xfrm>
          <a:prstGeom prst="rect">
            <a:avLst/>
          </a:prstGeom>
        </p:spPr>
      </p:pic>
      <p:pic>
        <p:nvPicPr>
          <p:cNvPr id="8" name="Obrázek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5573" y="4276731"/>
            <a:ext cx="414821" cy="413787"/>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7859" y="2016749"/>
            <a:ext cx="420855" cy="369171"/>
          </a:xfrm>
          <a:prstGeom prst="rect">
            <a:avLst/>
          </a:prstGeom>
        </p:spPr>
      </p:pic>
      <p:pic>
        <p:nvPicPr>
          <p:cNvPr id="11" name="Obrázek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362267" y="3330583"/>
            <a:ext cx="908127" cy="794952"/>
          </a:xfrm>
          <a:prstGeom prst="rect">
            <a:avLst/>
          </a:prstGeom>
        </p:spPr>
      </p:pic>
      <p:pic>
        <p:nvPicPr>
          <p:cNvPr id="13" name="Obrázek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78222" y="4067779"/>
            <a:ext cx="959637" cy="831686"/>
          </a:xfrm>
          <a:prstGeom prst="rect">
            <a:avLst/>
          </a:prstGeom>
        </p:spPr>
      </p:pic>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pic>
        <p:nvPicPr>
          <p:cNvPr id="15" name="Obráze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43894" y="2193296"/>
            <a:ext cx="1128306" cy="767955"/>
          </a:xfrm>
          <a:prstGeom prst="rect">
            <a:avLst/>
          </a:prstGeom>
        </p:spPr>
      </p:pic>
      <p:sp>
        <p:nvSpPr>
          <p:cNvPr id="12" name="Šipka doprava 11"/>
          <p:cNvSpPr/>
          <p:nvPr/>
        </p:nvSpPr>
        <p:spPr>
          <a:xfrm>
            <a:off x="5076056" y="3995902"/>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Šipka doprava 16"/>
          <p:cNvSpPr/>
          <p:nvPr/>
        </p:nvSpPr>
        <p:spPr>
          <a:xfrm flipH="1">
            <a:off x="4853293" y="2502481"/>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Šipka doprava 17"/>
          <p:cNvSpPr/>
          <p:nvPr/>
        </p:nvSpPr>
        <p:spPr>
          <a:xfrm rot="5400000">
            <a:off x="3174054" y="3921110"/>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válný popisek 18"/>
          <p:cNvSpPr/>
          <p:nvPr/>
        </p:nvSpPr>
        <p:spPr>
          <a:xfrm>
            <a:off x="899592" y="5002557"/>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20" name="TextovéPole 19"/>
          <p:cNvSpPr txBox="1"/>
          <p:nvPr/>
        </p:nvSpPr>
        <p:spPr>
          <a:xfrm>
            <a:off x="3533904" y="2887598"/>
            <a:ext cx="1224136" cy="923330"/>
          </a:xfrm>
          <a:prstGeom prst="rect">
            <a:avLst/>
          </a:prstGeom>
          <a:noFill/>
        </p:spPr>
        <p:txBody>
          <a:bodyPr wrap="square" rtlCol="0">
            <a:spAutoFit/>
          </a:bodyPr>
          <a:lstStyle/>
          <a:p>
            <a:pPr algn="ctr"/>
            <a:r>
              <a:rPr lang="cs-CZ" b="1" dirty="0" smtClean="0">
                <a:solidFill>
                  <a:schemeClr val="bg1"/>
                </a:solidFill>
              </a:rPr>
              <a:t>Jejich cesty se nekříží</a:t>
            </a:r>
            <a:endParaRPr lang="cs-CZ" b="1" dirty="0">
              <a:solidFill>
                <a:schemeClr val="bg1"/>
              </a:solidFill>
            </a:endParaRPr>
          </a:p>
        </p:txBody>
      </p:sp>
    </p:spTree>
    <p:extLst>
      <p:ext uri="{BB962C8B-B14F-4D97-AF65-F5344CB8AC3E}">
        <p14:creationId xmlns:p14="http://schemas.microsoft.com/office/powerpoint/2010/main" val="2833168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7" presetClass="path" presetSubtype="0" accel="50000" decel="50000" fill="hold" nodeType="withEffect">
                                  <p:stCondLst>
                                    <p:cond delay="0"/>
                                  </p:stCondLst>
                                  <p:childTnLst>
                                    <p:animMotion origin="layout" path="M 1.38889E-6 2.59259E-6 L 1.38889E-6 -0.05255 C 1.38889E-6 -0.07616 0.0434 -0.10486 0.07864 -0.10486 L 0.15746 -0.10486 " pathEditMode="relative" rAng="0" ptsTypes="FfFF">
                                      <p:cBhvr>
                                        <p:cTn id="6" dur="2000" fill="hold"/>
                                        <p:tgtEl>
                                          <p:spTgt spid="13"/>
                                        </p:tgtEl>
                                        <p:attrNameLst>
                                          <p:attrName>ppt_x</p:attrName>
                                          <p:attrName>ppt_y</p:attrName>
                                        </p:attrNameLst>
                                      </p:cBhvr>
                                      <p:rCtr x="7865" y="-5255"/>
                                    </p:animMotion>
                                  </p:childTnLst>
                                </p:cTn>
                              </p:par>
                              <p:par>
                                <p:cTn id="7" presetID="50" presetClass="path" presetSubtype="0" accel="50000" decel="50000" fill="hold" nodeType="withEffect">
                                  <p:stCondLst>
                                    <p:cond delay="0"/>
                                  </p:stCondLst>
                                  <p:childTnLst>
                                    <p:animMotion origin="layout" path="M -3.88889E-6 1.48148E-6 L 0.06146 1.48148E-6 C 0.08889 1.48148E-6 0.12292 0.05162 0.12292 0.09375 L 0.12292 0.1875 " pathEditMode="relative" rAng="0" ptsTypes="FfFF">
                                      <p:cBhvr>
                                        <p:cTn id="8" dur="2000" fill="hold"/>
                                        <p:tgtEl>
                                          <p:spTgt spid="11"/>
                                        </p:tgtEl>
                                        <p:attrNameLst>
                                          <p:attrName>ppt_x</p:attrName>
                                          <p:attrName>ppt_y</p:attrName>
                                        </p:attrNameLst>
                                      </p:cBhvr>
                                      <p:rCtr x="6146" y="9375"/>
                                    </p:animMotion>
                                  </p:childTnLst>
                                </p:cTn>
                              </p:par>
                              <p:par>
                                <p:cTn id="9" presetID="35" presetClass="path" presetSubtype="0" accel="50000" decel="50000" fill="hold" nodeType="withEffect">
                                  <p:stCondLst>
                                    <p:cond delay="0"/>
                                  </p:stCondLst>
                                  <p:childTnLst>
                                    <p:animMotion origin="layout" path="M 4.16667E-6 1.85185E-6 L -0.29271 0.00116 " pathEditMode="relative" rAng="0" ptsTypes="AA">
                                      <p:cBhvr>
                                        <p:cTn id="10" dur="2000" fill="hold"/>
                                        <p:tgtEl>
                                          <p:spTgt spid="15"/>
                                        </p:tgtEl>
                                        <p:attrNameLst>
                                          <p:attrName>ppt_x</p:attrName>
                                          <p:attrName>ppt_y</p:attrName>
                                        </p:attrNameLst>
                                      </p:cBhvr>
                                      <p:rCtr x="-14635" y="46"/>
                                    </p:animMotion>
                                  </p:childTnLst>
                                </p:cTn>
                              </p:par>
                            </p:childTnLst>
                          </p:cTn>
                        </p:par>
                      </p:childTnLst>
                    </p:cTn>
                  </p:par>
                </p:childTnLst>
              </p:cTn>
              <p:nextCondLst>
                <p:cond evt="onClick" delay="0">
                  <p:tgtEl>
                    <p:spTgt spid="14"/>
                  </p:tgtEl>
                </p:cond>
              </p:nextCondLst>
            </p:seq>
            <p:seq concurrent="1" nextAc="seek">
              <p:cTn id="11" restart="whenNotActive" fill="hold" evtFilter="cancelBubble" nodeType="interactiveSeq">
                <p:stCondLst>
                  <p:cond evt="onClick" delay="0">
                    <p:tgtEl>
                      <p:spTgt spid="19"/>
                    </p:tgtEl>
                  </p:cond>
                </p:stCondLst>
                <p:endSync evt="end" delay="0">
                  <p:rtn val="all"/>
                </p:endSync>
                <p:childTnLst>
                  <p:par>
                    <p:cTn id="12" fill="hold">
                      <p:stCondLst>
                        <p:cond delay="0"/>
                      </p:stCondLst>
                      <p:childTnLst>
                        <p:par>
                          <p:cTn id="13" fill="hold">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2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říž 1"/>
          <p:cNvSpPr/>
          <p:nvPr/>
        </p:nvSpPr>
        <p:spPr>
          <a:xfrm>
            <a:off x="1907704" y="1052736"/>
            <a:ext cx="4680520" cy="4536504"/>
          </a:xfrm>
          <a:prstGeom prst="plus">
            <a:avLst>
              <a:gd name="adj" fmla="val 30279"/>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Vývojový diagram: postup 2"/>
          <p:cNvSpPr/>
          <p:nvPr/>
        </p:nvSpPr>
        <p:spPr>
          <a:xfrm>
            <a:off x="4139952" y="1196752"/>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a:off x="4193958" y="450912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rot="5400000">
            <a:off x="5922150"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rot="5400000">
            <a:off x="2465766"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43894" y="1992416"/>
            <a:ext cx="414821" cy="413787"/>
          </a:xfrm>
          <a:prstGeom prst="rect">
            <a:avLst/>
          </a:prstGeom>
        </p:spPr>
      </p:pic>
      <p:pic>
        <p:nvPicPr>
          <p:cNvPr id="8" name="Obrázek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5573" y="4276731"/>
            <a:ext cx="414821" cy="413787"/>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7860" y="4236094"/>
            <a:ext cx="420855" cy="369171"/>
          </a:xfrm>
          <a:prstGeom prst="rect">
            <a:avLst/>
          </a:prstGeom>
        </p:spPr>
      </p:pic>
      <p:pic>
        <p:nvPicPr>
          <p:cNvPr id="10" name="Obrázek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1427" y="1948270"/>
            <a:ext cx="420855" cy="369171"/>
          </a:xfrm>
          <a:prstGeom prst="rect">
            <a:avLst/>
          </a:prstGeom>
        </p:spPr>
      </p:pic>
      <p:pic>
        <p:nvPicPr>
          <p:cNvPr id="11" name="Obrázek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392989" y="3183495"/>
            <a:ext cx="954874" cy="838860"/>
          </a:xfrm>
          <a:prstGeom prst="rect">
            <a:avLst/>
          </a:prstGeom>
        </p:spPr>
      </p:pic>
      <p:pic>
        <p:nvPicPr>
          <p:cNvPr id="13" name="Obrázek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16028" y="3977770"/>
            <a:ext cx="1092311" cy="1019883"/>
          </a:xfrm>
          <a:prstGeom prst="rect">
            <a:avLst/>
          </a:prstGeom>
        </p:spPr>
      </p:pic>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pic>
        <p:nvPicPr>
          <p:cNvPr id="15" name="Obráze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308339" y="2420402"/>
            <a:ext cx="1135869" cy="705573"/>
          </a:xfrm>
          <a:prstGeom prst="rect">
            <a:avLst/>
          </a:prstGeom>
        </p:spPr>
      </p:pic>
      <p:sp>
        <p:nvSpPr>
          <p:cNvPr id="17" name="Šipka doprava 16"/>
          <p:cNvSpPr/>
          <p:nvPr/>
        </p:nvSpPr>
        <p:spPr>
          <a:xfrm rot="16200000" flipV="1">
            <a:off x="4650860" y="3809475"/>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Šipka doprava 17"/>
          <p:cNvSpPr/>
          <p:nvPr/>
        </p:nvSpPr>
        <p:spPr>
          <a:xfrm>
            <a:off x="3174054" y="3921110"/>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Šipka doprava 18"/>
          <p:cNvSpPr/>
          <p:nvPr/>
        </p:nvSpPr>
        <p:spPr>
          <a:xfrm rot="10800000">
            <a:off x="4823630" y="2613563"/>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válný popisek 19"/>
          <p:cNvSpPr/>
          <p:nvPr/>
        </p:nvSpPr>
        <p:spPr>
          <a:xfrm>
            <a:off x="899592" y="5002557"/>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21" name="TextovéPole 20"/>
          <p:cNvSpPr txBox="1"/>
          <p:nvPr/>
        </p:nvSpPr>
        <p:spPr>
          <a:xfrm>
            <a:off x="539552" y="3573016"/>
            <a:ext cx="1224136" cy="646331"/>
          </a:xfrm>
          <a:prstGeom prst="rect">
            <a:avLst/>
          </a:prstGeom>
          <a:noFill/>
        </p:spPr>
        <p:txBody>
          <a:bodyPr wrap="square" rtlCol="0">
            <a:spAutoFit/>
          </a:bodyPr>
          <a:lstStyle/>
          <a:p>
            <a:r>
              <a:rPr lang="cs-CZ" dirty="0" smtClean="0"/>
              <a:t>Jede po hlavní</a:t>
            </a:r>
            <a:endParaRPr lang="cs-CZ" dirty="0"/>
          </a:p>
        </p:txBody>
      </p:sp>
      <p:sp>
        <p:nvSpPr>
          <p:cNvPr id="22" name="TextovéPole 21"/>
          <p:cNvSpPr txBox="1"/>
          <p:nvPr/>
        </p:nvSpPr>
        <p:spPr>
          <a:xfrm>
            <a:off x="7049269" y="2439982"/>
            <a:ext cx="1224136" cy="646331"/>
          </a:xfrm>
          <a:prstGeom prst="rect">
            <a:avLst/>
          </a:prstGeom>
          <a:noFill/>
        </p:spPr>
        <p:txBody>
          <a:bodyPr wrap="square" rtlCol="0">
            <a:spAutoFit/>
          </a:bodyPr>
          <a:lstStyle/>
          <a:p>
            <a:r>
              <a:rPr lang="cs-CZ" dirty="0" smtClean="0"/>
              <a:t>Jede po hlavní</a:t>
            </a:r>
            <a:endParaRPr lang="cs-CZ" dirty="0"/>
          </a:p>
        </p:txBody>
      </p:sp>
      <p:sp>
        <p:nvSpPr>
          <p:cNvPr id="23" name="TextovéPole 22"/>
          <p:cNvSpPr txBox="1"/>
          <p:nvPr/>
        </p:nvSpPr>
        <p:spPr>
          <a:xfrm>
            <a:off x="5337336" y="4679391"/>
            <a:ext cx="1224136" cy="923330"/>
          </a:xfrm>
          <a:prstGeom prst="rect">
            <a:avLst/>
          </a:prstGeom>
          <a:noFill/>
        </p:spPr>
        <p:txBody>
          <a:bodyPr wrap="square" rtlCol="0">
            <a:spAutoFit/>
          </a:bodyPr>
          <a:lstStyle/>
          <a:p>
            <a:r>
              <a:rPr lang="cs-CZ" dirty="0" smtClean="0"/>
              <a:t>Dává přednost v jízdě</a:t>
            </a:r>
            <a:endParaRPr lang="cs-CZ" dirty="0"/>
          </a:p>
        </p:txBody>
      </p:sp>
    </p:spTree>
    <p:extLst>
      <p:ext uri="{BB962C8B-B14F-4D97-AF65-F5344CB8AC3E}">
        <p14:creationId xmlns:p14="http://schemas.microsoft.com/office/powerpoint/2010/main" val="306317679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63" presetClass="path" presetSubtype="0" accel="50000" decel="50000" fill="hold" nodeType="withEffect">
                                  <p:stCondLst>
                                    <p:cond delay="0"/>
                                  </p:stCondLst>
                                  <p:childTnLst>
                                    <p:animMotion origin="layout" path="M 5E-6 3.7037E-6 L 0.31303 3.7037E-6 " pathEditMode="relative" rAng="0" ptsTypes="AA">
                                      <p:cBhvr>
                                        <p:cTn id="6" dur="2000" fill="hold"/>
                                        <p:tgtEl>
                                          <p:spTgt spid="11"/>
                                        </p:tgtEl>
                                        <p:attrNameLst>
                                          <p:attrName>ppt_x</p:attrName>
                                          <p:attrName>ppt_y</p:attrName>
                                        </p:attrNameLst>
                                      </p:cBhvr>
                                      <p:rCtr x="15642" y="0"/>
                                    </p:animMotion>
                                  </p:childTnLst>
                                </p:cTn>
                              </p:par>
                              <p:par>
                                <p:cTn id="7" presetID="35" presetClass="path" presetSubtype="0" accel="50000" decel="50000" fill="hold" nodeType="withEffect">
                                  <p:stCondLst>
                                    <p:cond delay="0"/>
                                  </p:stCondLst>
                                  <p:childTnLst>
                                    <p:animMotion origin="layout" path="M 4.16667E-6 1.85185E-6 L -0.29271 0.00116 " pathEditMode="relative" rAng="0" ptsTypes="AA">
                                      <p:cBhvr>
                                        <p:cTn id="8" dur="2000" fill="hold"/>
                                        <p:tgtEl>
                                          <p:spTgt spid="15"/>
                                        </p:tgtEl>
                                        <p:attrNameLst>
                                          <p:attrName>ppt_x</p:attrName>
                                          <p:attrName>ppt_y</p:attrName>
                                        </p:attrNameLst>
                                      </p:cBhvr>
                                      <p:rCtr x="-14635" y="46"/>
                                    </p:animMotion>
                                  </p:childTnLst>
                                </p:cTn>
                              </p:par>
                            </p:childTnLst>
                          </p:cTn>
                        </p:par>
                        <p:par>
                          <p:cTn id="9" fill="hold">
                            <p:stCondLst>
                              <p:cond delay="2000"/>
                            </p:stCondLst>
                            <p:childTnLst>
                              <p:par>
                                <p:cTn id="10" presetID="64" presetClass="path" presetSubtype="0" accel="50000" decel="50000" fill="hold" nodeType="afterEffect">
                                  <p:stCondLst>
                                    <p:cond delay="0"/>
                                  </p:stCondLst>
                                  <p:childTnLst>
                                    <p:animMotion origin="layout" path="M 2.77778E-7 -4.07407E-6 L 2.77778E-7 -0.32546 " pathEditMode="relative" rAng="0" ptsTypes="AA">
                                      <p:cBhvr>
                                        <p:cTn id="11" dur="2000" fill="hold"/>
                                        <p:tgtEl>
                                          <p:spTgt spid="13"/>
                                        </p:tgtEl>
                                        <p:attrNameLst>
                                          <p:attrName>ppt_x</p:attrName>
                                          <p:attrName>ppt_y</p:attrName>
                                        </p:attrNameLst>
                                      </p:cBhvr>
                                      <p:rCtr x="0" y="-16273"/>
                                    </p:animMotion>
                                  </p:childTnLst>
                                </p:cTn>
                              </p:par>
                            </p:childTnLst>
                          </p:cTn>
                        </p:par>
                      </p:childTnLst>
                    </p:cTn>
                  </p:par>
                </p:childTnLst>
              </p:cTn>
              <p:nextCondLst>
                <p:cond evt="onClick" delay="0">
                  <p:tgtEl>
                    <p:spTgt spid="14"/>
                  </p:tgtEl>
                </p:cond>
              </p:nextCondLst>
            </p:seq>
            <p:seq concurrent="1" nextAc="seek">
              <p:cTn id="12" restart="whenNotActive" fill="hold" evtFilter="cancelBubble" nodeType="interactiveSeq">
                <p:stCondLst>
                  <p:cond evt="onClick" delay="0">
                    <p:tgtEl>
                      <p:spTgt spid="20"/>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childTnLst>
        </p:cTn>
      </p:par>
    </p:tnLst>
    <p:bldLst>
      <p:bldP spid="21" grpId="0"/>
      <p:bldP spid="22" grpId="0"/>
      <p:bldP spid="2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říž 1"/>
          <p:cNvSpPr/>
          <p:nvPr/>
        </p:nvSpPr>
        <p:spPr>
          <a:xfrm>
            <a:off x="1907704" y="2420535"/>
            <a:ext cx="4680520" cy="3168705"/>
          </a:xfrm>
          <a:custGeom>
            <a:avLst/>
            <a:gdLst>
              <a:gd name="connsiteX0" fmla="*/ 0 w 4680520"/>
              <a:gd name="connsiteY0" fmla="*/ 1373608 h 4536504"/>
              <a:gd name="connsiteX1" fmla="*/ 1373608 w 4680520"/>
              <a:gd name="connsiteY1" fmla="*/ 1373608 h 4536504"/>
              <a:gd name="connsiteX2" fmla="*/ 1373608 w 4680520"/>
              <a:gd name="connsiteY2" fmla="*/ 0 h 4536504"/>
              <a:gd name="connsiteX3" fmla="*/ 3306912 w 4680520"/>
              <a:gd name="connsiteY3" fmla="*/ 0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1373608 h 4536504"/>
              <a:gd name="connsiteX1" fmla="*/ 1373608 w 4680520"/>
              <a:gd name="connsiteY1" fmla="*/ 1373608 h 4536504"/>
              <a:gd name="connsiteX2" fmla="*/ 1373608 w 4680520"/>
              <a:gd name="connsiteY2" fmla="*/ 0 h 4536504"/>
              <a:gd name="connsiteX3" fmla="*/ 3285140 w 4680520"/>
              <a:gd name="connsiteY3" fmla="*/ 1349829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306912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263369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12893 h 3175789"/>
              <a:gd name="connsiteX1" fmla="*/ 1373608 w 4680520"/>
              <a:gd name="connsiteY1" fmla="*/ 12893 h 3175789"/>
              <a:gd name="connsiteX2" fmla="*/ 1384494 w 4680520"/>
              <a:gd name="connsiteY2" fmla="*/ 0 h 3175789"/>
              <a:gd name="connsiteX3" fmla="*/ 3257091 w 4680520"/>
              <a:gd name="connsiteY3" fmla="*/ 17163 h 3175789"/>
              <a:gd name="connsiteX4" fmla="*/ 3263369 w 4680520"/>
              <a:gd name="connsiteY4" fmla="*/ 12893 h 3175789"/>
              <a:gd name="connsiteX5" fmla="*/ 4680520 w 4680520"/>
              <a:gd name="connsiteY5" fmla="*/ 12893 h 3175789"/>
              <a:gd name="connsiteX6" fmla="*/ 4680520 w 4680520"/>
              <a:gd name="connsiteY6" fmla="*/ 1802181 h 3175789"/>
              <a:gd name="connsiteX7" fmla="*/ 3306912 w 4680520"/>
              <a:gd name="connsiteY7" fmla="*/ 1802181 h 3175789"/>
              <a:gd name="connsiteX8" fmla="*/ 3306912 w 4680520"/>
              <a:gd name="connsiteY8" fmla="*/ 3175789 h 3175789"/>
              <a:gd name="connsiteX9" fmla="*/ 1373608 w 4680520"/>
              <a:gd name="connsiteY9" fmla="*/ 3175789 h 3175789"/>
              <a:gd name="connsiteX10" fmla="*/ 1373608 w 4680520"/>
              <a:gd name="connsiteY10" fmla="*/ 1802181 h 3175789"/>
              <a:gd name="connsiteX11" fmla="*/ 0 w 4680520"/>
              <a:gd name="connsiteY11" fmla="*/ 1802181 h 3175789"/>
              <a:gd name="connsiteX12" fmla="*/ 0 w 4680520"/>
              <a:gd name="connsiteY12" fmla="*/ 12893 h 3175789"/>
              <a:gd name="connsiteX0" fmla="*/ 0 w 4680520"/>
              <a:gd name="connsiteY0" fmla="*/ 0 h 3162896"/>
              <a:gd name="connsiteX1" fmla="*/ 1373608 w 4680520"/>
              <a:gd name="connsiteY1" fmla="*/ 0 h 3162896"/>
              <a:gd name="connsiteX2" fmla="*/ 1373274 w 4680520"/>
              <a:gd name="connsiteY2" fmla="*/ 3936 h 3162896"/>
              <a:gd name="connsiteX3" fmla="*/ 3257091 w 4680520"/>
              <a:gd name="connsiteY3" fmla="*/ 4270 h 3162896"/>
              <a:gd name="connsiteX4" fmla="*/ 3263369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9525 h 3172421"/>
              <a:gd name="connsiteX1" fmla="*/ 1373608 w 4680520"/>
              <a:gd name="connsiteY1" fmla="*/ 9525 h 3172421"/>
              <a:gd name="connsiteX2" fmla="*/ 1373274 w 4680520"/>
              <a:gd name="connsiteY2" fmla="*/ 13461 h 3172421"/>
              <a:gd name="connsiteX3" fmla="*/ 3257091 w 4680520"/>
              <a:gd name="connsiteY3" fmla="*/ 13795 h 3172421"/>
              <a:gd name="connsiteX4" fmla="*/ 3253844 w 4680520"/>
              <a:gd name="connsiteY4" fmla="*/ 0 h 3172421"/>
              <a:gd name="connsiteX5" fmla="*/ 4680520 w 4680520"/>
              <a:gd name="connsiteY5" fmla="*/ 9525 h 3172421"/>
              <a:gd name="connsiteX6" fmla="*/ 4680520 w 4680520"/>
              <a:gd name="connsiteY6" fmla="*/ 1798813 h 3172421"/>
              <a:gd name="connsiteX7" fmla="*/ 3306912 w 4680520"/>
              <a:gd name="connsiteY7" fmla="*/ 1798813 h 3172421"/>
              <a:gd name="connsiteX8" fmla="*/ 3306912 w 4680520"/>
              <a:gd name="connsiteY8" fmla="*/ 3172421 h 3172421"/>
              <a:gd name="connsiteX9" fmla="*/ 1373608 w 4680520"/>
              <a:gd name="connsiteY9" fmla="*/ 3172421 h 3172421"/>
              <a:gd name="connsiteX10" fmla="*/ 1373608 w 4680520"/>
              <a:gd name="connsiteY10" fmla="*/ 1798813 h 3172421"/>
              <a:gd name="connsiteX11" fmla="*/ 0 w 4680520"/>
              <a:gd name="connsiteY11" fmla="*/ 1798813 h 3172421"/>
              <a:gd name="connsiteX12" fmla="*/ 0 w 4680520"/>
              <a:gd name="connsiteY12" fmla="*/ 9525 h 317242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2080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11605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12700 h 3175596"/>
              <a:gd name="connsiteX1" fmla="*/ 1373608 w 4680520"/>
              <a:gd name="connsiteY1" fmla="*/ 0 h 3175596"/>
              <a:gd name="connsiteX2" fmla="*/ 1373274 w 4680520"/>
              <a:gd name="connsiteY2" fmla="*/ 71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12700 h 3175596"/>
              <a:gd name="connsiteX1" fmla="*/ 1373608 w 4680520"/>
              <a:gd name="connsiteY1" fmla="*/ 0 h 3175596"/>
              <a:gd name="connsiteX2" fmla="*/ 1373274 w 4680520"/>
              <a:gd name="connsiteY2" fmla="*/ 198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3175 h 3166071"/>
              <a:gd name="connsiteX1" fmla="*/ 1373608 w 4680520"/>
              <a:gd name="connsiteY1" fmla="*/ 0 h 3166071"/>
              <a:gd name="connsiteX2" fmla="*/ 1373274 w 4680520"/>
              <a:gd name="connsiteY2" fmla="*/ 10286 h 3166071"/>
              <a:gd name="connsiteX3" fmla="*/ 3250741 w 4680520"/>
              <a:gd name="connsiteY3" fmla="*/ 4270 h 3166071"/>
              <a:gd name="connsiteX4" fmla="*/ 3253844 w 4680520"/>
              <a:gd name="connsiteY4" fmla="*/ 3175 h 3166071"/>
              <a:gd name="connsiteX5" fmla="*/ 4680520 w 4680520"/>
              <a:gd name="connsiteY5" fmla="*/ 3175 h 3166071"/>
              <a:gd name="connsiteX6" fmla="*/ 4680520 w 4680520"/>
              <a:gd name="connsiteY6" fmla="*/ 1792463 h 3166071"/>
              <a:gd name="connsiteX7" fmla="*/ 3306912 w 4680520"/>
              <a:gd name="connsiteY7" fmla="*/ 1792463 h 3166071"/>
              <a:gd name="connsiteX8" fmla="*/ 3306912 w 4680520"/>
              <a:gd name="connsiteY8" fmla="*/ 3166071 h 3166071"/>
              <a:gd name="connsiteX9" fmla="*/ 1373608 w 4680520"/>
              <a:gd name="connsiteY9" fmla="*/ 3166071 h 3166071"/>
              <a:gd name="connsiteX10" fmla="*/ 1373608 w 4680520"/>
              <a:gd name="connsiteY10" fmla="*/ 1792463 h 3166071"/>
              <a:gd name="connsiteX11" fmla="*/ 0 w 4680520"/>
              <a:gd name="connsiteY11" fmla="*/ 1792463 h 3166071"/>
              <a:gd name="connsiteX12" fmla="*/ 0 w 4680520"/>
              <a:gd name="connsiteY12" fmla="*/ 3175 h 3166071"/>
              <a:gd name="connsiteX0" fmla="*/ 0 w 4680520"/>
              <a:gd name="connsiteY0" fmla="*/ 5809 h 3168705"/>
              <a:gd name="connsiteX1" fmla="*/ 1373608 w 4680520"/>
              <a:gd name="connsiteY1" fmla="*/ 2634 h 3168705"/>
              <a:gd name="connsiteX2" fmla="*/ 1373274 w 4680520"/>
              <a:gd name="connsiteY2" fmla="*/ 220 h 3168705"/>
              <a:gd name="connsiteX3" fmla="*/ 3250741 w 4680520"/>
              <a:gd name="connsiteY3" fmla="*/ 6904 h 3168705"/>
              <a:gd name="connsiteX4" fmla="*/ 3253844 w 4680520"/>
              <a:gd name="connsiteY4" fmla="*/ 5809 h 3168705"/>
              <a:gd name="connsiteX5" fmla="*/ 4680520 w 4680520"/>
              <a:gd name="connsiteY5" fmla="*/ 5809 h 3168705"/>
              <a:gd name="connsiteX6" fmla="*/ 4680520 w 4680520"/>
              <a:gd name="connsiteY6" fmla="*/ 1795097 h 3168705"/>
              <a:gd name="connsiteX7" fmla="*/ 3306912 w 4680520"/>
              <a:gd name="connsiteY7" fmla="*/ 1795097 h 3168705"/>
              <a:gd name="connsiteX8" fmla="*/ 3306912 w 4680520"/>
              <a:gd name="connsiteY8" fmla="*/ 3168705 h 3168705"/>
              <a:gd name="connsiteX9" fmla="*/ 1373608 w 4680520"/>
              <a:gd name="connsiteY9" fmla="*/ 3168705 h 3168705"/>
              <a:gd name="connsiteX10" fmla="*/ 1373608 w 4680520"/>
              <a:gd name="connsiteY10" fmla="*/ 1795097 h 3168705"/>
              <a:gd name="connsiteX11" fmla="*/ 0 w 4680520"/>
              <a:gd name="connsiteY11" fmla="*/ 1795097 h 3168705"/>
              <a:gd name="connsiteX12" fmla="*/ 0 w 4680520"/>
              <a:gd name="connsiteY12" fmla="*/ 5809 h 3168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80520" h="3168705">
                <a:moveTo>
                  <a:pt x="0" y="5809"/>
                </a:moveTo>
                <a:lnTo>
                  <a:pt x="1373608" y="2634"/>
                </a:lnTo>
                <a:cubicBezTo>
                  <a:pt x="1373497" y="3946"/>
                  <a:pt x="1373385" y="-1092"/>
                  <a:pt x="1373274" y="220"/>
                </a:cubicBezTo>
                <a:lnTo>
                  <a:pt x="3250741" y="6904"/>
                </a:lnTo>
                <a:lnTo>
                  <a:pt x="3253844" y="5809"/>
                </a:lnTo>
                <a:lnTo>
                  <a:pt x="4680520" y="5809"/>
                </a:lnTo>
                <a:lnTo>
                  <a:pt x="4680520" y="1795097"/>
                </a:lnTo>
                <a:lnTo>
                  <a:pt x="3306912" y="1795097"/>
                </a:lnTo>
                <a:lnTo>
                  <a:pt x="3306912" y="3168705"/>
                </a:lnTo>
                <a:lnTo>
                  <a:pt x="1373608" y="3168705"/>
                </a:lnTo>
                <a:lnTo>
                  <a:pt x="1373608" y="1795097"/>
                </a:lnTo>
                <a:lnTo>
                  <a:pt x="0" y="1795097"/>
                </a:lnTo>
                <a:lnTo>
                  <a:pt x="0" y="5809"/>
                </a:lnTo>
                <a:close/>
              </a:path>
            </a:pathLst>
          </a:cu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a:off x="4193958" y="450912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rot="5400000">
            <a:off x="5922150"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rot="5400000">
            <a:off x="2465766"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30448" y="1916832"/>
            <a:ext cx="414821" cy="413787"/>
          </a:xfrm>
          <a:prstGeom prst="rect">
            <a:avLst/>
          </a:prstGeom>
        </p:spPr>
      </p:pic>
      <p:pic>
        <p:nvPicPr>
          <p:cNvPr id="8" name="Obrázek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5573" y="4276731"/>
            <a:ext cx="414821" cy="413787"/>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62171" y="4325867"/>
            <a:ext cx="420855" cy="369171"/>
          </a:xfrm>
          <a:prstGeom prst="rect">
            <a:avLst/>
          </a:prstGeom>
        </p:spPr>
      </p:pic>
      <p:pic>
        <p:nvPicPr>
          <p:cNvPr id="11" name="Obrázek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362267" y="3330583"/>
            <a:ext cx="908127" cy="794952"/>
          </a:xfrm>
          <a:prstGeom prst="rect">
            <a:avLst/>
          </a:prstGeom>
        </p:spPr>
      </p:pic>
      <p:pic>
        <p:nvPicPr>
          <p:cNvPr id="13" name="Obrázek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95455" y="4276732"/>
            <a:ext cx="1317019" cy="551724"/>
          </a:xfrm>
          <a:prstGeom prst="rect">
            <a:avLst/>
          </a:prstGeom>
        </p:spPr>
      </p:pic>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pic>
        <p:nvPicPr>
          <p:cNvPr id="15" name="Obráze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43894" y="2193296"/>
            <a:ext cx="1128306" cy="767955"/>
          </a:xfrm>
          <a:prstGeom prst="rect">
            <a:avLst/>
          </a:prstGeom>
        </p:spPr>
      </p:pic>
      <p:sp>
        <p:nvSpPr>
          <p:cNvPr id="12" name="Šipka doprava 11"/>
          <p:cNvSpPr/>
          <p:nvPr/>
        </p:nvSpPr>
        <p:spPr>
          <a:xfrm flipH="1">
            <a:off x="4667178" y="3995902"/>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Šipka doprava 16"/>
          <p:cNvSpPr/>
          <p:nvPr/>
        </p:nvSpPr>
        <p:spPr>
          <a:xfrm flipH="1">
            <a:off x="4853293" y="2502481"/>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Šipka doprava 17"/>
          <p:cNvSpPr/>
          <p:nvPr/>
        </p:nvSpPr>
        <p:spPr>
          <a:xfrm rot="5400000">
            <a:off x="3174054" y="3921110"/>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válný popisek 18"/>
          <p:cNvSpPr/>
          <p:nvPr/>
        </p:nvSpPr>
        <p:spPr>
          <a:xfrm>
            <a:off x="899592" y="5002557"/>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20" name="TextovéPole 19"/>
          <p:cNvSpPr txBox="1"/>
          <p:nvPr/>
        </p:nvSpPr>
        <p:spPr>
          <a:xfrm>
            <a:off x="107504" y="3036594"/>
            <a:ext cx="1730052" cy="1754326"/>
          </a:xfrm>
          <a:prstGeom prst="rect">
            <a:avLst/>
          </a:prstGeom>
          <a:noFill/>
        </p:spPr>
        <p:txBody>
          <a:bodyPr wrap="square" rtlCol="0">
            <a:spAutoFit/>
          </a:bodyPr>
          <a:lstStyle/>
          <a:p>
            <a:r>
              <a:rPr lang="cs-CZ" dirty="0" smtClean="0"/>
              <a:t>Jede po hlavní, při odbočování nikomu nekříží cestu, </a:t>
            </a:r>
            <a:r>
              <a:rPr lang="cs-CZ" dirty="0"/>
              <a:t>d</a:t>
            </a:r>
            <a:r>
              <a:rPr lang="cs-CZ" dirty="0" smtClean="0"/>
              <a:t>ává přednost pouze vozidlu policie</a:t>
            </a:r>
            <a:endParaRPr lang="cs-CZ" dirty="0"/>
          </a:p>
        </p:txBody>
      </p:sp>
      <p:sp>
        <p:nvSpPr>
          <p:cNvPr id="21" name="TextovéPole 20"/>
          <p:cNvSpPr txBox="1"/>
          <p:nvPr/>
        </p:nvSpPr>
        <p:spPr>
          <a:xfrm>
            <a:off x="5445269" y="4679391"/>
            <a:ext cx="1224136" cy="1200329"/>
          </a:xfrm>
          <a:prstGeom prst="rect">
            <a:avLst/>
          </a:prstGeom>
          <a:noFill/>
        </p:spPr>
        <p:txBody>
          <a:bodyPr wrap="square" rtlCol="0">
            <a:spAutoFit/>
          </a:bodyPr>
          <a:lstStyle/>
          <a:p>
            <a:r>
              <a:rPr lang="cs-CZ" dirty="0" smtClean="0"/>
              <a:t>Vozidlo s právem přednosti v jízdě </a:t>
            </a:r>
            <a:endParaRPr lang="cs-CZ" dirty="0"/>
          </a:p>
        </p:txBody>
      </p:sp>
      <p:sp>
        <p:nvSpPr>
          <p:cNvPr id="22" name="TextovéPole 21"/>
          <p:cNvSpPr txBox="1"/>
          <p:nvPr/>
        </p:nvSpPr>
        <p:spPr>
          <a:xfrm>
            <a:off x="6743625" y="1774902"/>
            <a:ext cx="1584176" cy="1754326"/>
          </a:xfrm>
          <a:prstGeom prst="rect">
            <a:avLst/>
          </a:prstGeom>
          <a:noFill/>
        </p:spPr>
        <p:txBody>
          <a:bodyPr wrap="square" rtlCol="0">
            <a:spAutoFit/>
          </a:bodyPr>
          <a:lstStyle/>
          <a:p>
            <a:r>
              <a:rPr lang="cs-CZ" dirty="0" smtClean="0"/>
              <a:t>Jede po hlavní, ale dává přednost vozidlu s výstražnými signály</a:t>
            </a:r>
            <a:endParaRPr lang="cs-CZ" dirty="0"/>
          </a:p>
        </p:txBody>
      </p:sp>
    </p:spTree>
    <p:extLst>
      <p:ext uri="{BB962C8B-B14F-4D97-AF65-F5344CB8AC3E}">
        <p14:creationId xmlns:p14="http://schemas.microsoft.com/office/powerpoint/2010/main" val="15208276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7" presetClass="path" presetSubtype="0" accel="50000" decel="50000" fill="hold" nodeType="clickEffect">
                                  <p:stCondLst>
                                    <p:cond delay="0"/>
                                  </p:stCondLst>
                                  <p:childTnLst>
                                    <p:animMotion origin="layout" path="M -3.61111E-6 1.11111E-6 L -3.61111E-6 -0.13171 C -3.61111E-6 -0.19051 -0.09132 -0.2625 -0.16545 -0.2625 L -0.33073 -0.2625 " pathEditMode="relative" rAng="0" ptsTypes="FfFF">
                                      <p:cBhvr>
                                        <p:cTn id="6" dur="2000" fill="hold"/>
                                        <p:tgtEl>
                                          <p:spTgt spid="13"/>
                                        </p:tgtEl>
                                        <p:attrNameLst>
                                          <p:attrName>ppt_x</p:attrName>
                                          <p:attrName>ppt_y</p:attrName>
                                        </p:attrNameLst>
                                      </p:cBhvr>
                                      <p:rCtr x="-16545" y="-13125"/>
                                    </p:animMotion>
                                  </p:childTnLst>
                                </p:cTn>
                              </p:par>
                            </p:childTnLst>
                          </p:cTn>
                        </p:par>
                        <p:par>
                          <p:cTn id="7" fill="hold">
                            <p:stCondLst>
                              <p:cond delay="2000"/>
                            </p:stCondLst>
                            <p:childTnLst>
                              <p:par>
                                <p:cTn id="8" presetID="50" presetClass="path" presetSubtype="0" accel="50000" decel="50000" fill="hold" nodeType="afterEffect">
                                  <p:stCondLst>
                                    <p:cond delay="0"/>
                                  </p:stCondLst>
                                  <p:childTnLst>
                                    <p:animMotion origin="layout" path="M -3.88889E-6 1.48148E-6 L 0.06146 1.48148E-6 C 0.08889 1.48148E-6 0.12292 0.05162 0.12292 0.09375 L 0.12292 0.1875 " pathEditMode="relative" rAng="0" ptsTypes="FfFF">
                                      <p:cBhvr>
                                        <p:cTn id="9" dur="2000" fill="hold"/>
                                        <p:tgtEl>
                                          <p:spTgt spid="11"/>
                                        </p:tgtEl>
                                        <p:attrNameLst>
                                          <p:attrName>ppt_x</p:attrName>
                                          <p:attrName>ppt_y</p:attrName>
                                        </p:attrNameLst>
                                      </p:cBhvr>
                                      <p:rCtr x="6146" y="9375"/>
                                    </p:animMotion>
                                  </p:childTnLst>
                                </p:cTn>
                              </p:par>
                              <p:par>
                                <p:cTn id="10" presetID="35" presetClass="path" presetSubtype="0" accel="50000" decel="50000" fill="hold" nodeType="withEffect">
                                  <p:stCondLst>
                                    <p:cond delay="0"/>
                                  </p:stCondLst>
                                  <p:childTnLst>
                                    <p:animMotion origin="layout" path="M 4.16667E-6 1.85185E-6 L -0.29271 0.00116 " pathEditMode="relative" rAng="0" ptsTypes="AA">
                                      <p:cBhvr>
                                        <p:cTn id="11" dur="2000" fill="hold"/>
                                        <p:tgtEl>
                                          <p:spTgt spid="15"/>
                                        </p:tgtEl>
                                        <p:attrNameLst>
                                          <p:attrName>ppt_x</p:attrName>
                                          <p:attrName>ppt_y</p:attrName>
                                        </p:attrNameLst>
                                      </p:cBhvr>
                                      <p:rCtr x="-14635" y="46"/>
                                    </p:animMotion>
                                  </p:childTnLst>
                                </p:cTn>
                              </p:par>
                            </p:childTnLst>
                          </p:cTn>
                        </p:par>
                      </p:childTnLst>
                    </p:cTn>
                  </p:par>
                </p:childTnLst>
              </p:cTn>
              <p:nextCondLst>
                <p:cond evt="onClick" delay="0">
                  <p:tgtEl>
                    <p:spTgt spid="14"/>
                  </p:tgtEl>
                </p:cond>
              </p:nextCondLst>
            </p:seq>
            <p:seq concurrent="1" nextAc="seek">
              <p:cTn id="12" restart="whenNotActive" fill="hold" evtFilter="cancelBubble" nodeType="interactiveSeq">
                <p:stCondLst>
                  <p:cond evt="onClick" delay="0">
                    <p:tgtEl>
                      <p:spTgt spid="19"/>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sp>
        <p:nvSpPr>
          <p:cNvPr id="2" name="Kříž 1"/>
          <p:cNvSpPr/>
          <p:nvPr/>
        </p:nvSpPr>
        <p:spPr>
          <a:xfrm rot="16200000">
            <a:off x="2159556" y="2168684"/>
            <a:ext cx="4680520" cy="3168705"/>
          </a:xfrm>
          <a:custGeom>
            <a:avLst/>
            <a:gdLst>
              <a:gd name="connsiteX0" fmla="*/ 0 w 4680520"/>
              <a:gd name="connsiteY0" fmla="*/ 1373608 h 4536504"/>
              <a:gd name="connsiteX1" fmla="*/ 1373608 w 4680520"/>
              <a:gd name="connsiteY1" fmla="*/ 1373608 h 4536504"/>
              <a:gd name="connsiteX2" fmla="*/ 1373608 w 4680520"/>
              <a:gd name="connsiteY2" fmla="*/ 0 h 4536504"/>
              <a:gd name="connsiteX3" fmla="*/ 3306912 w 4680520"/>
              <a:gd name="connsiteY3" fmla="*/ 0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1373608 h 4536504"/>
              <a:gd name="connsiteX1" fmla="*/ 1373608 w 4680520"/>
              <a:gd name="connsiteY1" fmla="*/ 1373608 h 4536504"/>
              <a:gd name="connsiteX2" fmla="*/ 1373608 w 4680520"/>
              <a:gd name="connsiteY2" fmla="*/ 0 h 4536504"/>
              <a:gd name="connsiteX3" fmla="*/ 3285140 w 4680520"/>
              <a:gd name="connsiteY3" fmla="*/ 1349829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306912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263369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12893 h 3175789"/>
              <a:gd name="connsiteX1" fmla="*/ 1373608 w 4680520"/>
              <a:gd name="connsiteY1" fmla="*/ 12893 h 3175789"/>
              <a:gd name="connsiteX2" fmla="*/ 1384494 w 4680520"/>
              <a:gd name="connsiteY2" fmla="*/ 0 h 3175789"/>
              <a:gd name="connsiteX3" fmla="*/ 3257091 w 4680520"/>
              <a:gd name="connsiteY3" fmla="*/ 17163 h 3175789"/>
              <a:gd name="connsiteX4" fmla="*/ 3263369 w 4680520"/>
              <a:gd name="connsiteY4" fmla="*/ 12893 h 3175789"/>
              <a:gd name="connsiteX5" fmla="*/ 4680520 w 4680520"/>
              <a:gd name="connsiteY5" fmla="*/ 12893 h 3175789"/>
              <a:gd name="connsiteX6" fmla="*/ 4680520 w 4680520"/>
              <a:gd name="connsiteY6" fmla="*/ 1802181 h 3175789"/>
              <a:gd name="connsiteX7" fmla="*/ 3306912 w 4680520"/>
              <a:gd name="connsiteY7" fmla="*/ 1802181 h 3175789"/>
              <a:gd name="connsiteX8" fmla="*/ 3306912 w 4680520"/>
              <a:gd name="connsiteY8" fmla="*/ 3175789 h 3175789"/>
              <a:gd name="connsiteX9" fmla="*/ 1373608 w 4680520"/>
              <a:gd name="connsiteY9" fmla="*/ 3175789 h 3175789"/>
              <a:gd name="connsiteX10" fmla="*/ 1373608 w 4680520"/>
              <a:gd name="connsiteY10" fmla="*/ 1802181 h 3175789"/>
              <a:gd name="connsiteX11" fmla="*/ 0 w 4680520"/>
              <a:gd name="connsiteY11" fmla="*/ 1802181 h 3175789"/>
              <a:gd name="connsiteX12" fmla="*/ 0 w 4680520"/>
              <a:gd name="connsiteY12" fmla="*/ 12893 h 3175789"/>
              <a:gd name="connsiteX0" fmla="*/ 0 w 4680520"/>
              <a:gd name="connsiteY0" fmla="*/ 0 h 3162896"/>
              <a:gd name="connsiteX1" fmla="*/ 1373608 w 4680520"/>
              <a:gd name="connsiteY1" fmla="*/ 0 h 3162896"/>
              <a:gd name="connsiteX2" fmla="*/ 1373274 w 4680520"/>
              <a:gd name="connsiteY2" fmla="*/ 3936 h 3162896"/>
              <a:gd name="connsiteX3" fmla="*/ 3257091 w 4680520"/>
              <a:gd name="connsiteY3" fmla="*/ 4270 h 3162896"/>
              <a:gd name="connsiteX4" fmla="*/ 3263369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9525 h 3172421"/>
              <a:gd name="connsiteX1" fmla="*/ 1373608 w 4680520"/>
              <a:gd name="connsiteY1" fmla="*/ 9525 h 3172421"/>
              <a:gd name="connsiteX2" fmla="*/ 1373274 w 4680520"/>
              <a:gd name="connsiteY2" fmla="*/ 13461 h 3172421"/>
              <a:gd name="connsiteX3" fmla="*/ 3257091 w 4680520"/>
              <a:gd name="connsiteY3" fmla="*/ 13795 h 3172421"/>
              <a:gd name="connsiteX4" fmla="*/ 3253844 w 4680520"/>
              <a:gd name="connsiteY4" fmla="*/ 0 h 3172421"/>
              <a:gd name="connsiteX5" fmla="*/ 4680520 w 4680520"/>
              <a:gd name="connsiteY5" fmla="*/ 9525 h 3172421"/>
              <a:gd name="connsiteX6" fmla="*/ 4680520 w 4680520"/>
              <a:gd name="connsiteY6" fmla="*/ 1798813 h 3172421"/>
              <a:gd name="connsiteX7" fmla="*/ 3306912 w 4680520"/>
              <a:gd name="connsiteY7" fmla="*/ 1798813 h 3172421"/>
              <a:gd name="connsiteX8" fmla="*/ 3306912 w 4680520"/>
              <a:gd name="connsiteY8" fmla="*/ 3172421 h 3172421"/>
              <a:gd name="connsiteX9" fmla="*/ 1373608 w 4680520"/>
              <a:gd name="connsiteY9" fmla="*/ 3172421 h 3172421"/>
              <a:gd name="connsiteX10" fmla="*/ 1373608 w 4680520"/>
              <a:gd name="connsiteY10" fmla="*/ 1798813 h 3172421"/>
              <a:gd name="connsiteX11" fmla="*/ 0 w 4680520"/>
              <a:gd name="connsiteY11" fmla="*/ 1798813 h 3172421"/>
              <a:gd name="connsiteX12" fmla="*/ 0 w 4680520"/>
              <a:gd name="connsiteY12" fmla="*/ 9525 h 317242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2080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11605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12700 h 3175596"/>
              <a:gd name="connsiteX1" fmla="*/ 1373608 w 4680520"/>
              <a:gd name="connsiteY1" fmla="*/ 0 h 3175596"/>
              <a:gd name="connsiteX2" fmla="*/ 1373274 w 4680520"/>
              <a:gd name="connsiteY2" fmla="*/ 71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12700 h 3175596"/>
              <a:gd name="connsiteX1" fmla="*/ 1373608 w 4680520"/>
              <a:gd name="connsiteY1" fmla="*/ 0 h 3175596"/>
              <a:gd name="connsiteX2" fmla="*/ 1373274 w 4680520"/>
              <a:gd name="connsiteY2" fmla="*/ 198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3175 h 3166071"/>
              <a:gd name="connsiteX1" fmla="*/ 1373608 w 4680520"/>
              <a:gd name="connsiteY1" fmla="*/ 0 h 3166071"/>
              <a:gd name="connsiteX2" fmla="*/ 1373274 w 4680520"/>
              <a:gd name="connsiteY2" fmla="*/ 10286 h 3166071"/>
              <a:gd name="connsiteX3" fmla="*/ 3250741 w 4680520"/>
              <a:gd name="connsiteY3" fmla="*/ 4270 h 3166071"/>
              <a:gd name="connsiteX4" fmla="*/ 3253844 w 4680520"/>
              <a:gd name="connsiteY4" fmla="*/ 3175 h 3166071"/>
              <a:gd name="connsiteX5" fmla="*/ 4680520 w 4680520"/>
              <a:gd name="connsiteY5" fmla="*/ 3175 h 3166071"/>
              <a:gd name="connsiteX6" fmla="*/ 4680520 w 4680520"/>
              <a:gd name="connsiteY6" fmla="*/ 1792463 h 3166071"/>
              <a:gd name="connsiteX7" fmla="*/ 3306912 w 4680520"/>
              <a:gd name="connsiteY7" fmla="*/ 1792463 h 3166071"/>
              <a:gd name="connsiteX8" fmla="*/ 3306912 w 4680520"/>
              <a:gd name="connsiteY8" fmla="*/ 3166071 h 3166071"/>
              <a:gd name="connsiteX9" fmla="*/ 1373608 w 4680520"/>
              <a:gd name="connsiteY9" fmla="*/ 3166071 h 3166071"/>
              <a:gd name="connsiteX10" fmla="*/ 1373608 w 4680520"/>
              <a:gd name="connsiteY10" fmla="*/ 1792463 h 3166071"/>
              <a:gd name="connsiteX11" fmla="*/ 0 w 4680520"/>
              <a:gd name="connsiteY11" fmla="*/ 1792463 h 3166071"/>
              <a:gd name="connsiteX12" fmla="*/ 0 w 4680520"/>
              <a:gd name="connsiteY12" fmla="*/ 3175 h 3166071"/>
              <a:gd name="connsiteX0" fmla="*/ 0 w 4680520"/>
              <a:gd name="connsiteY0" fmla="*/ 5809 h 3168705"/>
              <a:gd name="connsiteX1" fmla="*/ 1373608 w 4680520"/>
              <a:gd name="connsiteY1" fmla="*/ 2634 h 3168705"/>
              <a:gd name="connsiteX2" fmla="*/ 1373274 w 4680520"/>
              <a:gd name="connsiteY2" fmla="*/ 220 h 3168705"/>
              <a:gd name="connsiteX3" fmla="*/ 3250741 w 4680520"/>
              <a:gd name="connsiteY3" fmla="*/ 6904 h 3168705"/>
              <a:gd name="connsiteX4" fmla="*/ 3253844 w 4680520"/>
              <a:gd name="connsiteY4" fmla="*/ 5809 h 3168705"/>
              <a:gd name="connsiteX5" fmla="*/ 4680520 w 4680520"/>
              <a:gd name="connsiteY5" fmla="*/ 5809 h 3168705"/>
              <a:gd name="connsiteX6" fmla="*/ 4680520 w 4680520"/>
              <a:gd name="connsiteY6" fmla="*/ 1795097 h 3168705"/>
              <a:gd name="connsiteX7" fmla="*/ 3306912 w 4680520"/>
              <a:gd name="connsiteY7" fmla="*/ 1795097 h 3168705"/>
              <a:gd name="connsiteX8" fmla="*/ 3306912 w 4680520"/>
              <a:gd name="connsiteY8" fmla="*/ 3168705 h 3168705"/>
              <a:gd name="connsiteX9" fmla="*/ 1373608 w 4680520"/>
              <a:gd name="connsiteY9" fmla="*/ 3168705 h 3168705"/>
              <a:gd name="connsiteX10" fmla="*/ 1373608 w 4680520"/>
              <a:gd name="connsiteY10" fmla="*/ 1795097 h 3168705"/>
              <a:gd name="connsiteX11" fmla="*/ 0 w 4680520"/>
              <a:gd name="connsiteY11" fmla="*/ 1795097 h 3168705"/>
              <a:gd name="connsiteX12" fmla="*/ 0 w 4680520"/>
              <a:gd name="connsiteY12" fmla="*/ 5809 h 3168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80520" h="3168705">
                <a:moveTo>
                  <a:pt x="0" y="5809"/>
                </a:moveTo>
                <a:lnTo>
                  <a:pt x="1373608" y="2634"/>
                </a:lnTo>
                <a:cubicBezTo>
                  <a:pt x="1373497" y="3946"/>
                  <a:pt x="1373385" y="-1092"/>
                  <a:pt x="1373274" y="220"/>
                </a:cubicBezTo>
                <a:lnTo>
                  <a:pt x="3250741" y="6904"/>
                </a:lnTo>
                <a:lnTo>
                  <a:pt x="3253844" y="5809"/>
                </a:lnTo>
                <a:lnTo>
                  <a:pt x="4680520" y="5809"/>
                </a:lnTo>
                <a:lnTo>
                  <a:pt x="4680520" y="1795097"/>
                </a:lnTo>
                <a:lnTo>
                  <a:pt x="3306912" y="1795097"/>
                </a:lnTo>
                <a:lnTo>
                  <a:pt x="3306912" y="3168705"/>
                </a:lnTo>
                <a:lnTo>
                  <a:pt x="1373608" y="3168705"/>
                </a:lnTo>
                <a:lnTo>
                  <a:pt x="1373608" y="1795097"/>
                </a:lnTo>
                <a:lnTo>
                  <a:pt x="0" y="1795097"/>
                </a:lnTo>
                <a:lnTo>
                  <a:pt x="0" y="5809"/>
                </a:lnTo>
                <a:close/>
              </a:path>
            </a:pathLst>
          </a:cu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rot="16200000">
            <a:off x="5418094" y="3284984"/>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a:off x="3707904" y="1556792"/>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a:off x="3707904" y="5013176"/>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4796637" y="2286002"/>
            <a:ext cx="414821" cy="413787"/>
          </a:xfrm>
          <a:prstGeom prst="rect">
            <a:avLst/>
          </a:prstGeom>
        </p:spPr>
      </p:pic>
      <p:pic>
        <p:nvPicPr>
          <p:cNvPr id="8" name="Obrázek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6200000">
            <a:off x="4771142" y="4731123"/>
            <a:ext cx="414821" cy="413787"/>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97621" y="2502003"/>
            <a:ext cx="420855" cy="369171"/>
          </a:xfrm>
          <a:prstGeom prst="rect">
            <a:avLst/>
          </a:prstGeom>
        </p:spPr>
      </p:pic>
      <p:pic>
        <p:nvPicPr>
          <p:cNvPr id="11" name="Obrázek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9099474" flipH="1">
            <a:off x="3589916" y="4990159"/>
            <a:ext cx="1317382" cy="715742"/>
          </a:xfrm>
          <a:prstGeom prst="rect">
            <a:avLst/>
          </a:prstGeom>
        </p:spPr>
      </p:pic>
      <p:pic>
        <p:nvPicPr>
          <p:cNvPr id="13" name="Obrázek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01090" y="2608257"/>
            <a:ext cx="1023037" cy="814641"/>
          </a:xfrm>
          <a:prstGeom prst="rect">
            <a:avLst/>
          </a:prstGeom>
        </p:spPr>
      </p:pic>
      <p:pic>
        <p:nvPicPr>
          <p:cNvPr id="15" name="Obráze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360012">
            <a:off x="2522724" y="1583035"/>
            <a:ext cx="1471181" cy="936104"/>
          </a:xfrm>
          <a:prstGeom prst="rect">
            <a:avLst/>
          </a:prstGeom>
        </p:spPr>
      </p:pic>
      <p:sp>
        <p:nvSpPr>
          <p:cNvPr id="12" name="Šipka doprava 11"/>
          <p:cNvSpPr/>
          <p:nvPr/>
        </p:nvSpPr>
        <p:spPr>
          <a:xfrm rot="16200000" flipH="1">
            <a:off x="4379507" y="3072915"/>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Šipka doprava 16"/>
          <p:cNvSpPr/>
          <p:nvPr/>
        </p:nvSpPr>
        <p:spPr>
          <a:xfrm rot="10800000" flipH="1">
            <a:off x="2886086" y="2886800"/>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Šipka doprava 17"/>
          <p:cNvSpPr/>
          <p:nvPr/>
        </p:nvSpPr>
        <p:spPr>
          <a:xfrm>
            <a:off x="4304715" y="4566039"/>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Oválný popisek 18"/>
          <p:cNvSpPr/>
          <p:nvPr/>
        </p:nvSpPr>
        <p:spPr>
          <a:xfrm>
            <a:off x="899592" y="5002557"/>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20" name="TextovéPole 19"/>
          <p:cNvSpPr txBox="1"/>
          <p:nvPr/>
        </p:nvSpPr>
        <p:spPr>
          <a:xfrm>
            <a:off x="4882556" y="5325800"/>
            <a:ext cx="1224136" cy="646331"/>
          </a:xfrm>
          <a:prstGeom prst="rect">
            <a:avLst/>
          </a:prstGeom>
          <a:noFill/>
        </p:spPr>
        <p:txBody>
          <a:bodyPr wrap="square" rtlCol="0">
            <a:spAutoFit/>
          </a:bodyPr>
          <a:lstStyle/>
          <a:p>
            <a:r>
              <a:rPr lang="cs-CZ" dirty="0" smtClean="0"/>
              <a:t>Jede po hlavní</a:t>
            </a:r>
            <a:endParaRPr lang="cs-CZ" dirty="0"/>
          </a:p>
        </p:txBody>
      </p:sp>
      <p:sp>
        <p:nvSpPr>
          <p:cNvPr id="21" name="TextovéPole 20"/>
          <p:cNvSpPr txBox="1"/>
          <p:nvPr/>
        </p:nvSpPr>
        <p:spPr>
          <a:xfrm>
            <a:off x="6588224" y="2766464"/>
            <a:ext cx="1224136" cy="646331"/>
          </a:xfrm>
          <a:prstGeom prst="rect">
            <a:avLst/>
          </a:prstGeom>
          <a:noFill/>
        </p:spPr>
        <p:txBody>
          <a:bodyPr wrap="square" rtlCol="0">
            <a:spAutoFit/>
          </a:bodyPr>
          <a:lstStyle/>
          <a:p>
            <a:r>
              <a:rPr lang="cs-CZ" dirty="0" smtClean="0"/>
              <a:t>Jede po hlavní</a:t>
            </a:r>
            <a:endParaRPr lang="cs-CZ" dirty="0"/>
          </a:p>
        </p:txBody>
      </p:sp>
      <p:sp>
        <p:nvSpPr>
          <p:cNvPr id="22" name="TextovéPole 21"/>
          <p:cNvSpPr txBox="1"/>
          <p:nvPr/>
        </p:nvSpPr>
        <p:spPr>
          <a:xfrm>
            <a:off x="1151620" y="1727921"/>
            <a:ext cx="1224136" cy="923330"/>
          </a:xfrm>
          <a:prstGeom prst="rect">
            <a:avLst/>
          </a:prstGeom>
          <a:noFill/>
        </p:spPr>
        <p:txBody>
          <a:bodyPr wrap="square" rtlCol="0">
            <a:spAutoFit/>
          </a:bodyPr>
          <a:lstStyle/>
          <a:p>
            <a:r>
              <a:rPr lang="cs-CZ" dirty="0" smtClean="0"/>
              <a:t>Přijíždí z vedlejší na hlavní</a:t>
            </a:r>
            <a:endParaRPr lang="cs-CZ" dirty="0"/>
          </a:p>
        </p:txBody>
      </p:sp>
    </p:spTree>
    <p:extLst>
      <p:ext uri="{BB962C8B-B14F-4D97-AF65-F5344CB8AC3E}">
        <p14:creationId xmlns:p14="http://schemas.microsoft.com/office/powerpoint/2010/main" val="11196570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7" presetClass="path" presetSubtype="0" accel="50000" decel="50000" fill="hold" nodeType="clickEffect">
                                  <p:stCondLst>
                                    <p:cond delay="0"/>
                                  </p:stCondLst>
                                  <p:childTnLst>
                                    <p:animMotion origin="layout" path="M -3.33333E-6 3.7037E-7 L -3.33333E-6 -0.07685 C -3.33333E-6 -0.11157 0.07032 -0.1537 0.12761 -0.1537 L 0.25591 -0.1537 " pathEditMode="relative" rAng="0" ptsTypes="FfFF">
                                      <p:cBhvr>
                                        <p:cTn id="6" dur="2000" fill="hold"/>
                                        <p:tgtEl>
                                          <p:spTgt spid="11"/>
                                        </p:tgtEl>
                                        <p:attrNameLst>
                                          <p:attrName>ppt_x</p:attrName>
                                          <p:attrName>ppt_y</p:attrName>
                                        </p:attrNameLst>
                                      </p:cBhvr>
                                      <p:rCtr x="12795" y="-7685"/>
                                    </p:animMotion>
                                  </p:childTnLst>
                                </p:cTn>
                              </p:par>
                              <p:par>
                                <p:cTn id="7" presetID="57" presetClass="path" presetSubtype="0" accel="50000" decel="50000" fill="hold" nodeType="withEffect">
                                  <p:stCondLst>
                                    <p:cond delay="0"/>
                                  </p:stCondLst>
                                  <p:childTnLst>
                                    <p:animMotion origin="layout" path="M -0.19601 0.30186 L -0.19601 0.15093 C -0.19601 0.08311 -0.14202 -3.33333E-6 -0.09809 -3.33333E-6 L 4.72222E-6 -3.33333E-6 " pathEditMode="relative" rAng="0" ptsTypes="FfFF">
                                      <p:cBhvr>
                                        <p:cTn id="8" dur="2000" spd="-100000" fill="hold"/>
                                        <p:tgtEl>
                                          <p:spTgt spid="13"/>
                                        </p:tgtEl>
                                        <p:attrNameLst>
                                          <p:attrName>ppt_x</p:attrName>
                                          <p:attrName>ppt_y</p:attrName>
                                        </p:attrNameLst>
                                      </p:cBhvr>
                                      <p:rCtr x="9792" y="-15093"/>
                                    </p:animMotion>
                                  </p:childTnLst>
                                </p:cTn>
                              </p:par>
                            </p:childTnLst>
                          </p:cTn>
                        </p:par>
                        <p:par>
                          <p:cTn id="9" fill="hold">
                            <p:stCondLst>
                              <p:cond delay="2000"/>
                            </p:stCondLst>
                            <p:childTnLst>
                              <p:par>
                                <p:cTn id="10" presetID="36" presetClass="path" presetSubtype="0" accel="50000" decel="50000" fill="hold" nodeType="afterEffect">
                                  <p:stCondLst>
                                    <p:cond delay="0"/>
                                  </p:stCondLst>
                                  <p:childTnLst>
                                    <p:animMotion origin="layout" path="M 0 -4.07407E-6 L 0 0.15301 C 0 0.22153 0.06771 0.30602 0.12309 0.30602 L 0.24618 0.30602 " pathEditMode="relative" rAng="0" ptsTypes="FfFF">
                                      <p:cBhvr>
                                        <p:cTn id="11" dur="2000" fill="hold"/>
                                        <p:tgtEl>
                                          <p:spTgt spid="15"/>
                                        </p:tgtEl>
                                        <p:attrNameLst>
                                          <p:attrName>ppt_x</p:attrName>
                                          <p:attrName>ppt_y</p:attrName>
                                        </p:attrNameLst>
                                      </p:cBhvr>
                                      <p:rCtr x="12309" y="15301"/>
                                    </p:animMotion>
                                  </p:childTnLst>
                                </p:cTn>
                              </p:par>
                            </p:childTnLst>
                          </p:cTn>
                        </p:par>
                      </p:childTnLst>
                    </p:cTn>
                  </p:par>
                </p:childTnLst>
              </p:cTn>
              <p:nextCondLst>
                <p:cond evt="onClick" delay="0">
                  <p:tgtEl>
                    <p:spTgt spid="14"/>
                  </p:tgtEl>
                </p:cond>
              </p:nextCondLst>
            </p:seq>
            <p:seq concurrent="1" nextAc="seek">
              <p:cTn id="12" restart="whenNotActive" fill="hold" evtFilter="cancelBubble" nodeType="interactiveSeq">
                <p:stCondLst>
                  <p:cond evt="onClick" delay="0">
                    <p:tgtEl>
                      <p:spTgt spid="19"/>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20" grpId="0"/>
      <p:bldP spid="21" grpId="0"/>
      <p:bldP spid="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sp>
        <p:nvSpPr>
          <p:cNvPr id="19" name="Oválný popisek 18"/>
          <p:cNvSpPr/>
          <p:nvPr/>
        </p:nvSpPr>
        <p:spPr>
          <a:xfrm>
            <a:off x="769979" y="5371795"/>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2" name="Kříž 1"/>
          <p:cNvSpPr/>
          <p:nvPr/>
        </p:nvSpPr>
        <p:spPr>
          <a:xfrm rot="10800000">
            <a:off x="1843389" y="1814191"/>
            <a:ext cx="4680520" cy="3168705"/>
          </a:xfrm>
          <a:custGeom>
            <a:avLst/>
            <a:gdLst>
              <a:gd name="connsiteX0" fmla="*/ 0 w 4680520"/>
              <a:gd name="connsiteY0" fmla="*/ 1373608 h 4536504"/>
              <a:gd name="connsiteX1" fmla="*/ 1373608 w 4680520"/>
              <a:gd name="connsiteY1" fmla="*/ 1373608 h 4536504"/>
              <a:gd name="connsiteX2" fmla="*/ 1373608 w 4680520"/>
              <a:gd name="connsiteY2" fmla="*/ 0 h 4536504"/>
              <a:gd name="connsiteX3" fmla="*/ 3306912 w 4680520"/>
              <a:gd name="connsiteY3" fmla="*/ 0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1373608 h 4536504"/>
              <a:gd name="connsiteX1" fmla="*/ 1373608 w 4680520"/>
              <a:gd name="connsiteY1" fmla="*/ 1373608 h 4536504"/>
              <a:gd name="connsiteX2" fmla="*/ 1373608 w 4680520"/>
              <a:gd name="connsiteY2" fmla="*/ 0 h 4536504"/>
              <a:gd name="connsiteX3" fmla="*/ 3285140 w 4680520"/>
              <a:gd name="connsiteY3" fmla="*/ 1349829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306912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263369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12893 h 3175789"/>
              <a:gd name="connsiteX1" fmla="*/ 1373608 w 4680520"/>
              <a:gd name="connsiteY1" fmla="*/ 12893 h 3175789"/>
              <a:gd name="connsiteX2" fmla="*/ 1384494 w 4680520"/>
              <a:gd name="connsiteY2" fmla="*/ 0 h 3175789"/>
              <a:gd name="connsiteX3" fmla="*/ 3257091 w 4680520"/>
              <a:gd name="connsiteY3" fmla="*/ 17163 h 3175789"/>
              <a:gd name="connsiteX4" fmla="*/ 3263369 w 4680520"/>
              <a:gd name="connsiteY4" fmla="*/ 12893 h 3175789"/>
              <a:gd name="connsiteX5" fmla="*/ 4680520 w 4680520"/>
              <a:gd name="connsiteY5" fmla="*/ 12893 h 3175789"/>
              <a:gd name="connsiteX6" fmla="*/ 4680520 w 4680520"/>
              <a:gd name="connsiteY6" fmla="*/ 1802181 h 3175789"/>
              <a:gd name="connsiteX7" fmla="*/ 3306912 w 4680520"/>
              <a:gd name="connsiteY7" fmla="*/ 1802181 h 3175789"/>
              <a:gd name="connsiteX8" fmla="*/ 3306912 w 4680520"/>
              <a:gd name="connsiteY8" fmla="*/ 3175789 h 3175789"/>
              <a:gd name="connsiteX9" fmla="*/ 1373608 w 4680520"/>
              <a:gd name="connsiteY9" fmla="*/ 3175789 h 3175789"/>
              <a:gd name="connsiteX10" fmla="*/ 1373608 w 4680520"/>
              <a:gd name="connsiteY10" fmla="*/ 1802181 h 3175789"/>
              <a:gd name="connsiteX11" fmla="*/ 0 w 4680520"/>
              <a:gd name="connsiteY11" fmla="*/ 1802181 h 3175789"/>
              <a:gd name="connsiteX12" fmla="*/ 0 w 4680520"/>
              <a:gd name="connsiteY12" fmla="*/ 12893 h 3175789"/>
              <a:gd name="connsiteX0" fmla="*/ 0 w 4680520"/>
              <a:gd name="connsiteY0" fmla="*/ 0 h 3162896"/>
              <a:gd name="connsiteX1" fmla="*/ 1373608 w 4680520"/>
              <a:gd name="connsiteY1" fmla="*/ 0 h 3162896"/>
              <a:gd name="connsiteX2" fmla="*/ 1373274 w 4680520"/>
              <a:gd name="connsiteY2" fmla="*/ 3936 h 3162896"/>
              <a:gd name="connsiteX3" fmla="*/ 3257091 w 4680520"/>
              <a:gd name="connsiteY3" fmla="*/ 4270 h 3162896"/>
              <a:gd name="connsiteX4" fmla="*/ 3263369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9525 h 3172421"/>
              <a:gd name="connsiteX1" fmla="*/ 1373608 w 4680520"/>
              <a:gd name="connsiteY1" fmla="*/ 9525 h 3172421"/>
              <a:gd name="connsiteX2" fmla="*/ 1373274 w 4680520"/>
              <a:gd name="connsiteY2" fmla="*/ 13461 h 3172421"/>
              <a:gd name="connsiteX3" fmla="*/ 3257091 w 4680520"/>
              <a:gd name="connsiteY3" fmla="*/ 13795 h 3172421"/>
              <a:gd name="connsiteX4" fmla="*/ 3253844 w 4680520"/>
              <a:gd name="connsiteY4" fmla="*/ 0 h 3172421"/>
              <a:gd name="connsiteX5" fmla="*/ 4680520 w 4680520"/>
              <a:gd name="connsiteY5" fmla="*/ 9525 h 3172421"/>
              <a:gd name="connsiteX6" fmla="*/ 4680520 w 4680520"/>
              <a:gd name="connsiteY6" fmla="*/ 1798813 h 3172421"/>
              <a:gd name="connsiteX7" fmla="*/ 3306912 w 4680520"/>
              <a:gd name="connsiteY7" fmla="*/ 1798813 h 3172421"/>
              <a:gd name="connsiteX8" fmla="*/ 3306912 w 4680520"/>
              <a:gd name="connsiteY8" fmla="*/ 3172421 h 3172421"/>
              <a:gd name="connsiteX9" fmla="*/ 1373608 w 4680520"/>
              <a:gd name="connsiteY9" fmla="*/ 3172421 h 3172421"/>
              <a:gd name="connsiteX10" fmla="*/ 1373608 w 4680520"/>
              <a:gd name="connsiteY10" fmla="*/ 1798813 h 3172421"/>
              <a:gd name="connsiteX11" fmla="*/ 0 w 4680520"/>
              <a:gd name="connsiteY11" fmla="*/ 1798813 h 3172421"/>
              <a:gd name="connsiteX12" fmla="*/ 0 w 4680520"/>
              <a:gd name="connsiteY12" fmla="*/ 9525 h 317242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2080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11605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12700 h 3175596"/>
              <a:gd name="connsiteX1" fmla="*/ 1373608 w 4680520"/>
              <a:gd name="connsiteY1" fmla="*/ 0 h 3175596"/>
              <a:gd name="connsiteX2" fmla="*/ 1373274 w 4680520"/>
              <a:gd name="connsiteY2" fmla="*/ 71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12700 h 3175596"/>
              <a:gd name="connsiteX1" fmla="*/ 1373608 w 4680520"/>
              <a:gd name="connsiteY1" fmla="*/ 0 h 3175596"/>
              <a:gd name="connsiteX2" fmla="*/ 1373274 w 4680520"/>
              <a:gd name="connsiteY2" fmla="*/ 198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3175 h 3166071"/>
              <a:gd name="connsiteX1" fmla="*/ 1373608 w 4680520"/>
              <a:gd name="connsiteY1" fmla="*/ 0 h 3166071"/>
              <a:gd name="connsiteX2" fmla="*/ 1373274 w 4680520"/>
              <a:gd name="connsiteY2" fmla="*/ 10286 h 3166071"/>
              <a:gd name="connsiteX3" fmla="*/ 3250741 w 4680520"/>
              <a:gd name="connsiteY3" fmla="*/ 4270 h 3166071"/>
              <a:gd name="connsiteX4" fmla="*/ 3253844 w 4680520"/>
              <a:gd name="connsiteY4" fmla="*/ 3175 h 3166071"/>
              <a:gd name="connsiteX5" fmla="*/ 4680520 w 4680520"/>
              <a:gd name="connsiteY5" fmla="*/ 3175 h 3166071"/>
              <a:gd name="connsiteX6" fmla="*/ 4680520 w 4680520"/>
              <a:gd name="connsiteY6" fmla="*/ 1792463 h 3166071"/>
              <a:gd name="connsiteX7" fmla="*/ 3306912 w 4680520"/>
              <a:gd name="connsiteY7" fmla="*/ 1792463 h 3166071"/>
              <a:gd name="connsiteX8" fmla="*/ 3306912 w 4680520"/>
              <a:gd name="connsiteY8" fmla="*/ 3166071 h 3166071"/>
              <a:gd name="connsiteX9" fmla="*/ 1373608 w 4680520"/>
              <a:gd name="connsiteY9" fmla="*/ 3166071 h 3166071"/>
              <a:gd name="connsiteX10" fmla="*/ 1373608 w 4680520"/>
              <a:gd name="connsiteY10" fmla="*/ 1792463 h 3166071"/>
              <a:gd name="connsiteX11" fmla="*/ 0 w 4680520"/>
              <a:gd name="connsiteY11" fmla="*/ 1792463 h 3166071"/>
              <a:gd name="connsiteX12" fmla="*/ 0 w 4680520"/>
              <a:gd name="connsiteY12" fmla="*/ 3175 h 3166071"/>
              <a:gd name="connsiteX0" fmla="*/ 0 w 4680520"/>
              <a:gd name="connsiteY0" fmla="*/ 5809 h 3168705"/>
              <a:gd name="connsiteX1" fmla="*/ 1373608 w 4680520"/>
              <a:gd name="connsiteY1" fmla="*/ 2634 h 3168705"/>
              <a:gd name="connsiteX2" fmla="*/ 1373274 w 4680520"/>
              <a:gd name="connsiteY2" fmla="*/ 220 h 3168705"/>
              <a:gd name="connsiteX3" fmla="*/ 3250741 w 4680520"/>
              <a:gd name="connsiteY3" fmla="*/ 6904 h 3168705"/>
              <a:gd name="connsiteX4" fmla="*/ 3253844 w 4680520"/>
              <a:gd name="connsiteY4" fmla="*/ 5809 h 3168705"/>
              <a:gd name="connsiteX5" fmla="*/ 4680520 w 4680520"/>
              <a:gd name="connsiteY5" fmla="*/ 5809 h 3168705"/>
              <a:gd name="connsiteX6" fmla="*/ 4680520 w 4680520"/>
              <a:gd name="connsiteY6" fmla="*/ 1795097 h 3168705"/>
              <a:gd name="connsiteX7" fmla="*/ 3306912 w 4680520"/>
              <a:gd name="connsiteY7" fmla="*/ 1795097 h 3168705"/>
              <a:gd name="connsiteX8" fmla="*/ 3306912 w 4680520"/>
              <a:gd name="connsiteY8" fmla="*/ 3168705 h 3168705"/>
              <a:gd name="connsiteX9" fmla="*/ 1373608 w 4680520"/>
              <a:gd name="connsiteY9" fmla="*/ 3168705 h 3168705"/>
              <a:gd name="connsiteX10" fmla="*/ 1373608 w 4680520"/>
              <a:gd name="connsiteY10" fmla="*/ 1795097 h 3168705"/>
              <a:gd name="connsiteX11" fmla="*/ 0 w 4680520"/>
              <a:gd name="connsiteY11" fmla="*/ 1795097 h 3168705"/>
              <a:gd name="connsiteX12" fmla="*/ 0 w 4680520"/>
              <a:gd name="connsiteY12" fmla="*/ 5809 h 3168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80520" h="3168705">
                <a:moveTo>
                  <a:pt x="0" y="5809"/>
                </a:moveTo>
                <a:lnTo>
                  <a:pt x="1373608" y="2634"/>
                </a:lnTo>
                <a:cubicBezTo>
                  <a:pt x="1373497" y="3946"/>
                  <a:pt x="1373385" y="-1092"/>
                  <a:pt x="1373274" y="220"/>
                </a:cubicBezTo>
                <a:lnTo>
                  <a:pt x="3250741" y="6904"/>
                </a:lnTo>
                <a:lnTo>
                  <a:pt x="3253844" y="5809"/>
                </a:lnTo>
                <a:lnTo>
                  <a:pt x="4680520" y="5809"/>
                </a:lnTo>
                <a:lnTo>
                  <a:pt x="4680520" y="1795097"/>
                </a:lnTo>
                <a:lnTo>
                  <a:pt x="3306912" y="1795097"/>
                </a:lnTo>
                <a:lnTo>
                  <a:pt x="3306912" y="3168705"/>
                </a:lnTo>
                <a:lnTo>
                  <a:pt x="1373608" y="3168705"/>
                </a:lnTo>
                <a:lnTo>
                  <a:pt x="1373608" y="1795097"/>
                </a:lnTo>
                <a:lnTo>
                  <a:pt x="0" y="1795097"/>
                </a:lnTo>
                <a:lnTo>
                  <a:pt x="0" y="5809"/>
                </a:lnTo>
                <a:close/>
              </a:path>
            </a:pathLst>
          </a:cu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rot="10800000">
            <a:off x="4129643" y="1958208"/>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rot="16200000">
            <a:off x="2401451" y="3668398"/>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rot="16200000">
            <a:off x="5857835" y="3668398"/>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1" name="Obrázek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1511633" flipH="1" flipV="1">
            <a:off x="5299252" y="3116391"/>
            <a:ext cx="1023128" cy="874130"/>
          </a:xfrm>
          <a:prstGeom prst="rect">
            <a:avLst/>
          </a:prstGeom>
        </p:spPr>
      </p:pic>
      <p:pic>
        <p:nvPicPr>
          <p:cNvPr id="13" name="Obrázek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317314" flipH="1">
            <a:off x="3066801" y="2129068"/>
            <a:ext cx="1023037" cy="814641"/>
          </a:xfrm>
          <a:prstGeom prst="rect">
            <a:avLst/>
          </a:prstGeom>
        </p:spPr>
      </p:pic>
      <p:pic>
        <p:nvPicPr>
          <p:cNvPr id="15" name="Obráze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73817" y="3972525"/>
            <a:ext cx="849693" cy="961762"/>
          </a:xfrm>
          <a:prstGeom prst="rect">
            <a:avLst/>
          </a:prstGeom>
        </p:spPr>
      </p:pic>
      <p:sp>
        <p:nvSpPr>
          <p:cNvPr id="12" name="Šipka doprava 11"/>
          <p:cNvSpPr/>
          <p:nvPr/>
        </p:nvSpPr>
        <p:spPr>
          <a:xfrm rot="10800000" flipH="1">
            <a:off x="3392205" y="3257946"/>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Šipka doprava 16"/>
          <p:cNvSpPr/>
          <p:nvPr/>
        </p:nvSpPr>
        <p:spPr>
          <a:xfrm rot="5400000" flipH="1">
            <a:off x="3206090" y="4751367"/>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Šipka doprava 17"/>
          <p:cNvSpPr/>
          <p:nvPr/>
        </p:nvSpPr>
        <p:spPr>
          <a:xfrm rot="16200000">
            <a:off x="4885329" y="3332738"/>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TextovéPole 9"/>
          <p:cNvSpPr txBox="1"/>
          <p:nvPr/>
        </p:nvSpPr>
        <p:spPr>
          <a:xfrm>
            <a:off x="304285" y="3933056"/>
            <a:ext cx="1375844" cy="1200329"/>
          </a:xfrm>
          <a:prstGeom prst="rect">
            <a:avLst/>
          </a:prstGeom>
          <a:noFill/>
        </p:spPr>
        <p:txBody>
          <a:bodyPr wrap="square" rtlCol="0">
            <a:spAutoFit/>
          </a:bodyPr>
          <a:lstStyle/>
          <a:p>
            <a:r>
              <a:rPr lang="cs-CZ" dirty="0" smtClean="0"/>
              <a:t>Vozidlo s právem přednosti v jízdě</a:t>
            </a:r>
            <a:endParaRPr lang="cs-CZ" dirty="0"/>
          </a:p>
        </p:txBody>
      </p:sp>
      <p:sp>
        <p:nvSpPr>
          <p:cNvPr id="23" name="TextovéPole 22"/>
          <p:cNvSpPr txBox="1"/>
          <p:nvPr/>
        </p:nvSpPr>
        <p:spPr>
          <a:xfrm>
            <a:off x="6879011" y="2941864"/>
            <a:ext cx="1375844" cy="1477328"/>
          </a:xfrm>
          <a:prstGeom prst="rect">
            <a:avLst/>
          </a:prstGeom>
          <a:noFill/>
        </p:spPr>
        <p:txBody>
          <a:bodyPr wrap="square" rtlCol="0">
            <a:spAutoFit/>
          </a:bodyPr>
          <a:lstStyle/>
          <a:p>
            <a:r>
              <a:rPr lang="cs-CZ" dirty="0" smtClean="0"/>
              <a:t>Dává přednost sanitce s výstražným signálem</a:t>
            </a:r>
            <a:endParaRPr lang="cs-CZ" dirty="0"/>
          </a:p>
        </p:txBody>
      </p:sp>
      <p:sp>
        <p:nvSpPr>
          <p:cNvPr id="24" name="TextovéPole 23"/>
          <p:cNvSpPr txBox="1"/>
          <p:nvPr/>
        </p:nvSpPr>
        <p:spPr>
          <a:xfrm>
            <a:off x="1306193" y="1556792"/>
            <a:ext cx="1375844" cy="1200329"/>
          </a:xfrm>
          <a:prstGeom prst="rect">
            <a:avLst/>
          </a:prstGeom>
          <a:noFill/>
        </p:spPr>
        <p:txBody>
          <a:bodyPr wrap="square" rtlCol="0">
            <a:spAutoFit/>
          </a:bodyPr>
          <a:lstStyle/>
          <a:p>
            <a:r>
              <a:rPr lang="cs-CZ" dirty="0" smtClean="0"/>
              <a:t>Po projetí sanitky nikomu nekříží cestu</a:t>
            </a:r>
            <a:endParaRPr lang="cs-CZ" dirty="0"/>
          </a:p>
        </p:txBody>
      </p:sp>
    </p:spTree>
    <p:extLst>
      <p:ext uri="{BB962C8B-B14F-4D97-AF65-F5344CB8AC3E}">
        <p14:creationId xmlns:p14="http://schemas.microsoft.com/office/powerpoint/2010/main" val="151194376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0" presetClass="path" presetSubtype="0" accel="50000" decel="50000" fill="hold" nodeType="clickEffect">
                                  <p:stCondLst>
                                    <p:cond delay="0"/>
                                  </p:stCondLst>
                                  <p:childTnLst>
                                    <p:animMotion origin="layout" path="M -2.22222E-6 1.85185E-6 L 0.1257 1.85185E-6 C 0.18195 1.85185E-6 0.25139 -0.13611 0.25139 -0.24653 L 0.25139 -0.49236 " pathEditMode="relative" rAng="0" ptsTypes="FfFF">
                                      <p:cBhvr>
                                        <p:cTn id="6" dur="2000" fill="hold"/>
                                        <p:tgtEl>
                                          <p:spTgt spid="15"/>
                                        </p:tgtEl>
                                        <p:attrNameLst>
                                          <p:attrName>ppt_x</p:attrName>
                                          <p:attrName>ppt_y</p:attrName>
                                        </p:attrNameLst>
                                      </p:cBhvr>
                                      <p:rCtr x="12569" y="-24630"/>
                                    </p:animMotion>
                                  </p:childTnLst>
                                </p:cTn>
                              </p:par>
                            </p:childTnLst>
                          </p:cTn>
                        </p:par>
                        <p:par>
                          <p:cTn id="7" fill="hold">
                            <p:stCondLst>
                              <p:cond delay="2000"/>
                            </p:stCondLst>
                            <p:childTnLst>
                              <p:par>
                                <p:cTn id="8" presetID="50" presetClass="path" presetSubtype="0" accel="50000" decel="50000" fill="hold" nodeType="afterEffect">
                                  <p:stCondLst>
                                    <p:cond delay="0"/>
                                  </p:stCondLst>
                                  <p:childTnLst>
                                    <p:animMotion origin="layout" path="M -5.55556E-7 4.81481E-6 L -0.06528 4.81481E-6 C -0.09444 4.81481E-6 -0.13038 -0.04352 -0.13038 -0.07871 L -0.13038 -0.15718 " pathEditMode="relative" rAng="0" ptsTypes="FfFF">
                                      <p:cBhvr>
                                        <p:cTn id="9" dur="2000" fill="hold"/>
                                        <p:tgtEl>
                                          <p:spTgt spid="11"/>
                                        </p:tgtEl>
                                        <p:attrNameLst>
                                          <p:attrName>ppt_x</p:attrName>
                                          <p:attrName>ppt_y</p:attrName>
                                        </p:attrNameLst>
                                      </p:cBhvr>
                                      <p:rCtr x="-6528" y="-7870"/>
                                    </p:animMotion>
                                  </p:childTnLst>
                                </p:cTn>
                              </p:par>
                              <p:par>
                                <p:cTn id="10" presetID="36" presetClass="path" presetSubtype="0" accel="50000" decel="50000" fill="hold" nodeType="withEffect">
                                  <p:stCondLst>
                                    <p:cond delay="0"/>
                                  </p:stCondLst>
                                  <p:childTnLst>
                                    <p:animMotion origin="layout" path="M 5.55556E-7 4.07407E-6 L 5.55556E-7 0.14375 C 5.55556E-7 0.20833 0.06892 0.28773 0.12517 0.28773 L 0.25035 0.28773 " pathEditMode="relative" rAng="0" ptsTypes="FfFF">
                                      <p:cBhvr>
                                        <p:cTn id="11" dur="2000" fill="hold"/>
                                        <p:tgtEl>
                                          <p:spTgt spid="13"/>
                                        </p:tgtEl>
                                        <p:attrNameLst>
                                          <p:attrName>ppt_x</p:attrName>
                                          <p:attrName>ppt_y</p:attrName>
                                        </p:attrNameLst>
                                      </p:cBhvr>
                                      <p:rCtr x="12517" y="14375"/>
                                    </p:animMotion>
                                  </p:childTnLst>
                                </p:cTn>
                              </p:par>
                            </p:childTnLst>
                          </p:cTn>
                        </p:par>
                      </p:childTnLst>
                    </p:cTn>
                  </p:par>
                </p:childTnLst>
              </p:cTn>
              <p:nextCondLst>
                <p:cond evt="onClick" delay="0">
                  <p:tgtEl>
                    <p:spTgt spid="14"/>
                  </p:tgtEl>
                </p:cond>
              </p:nextCondLst>
            </p:seq>
            <p:seq concurrent="1" nextAc="seek">
              <p:cTn id="12" restart="whenNotActive" fill="hold" evtFilter="cancelBubble" nodeType="interactiveSeq">
                <p:stCondLst>
                  <p:cond evt="onClick" delay="0">
                    <p:tgtEl>
                      <p:spTgt spid="19"/>
                    </p:tgtEl>
                  </p:cond>
                </p:stCondLst>
                <p:endSync evt="end" delay="0">
                  <p:rtn val="all"/>
                </p:endSync>
                <p:childTnLst>
                  <p:par>
                    <p:cTn id="13" fill="hold">
                      <p:stCondLst>
                        <p:cond delay="0"/>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10" grpId="0"/>
      <p:bldP spid="23"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sp>
        <p:nvSpPr>
          <p:cNvPr id="19" name="Oválný popisek 18"/>
          <p:cNvSpPr/>
          <p:nvPr/>
        </p:nvSpPr>
        <p:spPr>
          <a:xfrm>
            <a:off x="769979" y="5371795"/>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2" name="Kříž 1"/>
          <p:cNvSpPr/>
          <p:nvPr/>
        </p:nvSpPr>
        <p:spPr>
          <a:xfrm rot="10800000">
            <a:off x="1843389" y="1814191"/>
            <a:ext cx="4680520" cy="3168705"/>
          </a:xfrm>
          <a:custGeom>
            <a:avLst/>
            <a:gdLst>
              <a:gd name="connsiteX0" fmla="*/ 0 w 4680520"/>
              <a:gd name="connsiteY0" fmla="*/ 1373608 h 4536504"/>
              <a:gd name="connsiteX1" fmla="*/ 1373608 w 4680520"/>
              <a:gd name="connsiteY1" fmla="*/ 1373608 h 4536504"/>
              <a:gd name="connsiteX2" fmla="*/ 1373608 w 4680520"/>
              <a:gd name="connsiteY2" fmla="*/ 0 h 4536504"/>
              <a:gd name="connsiteX3" fmla="*/ 3306912 w 4680520"/>
              <a:gd name="connsiteY3" fmla="*/ 0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1373608 h 4536504"/>
              <a:gd name="connsiteX1" fmla="*/ 1373608 w 4680520"/>
              <a:gd name="connsiteY1" fmla="*/ 1373608 h 4536504"/>
              <a:gd name="connsiteX2" fmla="*/ 1373608 w 4680520"/>
              <a:gd name="connsiteY2" fmla="*/ 0 h 4536504"/>
              <a:gd name="connsiteX3" fmla="*/ 3285140 w 4680520"/>
              <a:gd name="connsiteY3" fmla="*/ 1349829 h 4536504"/>
              <a:gd name="connsiteX4" fmla="*/ 3306912 w 4680520"/>
              <a:gd name="connsiteY4" fmla="*/ 1373608 h 4536504"/>
              <a:gd name="connsiteX5" fmla="*/ 4680520 w 4680520"/>
              <a:gd name="connsiteY5" fmla="*/ 1373608 h 4536504"/>
              <a:gd name="connsiteX6" fmla="*/ 4680520 w 4680520"/>
              <a:gd name="connsiteY6" fmla="*/ 3162896 h 4536504"/>
              <a:gd name="connsiteX7" fmla="*/ 3306912 w 4680520"/>
              <a:gd name="connsiteY7" fmla="*/ 3162896 h 4536504"/>
              <a:gd name="connsiteX8" fmla="*/ 3306912 w 4680520"/>
              <a:gd name="connsiteY8" fmla="*/ 4536504 h 4536504"/>
              <a:gd name="connsiteX9" fmla="*/ 1373608 w 4680520"/>
              <a:gd name="connsiteY9" fmla="*/ 4536504 h 4536504"/>
              <a:gd name="connsiteX10" fmla="*/ 1373608 w 4680520"/>
              <a:gd name="connsiteY10" fmla="*/ 3162896 h 4536504"/>
              <a:gd name="connsiteX11" fmla="*/ 0 w 4680520"/>
              <a:gd name="connsiteY11" fmla="*/ 3162896 h 4536504"/>
              <a:gd name="connsiteX12" fmla="*/ 0 w 4680520"/>
              <a:gd name="connsiteY12" fmla="*/ 1373608 h 4536504"/>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306912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23779 h 3186675"/>
              <a:gd name="connsiteX1" fmla="*/ 1373608 w 4680520"/>
              <a:gd name="connsiteY1" fmla="*/ 23779 h 3186675"/>
              <a:gd name="connsiteX2" fmla="*/ 1384494 w 4680520"/>
              <a:gd name="connsiteY2" fmla="*/ 10886 h 3186675"/>
              <a:gd name="connsiteX3" fmla="*/ 3285140 w 4680520"/>
              <a:gd name="connsiteY3" fmla="*/ 0 h 3186675"/>
              <a:gd name="connsiteX4" fmla="*/ 3263369 w 4680520"/>
              <a:gd name="connsiteY4" fmla="*/ 23779 h 3186675"/>
              <a:gd name="connsiteX5" fmla="*/ 4680520 w 4680520"/>
              <a:gd name="connsiteY5" fmla="*/ 23779 h 3186675"/>
              <a:gd name="connsiteX6" fmla="*/ 4680520 w 4680520"/>
              <a:gd name="connsiteY6" fmla="*/ 1813067 h 3186675"/>
              <a:gd name="connsiteX7" fmla="*/ 3306912 w 4680520"/>
              <a:gd name="connsiteY7" fmla="*/ 1813067 h 3186675"/>
              <a:gd name="connsiteX8" fmla="*/ 3306912 w 4680520"/>
              <a:gd name="connsiteY8" fmla="*/ 3186675 h 3186675"/>
              <a:gd name="connsiteX9" fmla="*/ 1373608 w 4680520"/>
              <a:gd name="connsiteY9" fmla="*/ 3186675 h 3186675"/>
              <a:gd name="connsiteX10" fmla="*/ 1373608 w 4680520"/>
              <a:gd name="connsiteY10" fmla="*/ 1813067 h 3186675"/>
              <a:gd name="connsiteX11" fmla="*/ 0 w 4680520"/>
              <a:gd name="connsiteY11" fmla="*/ 1813067 h 3186675"/>
              <a:gd name="connsiteX12" fmla="*/ 0 w 4680520"/>
              <a:gd name="connsiteY12" fmla="*/ 23779 h 3186675"/>
              <a:gd name="connsiteX0" fmla="*/ 0 w 4680520"/>
              <a:gd name="connsiteY0" fmla="*/ 12893 h 3175789"/>
              <a:gd name="connsiteX1" fmla="*/ 1373608 w 4680520"/>
              <a:gd name="connsiteY1" fmla="*/ 12893 h 3175789"/>
              <a:gd name="connsiteX2" fmla="*/ 1384494 w 4680520"/>
              <a:gd name="connsiteY2" fmla="*/ 0 h 3175789"/>
              <a:gd name="connsiteX3" fmla="*/ 3257091 w 4680520"/>
              <a:gd name="connsiteY3" fmla="*/ 17163 h 3175789"/>
              <a:gd name="connsiteX4" fmla="*/ 3263369 w 4680520"/>
              <a:gd name="connsiteY4" fmla="*/ 12893 h 3175789"/>
              <a:gd name="connsiteX5" fmla="*/ 4680520 w 4680520"/>
              <a:gd name="connsiteY5" fmla="*/ 12893 h 3175789"/>
              <a:gd name="connsiteX6" fmla="*/ 4680520 w 4680520"/>
              <a:gd name="connsiteY6" fmla="*/ 1802181 h 3175789"/>
              <a:gd name="connsiteX7" fmla="*/ 3306912 w 4680520"/>
              <a:gd name="connsiteY7" fmla="*/ 1802181 h 3175789"/>
              <a:gd name="connsiteX8" fmla="*/ 3306912 w 4680520"/>
              <a:gd name="connsiteY8" fmla="*/ 3175789 h 3175789"/>
              <a:gd name="connsiteX9" fmla="*/ 1373608 w 4680520"/>
              <a:gd name="connsiteY9" fmla="*/ 3175789 h 3175789"/>
              <a:gd name="connsiteX10" fmla="*/ 1373608 w 4680520"/>
              <a:gd name="connsiteY10" fmla="*/ 1802181 h 3175789"/>
              <a:gd name="connsiteX11" fmla="*/ 0 w 4680520"/>
              <a:gd name="connsiteY11" fmla="*/ 1802181 h 3175789"/>
              <a:gd name="connsiteX12" fmla="*/ 0 w 4680520"/>
              <a:gd name="connsiteY12" fmla="*/ 12893 h 3175789"/>
              <a:gd name="connsiteX0" fmla="*/ 0 w 4680520"/>
              <a:gd name="connsiteY0" fmla="*/ 0 h 3162896"/>
              <a:gd name="connsiteX1" fmla="*/ 1373608 w 4680520"/>
              <a:gd name="connsiteY1" fmla="*/ 0 h 3162896"/>
              <a:gd name="connsiteX2" fmla="*/ 1373274 w 4680520"/>
              <a:gd name="connsiteY2" fmla="*/ 3936 h 3162896"/>
              <a:gd name="connsiteX3" fmla="*/ 3257091 w 4680520"/>
              <a:gd name="connsiteY3" fmla="*/ 4270 h 3162896"/>
              <a:gd name="connsiteX4" fmla="*/ 3263369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9525 h 3172421"/>
              <a:gd name="connsiteX1" fmla="*/ 1373608 w 4680520"/>
              <a:gd name="connsiteY1" fmla="*/ 9525 h 3172421"/>
              <a:gd name="connsiteX2" fmla="*/ 1373274 w 4680520"/>
              <a:gd name="connsiteY2" fmla="*/ 13461 h 3172421"/>
              <a:gd name="connsiteX3" fmla="*/ 3257091 w 4680520"/>
              <a:gd name="connsiteY3" fmla="*/ 13795 h 3172421"/>
              <a:gd name="connsiteX4" fmla="*/ 3253844 w 4680520"/>
              <a:gd name="connsiteY4" fmla="*/ 0 h 3172421"/>
              <a:gd name="connsiteX5" fmla="*/ 4680520 w 4680520"/>
              <a:gd name="connsiteY5" fmla="*/ 9525 h 3172421"/>
              <a:gd name="connsiteX6" fmla="*/ 4680520 w 4680520"/>
              <a:gd name="connsiteY6" fmla="*/ 1798813 h 3172421"/>
              <a:gd name="connsiteX7" fmla="*/ 3306912 w 4680520"/>
              <a:gd name="connsiteY7" fmla="*/ 1798813 h 3172421"/>
              <a:gd name="connsiteX8" fmla="*/ 3306912 w 4680520"/>
              <a:gd name="connsiteY8" fmla="*/ 3172421 h 3172421"/>
              <a:gd name="connsiteX9" fmla="*/ 1373608 w 4680520"/>
              <a:gd name="connsiteY9" fmla="*/ 3172421 h 3172421"/>
              <a:gd name="connsiteX10" fmla="*/ 1373608 w 4680520"/>
              <a:gd name="connsiteY10" fmla="*/ 1798813 h 3172421"/>
              <a:gd name="connsiteX11" fmla="*/ 0 w 4680520"/>
              <a:gd name="connsiteY11" fmla="*/ 1798813 h 3172421"/>
              <a:gd name="connsiteX12" fmla="*/ 0 w 4680520"/>
              <a:gd name="connsiteY12" fmla="*/ 9525 h 317242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2080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11605 h 3174501"/>
              <a:gd name="connsiteX1" fmla="*/ 1373608 w 4680520"/>
              <a:gd name="connsiteY1" fmla="*/ 11605 h 3174501"/>
              <a:gd name="connsiteX2" fmla="*/ 1373274 w 4680520"/>
              <a:gd name="connsiteY2" fmla="*/ 15541 h 3174501"/>
              <a:gd name="connsiteX3" fmla="*/ 3250741 w 4680520"/>
              <a:gd name="connsiteY3" fmla="*/ 0 h 3174501"/>
              <a:gd name="connsiteX4" fmla="*/ 3253844 w 4680520"/>
              <a:gd name="connsiteY4" fmla="*/ 11605 h 3174501"/>
              <a:gd name="connsiteX5" fmla="*/ 4680520 w 4680520"/>
              <a:gd name="connsiteY5" fmla="*/ 11605 h 3174501"/>
              <a:gd name="connsiteX6" fmla="*/ 4680520 w 4680520"/>
              <a:gd name="connsiteY6" fmla="*/ 1800893 h 3174501"/>
              <a:gd name="connsiteX7" fmla="*/ 3306912 w 4680520"/>
              <a:gd name="connsiteY7" fmla="*/ 1800893 h 3174501"/>
              <a:gd name="connsiteX8" fmla="*/ 3306912 w 4680520"/>
              <a:gd name="connsiteY8" fmla="*/ 3174501 h 3174501"/>
              <a:gd name="connsiteX9" fmla="*/ 1373608 w 4680520"/>
              <a:gd name="connsiteY9" fmla="*/ 3174501 h 3174501"/>
              <a:gd name="connsiteX10" fmla="*/ 1373608 w 4680520"/>
              <a:gd name="connsiteY10" fmla="*/ 1800893 h 3174501"/>
              <a:gd name="connsiteX11" fmla="*/ 0 w 4680520"/>
              <a:gd name="connsiteY11" fmla="*/ 1800893 h 3174501"/>
              <a:gd name="connsiteX12" fmla="*/ 0 w 4680520"/>
              <a:gd name="connsiteY12" fmla="*/ 11605 h 3174501"/>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0 h 3162896"/>
              <a:gd name="connsiteX1" fmla="*/ 1373608 w 4680520"/>
              <a:gd name="connsiteY1" fmla="*/ 0 h 3162896"/>
              <a:gd name="connsiteX2" fmla="*/ 1373274 w 4680520"/>
              <a:gd name="connsiteY2" fmla="*/ 3936 h 3162896"/>
              <a:gd name="connsiteX3" fmla="*/ 3250741 w 4680520"/>
              <a:gd name="connsiteY3" fmla="*/ 1095 h 3162896"/>
              <a:gd name="connsiteX4" fmla="*/ 3253844 w 4680520"/>
              <a:gd name="connsiteY4" fmla="*/ 0 h 3162896"/>
              <a:gd name="connsiteX5" fmla="*/ 4680520 w 4680520"/>
              <a:gd name="connsiteY5" fmla="*/ 0 h 3162896"/>
              <a:gd name="connsiteX6" fmla="*/ 4680520 w 4680520"/>
              <a:gd name="connsiteY6" fmla="*/ 1789288 h 3162896"/>
              <a:gd name="connsiteX7" fmla="*/ 3306912 w 4680520"/>
              <a:gd name="connsiteY7" fmla="*/ 1789288 h 3162896"/>
              <a:gd name="connsiteX8" fmla="*/ 3306912 w 4680520"/>
              <a:gd name="connsiteY8" fmla="*/ 3162896 h 3162896"/>
              <a:gd name="connsiteX9" fmla="*/ 1373608 w 4680520"/>
              <a:gd name="connsiteY9" fmla="*/ 3162896 h 3162896"/>
              <a:gd name="connsiteX10" fmla="*/ 1373608 w 4680520"/>
              <a:gd name="connsiteY10" fmla="*/ 1789288 h 3162896"/>
              <a:gd name="connsiteX11" fmla="*/ 0 w 4680520"/>
              <a:gd name="connsiteY11" fmla="*/ 1789288 h 3162896"/>
              <a:gd name="connsiteX12" fmla="*/ 0 w 4680520"/>
              <a:gd name="connsiteY12" fmla="*/ 0 h 3162896"/>
              <a:gd name="connsiteX0" fmla="*/ 0 w 4680520"/>
              <a:gd name="connsiteY0" fmla="*/ 5731 h 3168627"/>
              <a:gd name="connsiteX1" fmla="*/ 1373608 w 4680520"/>
              <a:gd name="connsiteY1" fmla="*/ 5731 h 3168627"/>
              <a:gd name="connsiteX2" fmla="*/ 1373274 w 4680520"/>
              <a:gd name="connsiteY2" fmla="*/ 142 h 3168627"/>
              <a:gd name="connsiteX3" fmla="*/ 3250741 w 4680520"/>
              <a:gd name="connsiteY3" fmla="*/ 6826 h 3168627"/>
              <a:gd name="connsiteX4" fmla="*/ 3253844 w 4680520"/>
              <a:gd name="connsiteY4" fmla="*/ 5731 h 3168627"/>
              <a:gd name="connsiteX5" fmla="*/ 4680520 w 4680520"/>
              <a:gd name="connsiteY5" fmla="*/ 5731 h 3168627"/>
              <a:gd name="connsiteX6" fmla="*/ 4680520 w 4680520"/>
              <a:gd name="connsiteY6" fmla="*/ 1795019 h 3168627"/>
              <a:gd name="connsiteX7" fmla="*/ 3306912 w 4680520"/>
              <a:gd name="connsiteY7" fmla="*/ 1795019 h 3168627"/>
              <a:gd name="connsiteX8" fmla="*/ 3306912 w 4680520"/>
              <a:gd name="connsiteY8" fmla="*/ 3168627 h 3168627"/>
              <a:gd name="connsiteX9" fmla="*/ 1373608 w 4680520"/>
              <a:gd name="connsiteY9" fmla="*/ 3168627 h 3168627"/>
              <a:gd name="connsiteX10" fmla="*/ 1373608 w 4680520"/>
              <a:gd name="connsiteY10" fmla="*/ 1795019 h 3168627"/>
              <a:gd name="connsiteX11" fmla="*/ 0 w 4680520"/>
              <a:gd name="connsiteY11" fmla="*/ 1795019 h 3168627"/>
              <a:gd name="connsiteX12" fmla="*/ 0 w 4680520"/>
              <a:gd name="connsiteY12" fmla="*/ 5731 h 3168627"/>
              <a:gd name="connsiteX0" fmla="*/ 0 w 4680520"/>
              <a:gd name="connsiteY0" fmla="*/ 12700 h 3175596"/>
              <a:gd name="connsiteX1" fmla="*/ 1373608 w 4680520"/>
              <a:gd name="connsiteY1" fmla="*/ 0 h 3175596"/>
              <a:gd name="connsiteX2" fmla="*/ 1373274 w 4680520"/>
              <a:gd name="connsiteY2" fmla="*/ 71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12700 h 3175596"/>
              <a:gd name="connsiteX1" fmla="*/ 1373608 w 4680520"/>
              <a:gd name="connsiteY1" fmla="*/ 0 h 3175596"/>
              <a:gd name="connsiteX2" fmla="*/ 1373274 w 4680520"/>
              <a:gd name="connsiteY2" fmla="*/ 19811 h 3175596"/>
              <a:gd name="connsiteX3" fmla="*/ 3250741 w 4680520"/>
              <a:gd name="connsiteY3" fmla="*/ 13795 h 3175596"/>
              <a:gd name="connsiteX4" fmla="*/ 3253844 w 4680520"/>
              <a:gd name="connsiteY4" fmla="*/ 12700 h 3175596"/>
              <a:gd name="connsiteX5" fmla="*/ 4680520 w 4680520"/>
              <a:gd name="connsiteY5" fmla="*/ 12700 h 3175596"/>
              <a:gd name="connsiteX6" fmla="*/ 4680520 w 4680520"/>
              <a:gd name="connsiteY6" fmla="*/ 1801988 h 3175596"/>
              <a:gd name="connsiteX7" fmla="*/ 3306912 w 4680520"/>
              <a:gd name="connsiteY7" fmla="*/ 1801988 h 3175596"/>
              <a:gd name="connsiteX8" fmla="*/ 3306912 w 4680520"/>
              <a:gd name="connsiteY8" fmla="*/ 3175596 h 3175596"/>
              <a:gd name="connsiteX9" fmla="*/ 1373608 w 4680520"/>
              <a:gd name="connsiteY9" fmla="*/ 3175596 h 3175596"/>
              <a:gd name="connsiteX10" fmla="*/ 1373608 w 4680520"/>
              <a:gd name="connsiteY10" fmla="*/ 1801988 h 3175596"/>
              <a:gd name="connsiteX11" fmla="*/ 0 w 4680520"/>
              <a:gd name="connsiteY11" fmla="*/ 1801988 h 3175596"/>
              <a:gd name="connsiteX12" fmla="*/ 0 w 4680520"/>
              <a:gd name="connsiteY12" fmla="*/ 12700 h 3175596"/>
              <a:gd name="connsiteX0" fmla="*/ 0 w 4680520"/>
              <a:gd name="connsiteY0" fmla="*/ 3175 h 3166071"/>
              <a:gd name="connsiteX1" fmla="*/ 1373608 w 4680520"/>
              <a:gd name="connsiteY1" fmla="*/ 0 h 3166071"/>
              <a:gd name="connsiteX2" fmla="*/ 1373274 w 4680520"/>
              <a:gd name="connsiteY2" fmla="*/ 10286 h 3166071"/>
              <a:gd name="connsiteX3" fmla="*/ 3250741 w 4680520"/>
              <a:gd name="connsiteY3" fmla="*/ 4270 h 3166071"/>
              <a:gd name="connsiteX4" fmla="*/ 3253844 w 4680520"/>
              <a:gd name="connsiteY4" fmla="*/ 3175 h 3166071"/>
              <a:gd name="connsiteX5" fmla="*/ 4680520 w 4680520"/>
              <a:gd name="connsiteY5" fmla="*/ 3175 h 3166071"/>
              <a:gd name="connsiteX6" fmla="*/ 4680520 w 4680520"/>
              <a:gd name="connsiteY6" fmla="*/ 1792463 h 3166071"/>
              <a:gd name="connsiteX7" fmla="*/ 3306912 w 4680520"/>
              <a:gd name="connsiteY7" fmla="*/ 1792463 h 3166071"/>
              <a:gd name="connsiteX8" fmla="*/ 3306912 w 4680520"/>
              <a:gd name="connsiteY8" fmla="*/ 3166071 h 3166071"/>
              <a:gd name="connsiteX9" fmla="*/ 1373608 w 4680520"/>
              <a:gd name="connsiteY9" fmla="*/ 3166071 h 3166071"/>
              <a:gd name="connsiteX10" fmla="*/ 1373608 w 4680520"/>
              <a:gd name="connsiteY10" fmla="*/ 1792463 h 3166071"/>
              <a:gd name="connsiteX11" fmla="*/ 0 w 4680520"/>
              <a:gd name="connsiteY11" fmla="*/ 1792463 h 3166071"/>
              <a:gd name="connsiteX12" fmla="*/ 0 w 4680520"/>
              <a:gd name="connsiteY12" fmla="*/ 3175 h 3166071"/>
              <a:gd name="connsiteX0" fmla="*/ 0 w 4680520"/>
              <a:gd name="connsiteY0" fmla="*/ 5809 h 3168705"/>
              <a:gd name="connsiteX1" fmla="*/ 1373608 w 4680520"/>
              <a:gd name="connsiteY1" fmla="*/ 2634 h 3168705"/>
              <a:gd name="connsiteX2" fmla="*/ 1373274 w 4680520"/>
              <a:gd name="connsiteY2" fmla="*/ 220 h 3168705"/>
              <a:gd name="connsiteX3" fmla="*/ 3250741 w 4680520"/>
              <a:gd name="connsiteY3" fmla="*/ 6904 h 3168705"/>
              <a:gd name="connsiteX4" fmla="*/ 3253844 w 4680520"/>
              <a:gd name="connsiteY4" fmla="*/ 5809 h 3168705"/>
              <a:gd name="connsiteX5" fmla="*/ 4680520 w 4680520"/>
              <a:gd name="connsiteY5" fmla="*/ 5809 h 3168705"/>
              <a:gd name="connsiteX6" fmla="*/ 4680520 w 4680520"/>
              <a:gd name="connsiteY6" fmla="*/ 1795097 h 3168705"/>
              <a:gd name="connsiteX7" fmla="*/ 3306912 w 4680520"/>
              <a:gd name="connsiteY7" fmla="*/ 1795097 h 3168705"/>
              <a:gd name="connsiteX8" fmla="*/ 3306912 w 4680520"/>
              <a:gd name="connsiteY8" fmla="*/ 3168705 h 3168705"/>
              <a:gd name="connsiteX9" fmla="*/ 1373608 w 4680520"/>
              <a:gd name="connsiteY9" fmla="*/ 3168705 h 3168705"/>
              <a:gd name="connsiteX10" fmla="*/ 1373608 w 4680520"/>
              <a:gd name="connsiteY10" fmla="*/ 1795097 h 3168705"/>
              <a:gd name="connsiteX11" fmla="*/ 0 w 4680520"/>
              <a:gd name="connsiteY11" fmla="*/ 1795097 h 3168705"/>
              <a:gd name="connsiteX12" fmla="*/ 0 w 4680520"/>
              <a:gd name="connsiteY12" fmla="*/ 5809 h 31687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4680520" h="3168705">
                <a:moveTo>
                  <a:pt x="0" y="5809"/>
                </a:moveTo>
                <a:lnTo>
                  <a:pt x="1373608" y="2634"/>
                </a:lnTo>
                <a:cubicBezTo>
                  <a:pt x="1373497" y="3946"/>
                  <a:pt x="1373385" y="-1092"/>
                  <a:pt x="1373274" y="220"/>
                </a:cubicBezTo>
                <a:lnTo>
                  <a:pt x="3250741" y="6904"/>
                </a:lnTo>
                <a:lnTo>
                  <a:pt x="3253844" y="5809"/>
                </a:lnTo>
                <a:lnTo>
                  <a:pt x="4680520" y="5809"/>
                </a:lnTo>
                <a:lnTo>
                  <a:pt x="4680520" y="1795097"/>
                </a:lnTo>
                <a:lnTo>
                  <a:pt x="3306912" y="1795097"/>
                </a:lnTo>
                <a:lnTo>
                  <a:pt x="3306912" y="3168705"/>
                </a:lnTo>
                <a:lnTo>
                  <a:pt x="1373608" y="3168705"/>
                </a:lnTo>
                <a:lnTo>
                  <a:pt x="1373608" y="1795097"/>
                </a:lnTo>
                <a:lnTo>
                  <a:pt x="0" y="1795097"/>
                </a:lnTo>
                <a:lnTo>
                  <a:pt x="0" y="5809"/>
                </a:lnTo>
                <a:close/>
              </a:path>
            </a:pathLst>
          </a:cu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rot="10800000">
            <a:off x="4129643" y="1958208"/>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rot="16200000">
            <a:off x="2401451" y="3668398"/>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rot="16200000">
            <a:off x="5857835" y="3668398"/>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11" name="Obrázek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1511633" flipH="1" flipV="1">
            <a:off x="5299252" y="3116391"/>
            <a:ext cx="1023128" cy="874130"/>
          </a:xfrm>
          <a:prstGeom prst="rect">
            <a:avLst/>
          </a:prstGeom>
        </p:spPr>
      </p:pic>
      <p:pic>
        <p:nvPicPr>
          <p:cNvPr id="13" name="Obrázek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317314" flipH="1">
            <a:off x="3066801" y="2129068"/>
            <a:ext cx="1023037" cy="814641"/>
          </a:xfrm>
          <a:prstGeom prst="rect">
            <a:avLst/>
          </a:prstGeom>
        </p:spPr>
      </p:pic>
      <p:pic>
        <p:nvPicPr>
          <p:cNvPr id="15" name="Obráze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4058501"/>
            <a:ext cx="1580813" cy="929889"/>
          </a:xfrm>
          <a:prstGeom prst="rect">
            <a:avLst/>
          </a:prstGeom>
        </p:spPr>
      </p:pic>
      <p:sp>
        <p:nvSpPr>
          <p:cNvPr id="12" name="Šipka doprava 11"/>
          <p:cNvSpPr/>
          <p:nvPr/>
        </p:nvSpPr>
        <p:spPr>
          <a:xfrm rot="10800000" flipH="1">
            <a:off x="3392205" y="3257946"/>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7" name="Šipka doprava 16"/>
          <p:cNvSpPr/>
          <p:nvPr/>
        </p:nvSpPr>
        <p:spPr>
          <a:xfrm rot="5400000" flipH="1">
            <a:off x="3206090" y="4751367"/>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Šipka doprava 17"/>
          <p:cNvSpPr/>
          <p:nvPr/>
        </p:nvSpPr>
        <p:spPr>
          <a:xfrm rot="16200000">
            <a:off x="4885329" y="3332738"/>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0" name="TextovéPole 9"/>
          <p:cNvSpPr txBox="1"/>
          <p:nvPr/>
        </p:nvSpPr>
        <p:spPr>
          <a:xfrm>
            <a:off x="217946" y="2904339"/>
            <a:ext cx="1539104" cy="2308324"/>
          </a:xfrm>
          <a:prstGeom prst="rect">
            <a:avLst/>
          </a:prstGeom>
          <a:noFill/>
        </p:spPr>
        <p:txBody>
          <a:bodyPr wrap="square" rtlCol="0">
            <a:spAutoFit/>
          </a:bodyPr>
          <a:lstStyle/>
          <a:p>
            <a:r>
              <a:rPr lang="cs-CZ" dirty="0" smtClean="0"/>
              <a:t>Při odbočování vlevo dává přednost zelenému vozidlu, které odbočuje vpravo</a:t>
            </a:r>
            <a:endParaRPr lang="cs-CZ" dirty="0"/>
          </a:p>
        </p:txBody>
      </p:sp>
      <p:sp>
        <p:nvSpPr>
          <p:cNvPr id="23" name="TextovéPole 22"/>
          <p:cNvSpPr txBox="1"/>
          <p:nvPr/>
        </p:nvSpPr>
        <p:spPr>
          <a:xfrm>
            <a:off x="6853436" y="2506452"/>
            <a:ext cx="1534987" cy="1754326"/>
          </a:xfrm>
          <a:prstGeom prst="rect">
            <a:avLst/>
          </a:prstGeom>
          <a:noFill/>
        </p:spPr>
        <p:txBody>
          <a:bodyPr wrap="square" rtlCol="0">
            <a:spAutoFit/>
          </a:bodyPr>
          <a:lstStyle/>
          <a:p>
            <a:r>
              <a:rPr lang="cs-CZ" dirty="0" smtClean="0"/>
              <a:t>Odbočuje vpravo.  Nekříží cestu nikomu, přijíždějícímu z pravé strany</a:t>
            </a:r>
            <a:endParaRPr lang="cs-CZ" dirty="0"/>
          </a:p>
        </p:txBody>
      </p:sp>
      <p:sp>
        <p:nvSpPr>
          <p:cNvPr id="24" name="TextovéPole 23"/>
          <p:cNvSpPr txBox="1"/>
          <p:nvPr/>
        </p:nvSpPr>
        <p:spPr>
          <a:xfrm>
            <a:off x="1547664" y="1266254"/>
            <a:ext cx="1478328" cy="1477328"/>
          </a:xfrm>
          <a:prstGeom prst="rect">
            <a:avLst/>
          </a:prstGeom>
          <a:noFill/>
        </p:spPr>
        <p:txBody>
          <a:bodyPr wrap="square" rtlCol="0">
            <a:spAutoFit/>
          </a:bodyPr>
          <a:lstStyle/>
          <a:p>
            <a:r>
              <a:rPr lang="cs-CZ" dirty="0" smtClean="0"/>
              <a:t>Dává přednost vozidlu, přijíždějícímu z pravé strany</a:t>
            </a:r>
            <a:endParaRPr lang="cs-CZ" dirty="0"/>
          </a:p>
        </p:txBody>
      </p:sp>
    </p:spTree>
    <p:extLst>
      <p:ext uri="{BB962C8B-B14F-4D97-AF65-F5344CB8AC3E}">
        <p14:creationId xmlns:p14="http://schemas.microsoft.com/office/powerpoint/2010/main" val="65874350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50" presetClass="path" presetSubtype="0" accel="50000" decel="50000" fill="hold" nodeType="clickEffect">
                                  <p:stCondLst>
                                    <p:cond delay="0"/>
                                  </p:stCondLst>
                                  <p:childTnLst>
                                    <p:animMotion origin="layout" path="M 3.33333E-6 4.44444E-6 L -0.06789 4.44444E-6 C -0.09827 4.44444E-6 -0.13542 -0.09514 -0.13542 -0.17223 L -0.13542 -0.34352 " pathEditMode="relative" rAng="0" ptsTypes="FfFF">
                                      <p:cBhvr>
                                        <p:cTn id="6" dur="2000" fill="hold"/>
                                        <p:tgtEl>
                                          <p:spTgt spid="11"/>
                                        </p:tgtEl>
                                        <p:attrNameLst>
                                          <p:attrName>ppt_x</p:attrName>
                                          <p:attrName>ppt_y</p:attrName>
                                        </p:attrNameLst>
                                      </p:cBhvr>
                                      <p:rCtr x="-6771" y="-17176"/>
                                    </p:animMotion>
                                  </p:childTnLst>
                                </p:cTn>
                              </p:par>
                            </p:childTnLst>
                          </p:cTn>
                        </p:par>
                        <p:par>
                          <p:cTn id="7" fill="hold">
                            <p:stCondLst>
                              <p:cond delay="2000"/>
                            </p:stCondLst>
                            <p:childTnLst>
                              <p:par>
                                <p:cTn id="8" presetID="50" presetClass="path" presetSubtype="0" accel="50000" decel="50000" fill="hold" nodeType="afterEffect">
                                  <p:stCondLst>
                                    <p:cond delay="0"/>
                                  </p:stCondLst>
                                  <p:childTnLst>
                                    <p:animMotion origin="layout" path="M 8.33333E-7 -7.40741E-7 L 0.12205 -7.40741E-7 C 0.17656 -7.40741E-7 0.24427 -0.08241 0.24427 -0.14838 L 0.24427 -0.29606 " pathEditMode="relative" rAng="0" ptsTypes="FfFF">
                                      <p:cBhvr>
                                        <p:cTn id="9" dur="2000" fill="hold"/>
                                        <p:tgtEl>
                                          <p:spTgt spid="15"/>
                                        </p:tgtEl>
                                        <p:attrNameLst>
                                          <p:attrName>ppt_x</p:attrName>
                                          <p:attrName>ppt_y</p:attrName>
                                        </p:attrNameLst>
                                      </p:cBhvr>
                                      <p:rCtr x="12205" y="-14815"/>
                                    </p:animMotion>
                                  </p:childTnLst>
                                </p:cTn>
                              </p:par>
                            </p:childTnLst>
                          </p:cTn>
                        </p:par>
                        <p:par>
                          <p:cTn id="10" fill="hold">
                            <p:stCondLst>
                              <p:cond delay="4000"/>
                            </p:stCondLst>
                            <p:childTnLst>
                              <p:par>
                                <p:cTn id="11" presetID="36" presetClass="path" presetSubtype="0" accel="50000" decel="50000" fill="hold" nodeType="afterEffect">
                                  <p:stCondLst>
                                    <p:cond delay="0"/>
                                  </p:stCondLst>
                                  <p:childTnLst>
                                    <p:animMotion origin="layout" path="M 5.55556E-7 4.07407E-6 L 5.55556E-7 0.14375 C 5.55556E-7 0.20833 0.06892 0.28773 0.12517 0.28773 L 0.25035 0.28773 " pathEditMode="relative" rAng="0" ptsTypes="FfFF">
                                      <p:cBhvr>
                                        <p:cTn id="12" dur="2000" fill="hold"/>
                                        <p:tgtEl>
                                          <p:spTgt spid="13"/>
                                        </p:tgtEl>
                                        <p:attrNameLst>
                                          <p:attrName>ppt_x</p:attrName>
                                          <p:attrName>ppt_y</p:attrName>
                                        </p:attrNameLst>
                                      </p:cBhvr>
                                      <p:rCtr x="12517" y="14375"/>
                                    </p:animMotion>
                                  </p:childTnLst>
                                </p:cTn>
                              </p:par>
                            </p:childTnLst>
                          </p:cTn>
                        </p:par>
                      </p:childTnLst>
                    </p:cTn>
                  </p:par>
                </p:childTnLst>
              </p:cTn>
              <p:nextCondLst>
                <p:cond evt="onClick" delay="0">
                  <p:tgtEl>
                    <p:spTgt spid="14"/>
                  </p:tgtEl>
                </p:cond>
              </p:nextCondLst>
            </p:seq>
            <p:seq concurrent="1" nextAc="seek">
              <p:cTn id="13" restart="whenNotActive" fill="hold" evtFilter="cancelBubble" nodeType="interactiveSeq">
                <p:stCondLst>
                  <p:cond evt="onClick" delay="0">
                    <p:tgtEl>
                      <p:spTgt spid="19"/>
                    </p:tgtEl>
                  </p:cond>
                </p:stCondLst>
                <p:endSync evt="end" delay="0">
                  <p:rtn val="all"/>
                </p:endSync>
                <p:childTnLst>
                  <p:par>
                    <p:cTn id="14" fill="hold">
                      <p:stCondLst>
                        <p:cond delay="0"/>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19"/>
                  </p:tgtEl>
                </p:cond>
              </p:nextCondLst>
            </p:seq>
          </p:childTnLst>
        </p:cTn>
      </p:par>
    </p:tnLst>
    <p:bldLst>
      <p:bldP spid="10" grpId="0"/>
      <p:bldP spid="23" grpId="0"/>
      <p:bldP spid="2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říž 1"/>
          <p:cNvSpPr/>
          <p:nvPr/>
        </p:nvSpPr>
        <p:spPr>
          <a:xfrm>
            <a:off x="1907704" y="1052736"/>
            <a:ext cx="4680520" cy="4536504"/>
          </a:xfrm>
          <a:prstGeom prst="plus">
            <a:avLst>
              <a:gd name="adj" fmla="val 30279"/>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3" name="Vývojový diagram: postup 2"/>
          <p:cNvSpPr/>
          <p:nvPr/>
        </p:nvSpPr>
        <p:spPr>
          <a:xfrm>
            <a:off x="4139952" y="1196752"/>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4" name="Vývojový diagram: postup 3"/>
          <p:cNvSpPr/>
          <p:nvPr/>
        </p:nvSpPr>
        <p:spPr>
          <a:xfrm>
            <a:off x="4193958" y="450912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5" name="Vývojový diagram: postup 4"/>
          <p:cNvSpPr/>
          <p:nvPr/>
        </p:nvSpPr>
        <p:spPr>
          <a:xfrm rot="5400000">
            <a:off x="5922150"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6" name="Vývojový diagram: postup 5"/>
          <p:cNvSpPr/>
          <p:nvPr/>
        </p:nvSpPr>
        <p:spPr>
          <a:xfrm rot="5400000">
            <a:off x="2465766" y="2798930"/>
            <a:ext cx="108012" cy="936104"/>
          </a:xfrm>
          <a:prstGeom prst="flowChart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pic>
        <p:nvPicPr>
          <p:cNvPr id="7" name="Obrázek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37847" y="2021076"/>
            <a:ext cx="414821" cy="413787"/>
          </a:xfrm>
          <a:prstGeom prst="rect">
            <a:avLst/>
          </a:prstGeom>
        </p:spPr>
      </p:pic>
      <p:pic>
        <p:nvPicPr>
          <p:cNvPr id="8" name="Obrázek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55573" y="4276731"/>
            <a:ext cx="414821" cy="413787"/>
          </a:xfrm>
          <a:prstGeom prst="rect">
            <a:avLst/>
          </a:prstGeom>
        </p:spPr>
      </p:pic>
      <p:pic>
        <p:nvPicPr>
          <p:cNvPr id="9" name="Obrázek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37860" y="4236094"/>
            <a:ext cx="420855" cy="369171"/>
          </a:xfrm>
          <a:prstGeom prst="rect">
            <a:avLst/>
          </a:prstGeom>
        </p:spPr>
      </p:pic>
      <p:pic>
        <p:nvPicPr>
          <p:cNvPr id="10" name="Obrázek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1427" y="1948270"/>
            <a:ext cx="420855" cy="369171"/>
          </a:xfrm>
          <a:prstGeom prst="rect">
            <a:avLst/>
          </a:prstGeom>
        </p:spPr>
      </p:pic>
      <p:pic>
        <p:nvPicPr>
          <p:cNvPr id="11" name="Obrázek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H="1">
            <a:off x="2392989" y="3183495"/>
            <a:ext cx="954874" cy="838860"/>
          </a:xfrm>
          <a:prstGeom prst="rect">
            <a:avLst/>
          </a:prstGeom>
        </p:spPr>
      </p:pic>
      <p:pic>
        <p:nvPicPr>
          <p:cNvPr id="13" name="Obrázek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16028" y="3977770"/>
            <a:ext cx="1092311" cy="1019883"/>
          </a:xfrm>
          <a:prstGeom prst="rect">
            <a:avLst/>
          </a:prstGeom>
        </p:spPr>
      </p:pic>
      <p:sp>
        <p:nvSpPr>
          <p:cNvPr id="14" name="Zkosené hrany 13"/>
          <p:cNvSpPr/>
          <p:nvPr/>
        </p:nvSpPr>
        <p:spPr>
          <a:xfrm>
            <a:off x="6732240" y="4828455"/>
            <a:ext cx="1512168" cy="1299720"/>
          </a:xfrm>
          <a:prstGeom prst="bevel">
            <a:avLst/>
          </a:prstGeom>
          <a:solidFill>
            <a:schemeClr val="tx2">
              <a:lumMod val="20000"/>
              <a:lumOff val="80000"/>
            </a:schemeClr>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cs-CZ" sz="8000" b="1" dirty="0" smtClean="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rPr>
              <a:t>?</a:t>
            </a:r>
            <a:endParaRPr lang="cs-CZ" sz="8000" b="1" dirty="0">
              <a:ln w="18000">
                <a:solidFill>
                  <a:schemeClr val="accent2">
                    <a:satMod val="140000"/>
                  </a:schemeClr>
                </a:solidFill>
                <a:prstDash val="solid"/>
                <a:miter lim="800000"/>
              </a:ln>
              <a:solidFill>
                <a:srgbClr val="C00000"/>
              </a:solidFill>
              <a:effectLst>
                <a:outerShdw blurRad="25500" dist="23000" dir="7020000" algn="tl">
                  <a:srgbClr val="000000">
                    <a:alpha val="50000"/>
                  </a:srgbClr>
                </a:outerShdw>
              </a:effectLst>
            </a:endParaRPr>
          </a:p>
        </p:txBody>
      </p:sp>
      <p:sp>
        <p:nvSpPr>
          <p:cNvPr id="16" name="TextovéPole 15"/>
          <p:cNvSpPr txBox="1"/>
          <p:nvPr/>
        </p:nvSpPr>
        <p:spPr>
          <a:xfrm>
            <a:off x="217946" y="323364"/>
            <a:ext cx="8746542" cy="523220"/>
          </a:xfrm>
          <a:prstGeom prst="rect">
            <a:avLst/>
          </a:prstGeom>
          <a:noFill/>
        </p:spPr>
        <p:txBody>
          <a:bodyPr wrap="square" rtlCol="0">
            <a:spAutoFit/>
          </a:bodyPr>
          <a:lstStyle/>
          <a:p>
            <a:pPr algn="ctr"/>
            <a:r>
              <a:rPr lang="cs-CZ" sz="2800" b="1" dirty="0" smtClean="0"/>
              <a:t>V JAKÉM POŘADÍ AUTA KŘIŽOVATKOU PROJEDOU?</a:t>
            </a:r>
            <a:endParaRPr lang="cs-CZ" sz="2800" b="1" dirty="0"/>
          </a:p>
        </p:txBody>
      </p:sp>
      <p:pic>
        <p:nvPicPr>
          <p:cNvPr id="15" name="Obrázek 1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flipH="1">
            <a:off x="5364088" y="2038837"/>
            <a:ext cx="1104899" cy="1104899"/>
          </a:xfrm>
          <a:prstGeom prst="rect">
            <a:avLst/>
          </a:prstGeom>
        </p:spPr>
      </p:pic>
      <p:sp>
        <p:nvSpPr>
          <p:cNvPr id="17" name="Šipka doprava 16"/>
          <p:cNvSpPr/>
          <p:nvPr/>
        </p:nvSpPr>
        <p:spPr>
          <a:xfrm rot="16200000" flipV="1">
            <a:off x="4650860" y="3809475"/>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8" name="Šipka doprava 17"/>
          <p:cNvSpPr/>
          <p:nvPr/>
        </p:nvSpPr>
        <p:spPr>
          <a:xfrm>
            <a:off x="3174054" y="3921110"/>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9" name="Šipka doprava 18"/>
          <p:cNvSpPr/>
          <p:nvPr/>
        </p:nvSpPr>
        <p:spPr>
          <a:xfrm rot="5400000">
            <a:off x="4823630" y="2613563"/>
            <a:ext cx="372230" cy="149584"/>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0" name="Oválný popisek 19"/>
          <p:cNvSpPr/>
          <p:nvPr/>
        </p:nvSpPr>
        <p:spPr>
          <a:xfrm>
            <a:off x="899592" y="5002557"/>
            <a:ext cx="1224136" cy="701354"/>
          </a:xfrm>
          <a:prstGeom prst="wedgeEllipse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solidFill>
                  <a:schemeClr val="tx1">
                    <a:lumMod val="85000"/>
                    <a:lumOff val="15000"/>
                  </a:schemeClr>
                </a:solidFill>
              </a:rPr>
              <a:t>Proč?</a:t>
            </a:r>
            <a:endParaRPr lang="cs-CZ" dirty="0">
              <a:solidFill>
                <a:schemeClr val="tx1">
                  <a:lumMod val="85000"/>
                  <a:lumOff val="15000"/>
                </a:schemeClr>
              </a:solidFill>
            </a:endParaRPr>
          </a:p>
        </p:txBody>
      </p:sp>
      <p:sp>
        <p:nvSpPr>
          <p:cNvPr id="21" name="TextovéPole 20"/>
          <p:cNvSpPr txBox="1"/>
          <p:nvPr/>
        </p:nvSpPr>
        <p:spPr>
          <a:xfrm>
            <a:off x="539552" y="3573016"/>
            <a:ext cx="1224136" cy="646331"/>
          </a:xfrm>
          <a:prstGeom prst="rect">
            <a:avLst/>
          </a:prstGeom>
          <a:noFill/>
        </p:spPr>
        <p:txBody>
          <a:bodyPr wrap="square" rtlCol="0">
            <a:spAutoFit/>
          </a:bodyPr>
          <a:lstStyle/>
          <a:p>
            <a:r>
              <a:rPr lang="cs-CZ" dirty="0" smtClean="0"/>
              <a:t>Jede po hlavní</a:t>
            </a:r>
            <a:endParaRPr lang="cs-CZ" dirty="0"/>
          </a:p>
        </p:txBody>
      </p:sp>
      <p:sp>
        <p:nvSpPr>
          <p:cNvPr id="22" name="TextovéPole 21"/>
          <p:cNvSpPr txBox="1"/>
          <p:nvPr/>
        </p:nvSpPr>
        <p:spPr>
          <a:xfrm>
            <a:off x="7020272" y="2520161"/>
            <a:ext cx="1872208" cy="1477328"/>
          </a:xfrm>
          <a:prstGeom prst="rect">
            <a:avLst/>
          </a:prstGeom>
          <a:noFill/>
        </p:spPr>
        <p:txBody>
          <a:bodyPr wrap="square" rtlCol="0">
            <a:spAutoFit/>
          </a:bodyPr>
          <a:lstStyle/>
          <a:p>
            <a:r>
              <a:rPr lang="cs-CZ" dirty="0" smtClean="0"/>
              <a:t>Jede po hlavní, při odbočování na vedlejší kříží cestu protijedoucímu vozidlu</a:t>
            </a:r>
            <a:endParaRPr lang="cs-CZ" dirty="0"/>
          </a:p>
        </p:txBody>
      </p:sp>
      <p:sp>
        <p:nvSpPr>
          <p:cNvPr id="23" name="TextovéPole 22"/>
          <p:cNvSpPr txBox="1"/>
          <p:nvPr/>
        </p:nvSpPr>
        <p:spPr>
          <a:xfrm>
            <a:off x="5364088" y="4997653"/>
            <a:ext cx="1224136" cy="923330"/>
          </a:xfrm>
          <a:prstGeom prst="rect">
            <a:avLst/>
          </a:prstGeom>
          <a:noFill/>
        </p:spPr>
        <p:txBody>
          <a:bodyPr wrap="square" rtlCol="0">
            <a:spAutoFit/>
          </a:bodyPr>
          <a:lstStyle/>
          <a:p>
            <a:r>
              <a:rPr lang="cs-CZ" dirty="0" smtClean="0"/>
              <a:t>Dává přednost v jízdě</a:t>
            </a:r>
            <a:endParaRPr lang="cs-CZ" dirty="0"/>
          </a:p>
        </p:txBody>
      </p:sp>
    </p:spTree>
    <p:extLst>
      <p:ext uri="{BB962C8B-B14F-4D97-AF65-F5344CB8AC3E}">
        <p14:creationId xmlns:p14="http://schemas.microsoft.com/office/powerpoint/2010/main" val="305480455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63" presetClass="path" presetSubtype="0" accel="50000" decel="50000" fill="hold" nodeType="withEffect">
                                  <p:stCondLst>
                                    <p:cond delay="0"/>
                                  </p:stCondLst>
                                  <p:childTnLst>
                                    <p:animMotion origin="layout" path="M 5E-6 3.7037E-6 L 0.31303 3.7037E-6 " pathEditMode="relative" rAng="0" ptsTypes="AA">
                                      <p:cBhvr>
                                        <p:cTn id="6" dur="2000" fill="hold"/>
                                        <p:tgtEl>
                                          <p:spTgt spid="11"/>
                                        </p:tgtEl>
                                        <p:attrNameLst>
                                          <p:attrName>ppt_x</p:attrName>
                                          <p:attrName>ppt_y</p:attrName>
                                        </p:attrNameLst>
                                      </p:cBhvr>
                                      <p:rCtr x="15642" y="0"/>
                                    </p:animMotion>
                                  </p:childTnLst>
                                </p:cTn>
                              </p:par>
                            </p:childTnLst>
                          </p:cTn>
                        </p:par>
                        <p:par>
                          <p:cTn id="7" fill="hold">
                            <p:stCondLst>
                              <p:cond delay="2000"/>
                            </p:stCondLst>
                            <p:childTnLst>
                              <p:par>
                                <p:cTn id="8" presetID="57" presetClass="path" presetSubtype="0" accel="50000" decel="50000" fill="hold" nodeType="afterEffect">
                                  <p:stCondLst>
                                    <p:cond delay="0"/>
                                  </p:stCondLst>
                                  <p:childTnLst>
                                    <p:animMotion origin="layout" path="M -0.23976 0.26505 L -0.23976 0.14005 C -0.23976 0.08403 -0.17084 0.01505 -0.11476 0.01505 L 0.01024 0.01505 " pathEditMode="relative" rAng="0" ptsTypes="FfFF">
                                      <p:cBhvr>
                                        <p:cTn id="9" dur="2000" spd="-100000" fill="hold"/>
                                        <p:tgtEl>
                                          <p:spTgt spid="15"/>
                                        </p:tgtEl>
                                        <p:attrNameLst>
                                          <p:attrName>ppt_x</p:attrName>
                                          <p:attrName>ppt_y</p:attrName>
                                        </p:attrNameLst>
                                      </p:cBhvr>
                                      <p:rCtr x="12500" y="-12500"/>
                                    </p:animMotion>
                                  </p:childTnLst>
                                </p:cTn>
                              </p:par>
                            </p:childTnLst>
                          </p:cTn>
                        </p:par>
                        <p:par>
                          <p:cTn id="10" fill="hold">
                            <p:stCondLst>
                              <p:cond delay="4000"/>
                            </p:stCondLst>
                            <p:childTnLst>
                              <p:par>
                                <p:cTn id="11" presetID="64" presetClass="path" presetSubtype="0" accel="50000" decel="50000" fill="hold" nodeType="afterEffect">
                                  <p:stCondLst>
                                    <p:cond delay="0"/>
                                  </p:stCondLst>
                                  <p:childTnLst>
                                    <p:animMotion origin="layout" path="M 2.77778E-7 -4.07407E-6 L 2.77778E-7 -0.32546 " pathEditMode="relative" rAng="0" ptsTypes="AA">
                                      <p:cBhvr>
                                        <p:cTn id="12" dur="2000" fill="hold"/>
                                        <p:tgtEl>
                                          <p:spTgt spid="13"/>
                                        </p:tgtEl>
                                        <p:attrNameLst>
                                          <p:attrName>ppt_x</p:attrName>
                                          <p:attrName>ppt_y</p:attrName>
                                        </p:attrNameLst>
                                      </p:cBhvr>
                                      <p:rCtr x="0" y="-16273"/>
                                    </p:animMotion>
                                  </p:childTnLst>
                                </p:cTn>
                              </p:par>
                            </p:childTnLst>
                          </p:cTn>
                        </p:par>
                      </p:childTnLst>
                    </p:cTn>
                  </p:par>
                </p:childTnLst>
              </p:cTn>
              <p:nextCondLst>
                <p:cond evt="onClick" delay="0">
                  <p:tgtEl>
                    <p:spTgt spid="14"/>
                  </p:tgtEl>
                </p:cond>
              </p:nextCondLst>
            </p:seq>
            <p:seq concurrent="1" nextAc="seek">
              <p:cTn id="13" restart="whenNotActive" fill="hold" evtFilter="cancelBubble" nodeType="interactiveSeq">
                <p:stCondLst>
                  <p:cond evt="onClick" delay="0">
                    <p:tgtEl>
                      <p:spTgt spid="20"/>
                    </p:tgtEl>
                  </p:cond>
                </p:stCondLst>
                <p:endSync evt="end" delay="0">
                  <p:rtn val="all"/>
                </p:endSync>
                <p:childTnLst>
                  <p:par>
                    <p:cTn id="14" fill="hold">
                      <p:stCondLst>
                        <p:cond delay="0"/>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childTnLst>
                                </p:cTn>
                              </p:par>
                              <p:par>
                                <p:cTn id="18" presetID="1" presetClass="entr" presetSubtype="0"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childTnLst>
                                </p:cTn>
                              </p:par>
                            </p:childTnLst>
                          </p:cTn>
                        </p:par>
                      </p:childTnLst>
                    </p:cTn>
                  </p:par>
                </p:childTnLst>
              </p:cTn>
              <p:nextCondLst>
                <p:cond evt="onClick" delay="0">
                  <p:tgtEl>
                    <p:spTgt spid="20"/>
                  </p:tgtEl>
                </p:cond>
              </p:nextCondLst>
            </p:seq>
          </p:childTnLst>
        </p:cTn>
      </p:par>
    </p:tnLst>
    <p:bldLst>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délník 1"/>
          <p:cNvSpPr/>
          <p:nvPr/>
        </p:nvSpPr>
        <p:spPr>
          <a:xfrm>
            <a:off x="251521" y="1118155"/>
            <a:ext cx="8280920" cy="646331"/>
          </a:xfrm>
          <a:prstGeom prst="rect">
            <a:avLst/>
          </a:prstGeom>
        </p:spPr>
        <p:txBody>
          <a:bodyPr wrap="square">
            <a:spAutoFit/>
          </a:bodyPr>
          <a:lstStyle/>
          <a:p>
            <a:r>
              <a:rPr lang="cs-CZ" dirty="0"/>
              <a:t>AUTOR NEUVEDEN. </a:t>
            </a:r>
            <a:r>
              <a:rPr lang="cs-CZ" i="1" dirty="0" err="1"/>
              <a:t>Gify</a:t>
            </a:r>
            <a:r>
              <a:rPr lang="cs-CZ" i="1" dirty="0"/>
              <a:t> </a:t>
            </a:r>
            <a:r>
              <a:rPr lang="cs-CZ" i="1" dirty="0" err="1"/>
              <a:t>Nena</a:t>
            </a:r>
            <a:r>
              <a:rPr lang="cs-CZ" dirty="0"/>
              <a:t> [online]. [cit. 25.7.2012]. Dostupný na WWW: &lt;http://www.gify.nou.cz/do1_auta.htm&gt;. </a:t>
            </a:r>
          </a:p>
        </p:txBody>
      </p:sp>
      <p:sp>
        <p:nvSpPr>
          <p:cNvPr id="6" name="Obdélník 5"/>
          <p:cNvSpPr/>
          <p:nvPr/>
        </p:nvSpPr>
        <p:spPr>
          <a:xfrm>
            <a:off x="256078" y="2699526"/>
            <a:ext cx="8280920" cy="646331"/>
          </a:xfrm>
          <a:prstGeom prst="rect">
            <a:avLst/>
          </a:prstGeom>
        </p:spPr>
        <p:txBody>
          <a:bodyPr wrap="square">
            <a:spAutoFit/>
          </a:bodyPr>
          <a:lstStyle/>
          <a:p>
            <a:r>
              <a:rPr lang="cs-CZ" dirty="0"/>
              <a:t>AUTOR NEUVEDEN. </a:t>
            </a:r>
            <a:r>
              <a:rPr lang="cs-CZ" i="1" dirty="0" err="1"/>
              <a:t>Gify</a:t>
            </a:r>
            <a:r>
              <a:rPr lang="cs-CZ" i="1" dirty="0"/>
              <a:t> </a:t>
            </a:r>
            <a:r>
              <a:rPr lang="cs-CZ" i="1" dirty="0" err="1"/>
              <a:t>Nena</a:t>
            </a:r>
            <a:r>
              <a:rPr lang="cs-CZ" dirty="0"/>
              <a:t> [online]. [cit. 25.7.2012]. Dostupný na WWW: &lt;http://www.gify.nou.cz/do7_traktor.htm&gt;. </a:t>
            </a:r>
          </a:p>
        </p:txBody>
      </p:sp>
      <p:sp>
        <p:nvSpPr>
          <p:cNvPr id="7" name="Obdélník 6"/>
          <p:cNvSpPr/>
          <p:nvPr/>
        </p:nvSpPr>
        <p:spPr>
          <a:xfrm>
            <a:off x="256078" y="1916832"/>
            <a:ext cx="8532439" cy="646331"/>
          </a:xfrm>
          <a:prstGeom prst="rect">
            <a:avLst/>
          </a:prstGeom>
        </p:spPr>
        <p:txBody>
          <a:bodyPr wrap="square">
            <a:spAutoFit/>
          </a:bodyPr>
          <a:lstStyle/>
          <a:p>
            <a:r>
              <a:rPr lang="cs-CZ" dirty="0"/>
              <a:t>AUTOR NEUVEDEN. </a:t>
            </a:r>
            <a:r>
              <a:rPr lang="cs-CZ" i="1" dirty="0" err="1"/>
              <a:t>Gify</a:t>
            </a:r>
            <a:r>
              <a:rPr lang="cs-CZ" i="1" dirty="0"/>
              <a:t> </a:t>
            </a:r>
            <a:r>
              <a:rPr lang="cs-CZ" i="1" dirty="0" err="1"/>
              <a:t>Nena</a:t>
            </a:r>
            <a:r>
              <a:rPr lang="cs-CZ" dirty="0"/>
              <a:t> [online]. [cit. 25.7.2012]. Dostupný na WWW: &lt;http://www.gify.nou.cz/do6_stavebni.htm&gt;. </a:t>
            </a:r>
          </a:p>
        </p:txBody>
      </p:sp>
      <p:sp>
        <p:nvSpPr>
          <p:cNvPr id="8" name="Obdélník 7"/>
          <p:cNvSpPr/>
          <p:nvPr/>
        </p:nvSpPr>
        <p:spPr>
          <a:xfrm>
            <a:off x="256078" y="3501008"/>
            <a:ext cx="8280920" cy="646331"/>
          </a:xfrm>
          <a:prstGeom prst="rect">
            <a:avLst/>
          </a:prstGeom>
        </p:spPr>
        <p:txBody>
          <a:bodyPr wrap="square">
            <a:spAutoFit/>
          </a:bodyPr>
          <a:lstStyle/>
          <a:p>
            <a:r>
              <a:rPr lang="cs-CZ" dirty="0"/>
              <a:t>AUTOR NEUVEDEN. </a:t>
            </a:r>
            <a:r>
              <a:rPr lang="cs-CZ" i="1" dirty="0" err="1"/>
              <a:t>Gify</a:t>
            </a:r>
            <a:r>
              <a:rPr lang="cs-CZ" i="1" dirty="0"/>
              <a:t> </a:t>
            </a:r>
            <a:r>
              <a:rPr lang="cs-CZ" i="1" dirty="0" err="1"/>
              <a:t>Nena</a:t>
            </a:r>
            <a:r>
              <a:rPr lang="cs-CZ" dirty="0"/>
              <a:t> [online]. [cit. 25.7.2012]. Dostupný na WWW: &lt;http://www.gify.nou.cz/do4_motorky.htm&gt;. </a:t>
            </a:r>
          </a:p>
        </p:txBody>
      </p:sp>
      <p:sp>
        <p:nvSpPr>
          <p:cNvPr id="9" name="TextovéPole 8"/>
          <p:cNvSpPr txBox="1"/>
          <p:nvPr/>
        </p:nvSpPr>
        <p:spPr>
          <a:xfrm>
            <a:off x="251521" y="476672"/>
            <a:ext cx="2304255" cy="369332"/>
          </a:xfrm>
          <a:prstGeom prst="rect">
            <a:avLst/>
          </a:prstGeom>
          <a:noFill/>
        </p:spPr>
        <p:txBody>
          <a:bodyPr wrap="square" rtlCol="0">
            <a:spAutoFit/>
          </a:bodyPr>
          <a:lstStyle/>
          <a:p>
            <a:r>
              <a:rPr lang="cs-CZ" dirty="0" smtClean="0"/>
              <a:t>Reference:</a:t>
            </a:r>
            <a:endParaRPr lang="cs-CZ" dirty="0"/>
          </a:p>
        </p:txBody>
      </p:sp>
      <p:sp>
        <p:nvSpPr>
          <p:cNvPr id="10" name="TextovéPole 9"/>
          <p:cNvSpPr txBox="1"/>
          <p:nvPr/>
        </p:nvSpPr>
        <p:spPr>
          <a:xfrm>
            <a:off x="256078" y="4280029"/>
            <a:ext cx="7560839" cy="1754326"/>
          </a:xfrm>
          <a:prstGeom prst="rect">
            <a:avLst/>
          </a:prstGeom>
          <a:noFill/>
        </p:spPr>
        <p:txBody>
          <a:bodyPr wrap="square" rtlCol="0">
            <a:spAutoFit/>
          </a:bodyPr>
          <a:lstStyle/>
          <a:p>
            <a:r>
              <a:rPr lang="cs-CZ" dirty="0" smtClean="0"/>
              <a:t>Obrázky dopravních značek jsou obrazovou přílohou vyhlášky č. 30/2001 Sb. a jsou staženy z:</a:t>
            </a:r>
          </a:p>
          <a:p>
            <a:r>
              <a:rPr lang="cs-CZ" i="1" dirty="0" smtClean="0"/>
              <a:t>Wikipedie</a:t>
            </a:r>
            <a:r>
              <a:rPr lang="cs-CZ" i="1" dirty="0"/>
              <a:t>: Otevřená encyklopedie: Dopravní značení v Česku</a:t>
            </a:r>
            <a:r>
              <a:rPr lang="cs-CZ" dirty="0"/>
              <a:t> [online]. c2012 [citováno </a:t>
            </a:r>
            <a:r>
              <a:rPr lang="cs-CZ" dirty="0" smtClean="0"/>
              <a:t>14. 5. </a:t>
            </a:r>
            <a:r>
              <a:rPr lang="cs-CZ" dirty="0"/>
              <a:t>2012]. Dostupný z WWW: &lt;</a:t>
            </a:r>
            <a:r>
              <a:rPr lang="cs-CZ" dirty="0">
                <a:hlinkClick r:id="rId2"/>
              </a:rPr>
              <a:t>http://cs.wikipedia.org/w/</a:t>
            </a:r>
            <a:r>
              <a:rPr lang="cs-CZ" dirty="0" err="1">
                <a:hlinkClick r:id="rId2"/>
              </a:rPr>
              <a:t>index.php?title</a:t>
            </a:r>
            <a:r>
              <a:rPr lang="cs-CZ" dirty="0">
                <a:hlinkClick r:id="rId2"/>
              </a:rPr>
              <a:t>=Dopravn%C3%AD_zna%C4%8Den%C3%AD_v_%C4%8Cesku&amp;oldid=7906188</a:t>
            </a:r>
            <a:r>
              <a:rPr lang="cs-CZ" dirty="0"/>
              <a:t>&gt; </a:t>
            </a:r>
            <a:endParaRPr lang="cs-CZ" dirty="0"/>
          </a:p>
        </p:txBody>
      </p:sp>
    </p:spTree>
    <p:extLst>
      <p:ext uri="{BB962C8B-B14F-4D97-AF65-F5344CB8AC3E}">
        <p14:creationId xmlns:p14="http://schemas.microsoft.com/office/powerpoint/2010/main" val="122788612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314</TotalTime>
  <Words>450</Words>
  <Application>Microsoft Office PowerPoint</Application>
  <PresentationFormat>Předvádění na obrazovce (4:3)</PresentationFormat>
  <Paragraphs>73</Paragraphs>
  <Slides>12</Slides>
  <Notes>1</Notes>
  <HiddenSlides>0</HiddenSlides>
  <MMClips>0</MMClips>
  <ScaleCrop>false</ScaleCrop>
  <HeadingPairs>
    <vt:vector size="4" baseType="variant">
      <vt:variant>
        <vt:lpstr>Motiv</vt:lpstr>
      </vt:variant>
      <vt:variant>
        <vt:i4>1</vt:i4>
      </vt:variant>
      <vt:variant>
        <vt:lpstr>Nadpisy snímků</vt:lpstr>
      </vt:variant>
      <vt:variant>
        <vt:i4>12</vt:i4>
      </vt:variant>
    </vt:vector>
  </HeadingPairs>
  <TitlesOfParts>
    <vt:vector size="13" baseType="lpstr">
      <vt:lpstr>Motiv systému Office</vt:lpstr>
      <vt:lpstr>Prezentace aplikace PowerPoint</vt:lpstr>
      <vt:lpstr>Prezentace aplikace PowerPoint</vt:lpstr>
      <vt:lpstr>Křižovatky</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Dopravní značky</dc:title>
  <dc:creator>Admin</dc:creator>
  <cp:lastModifiedBy>Admin</cp:lastModifiedBy>
  <cp:revision>27</cp:revision>
  <dcterms:created xsi:type="dcterms:W3CDTF">2011-11-26T17:58:20Z</dcterms:created>
  <dcterms:modified xsi:type="dcterms:W3CDTF">2012-07-25T11:45:24Z</dcterms:modified>
</cp:coreProperties>
</file>