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63" r:id="rId4"/>
    <p:sldId id="257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4.%20Mezolit/1.%20Mezolit%20-%20jednuduch%C3%A9%20n%C3%A1stroje/2.%20Um%C4%9Bn%C3%AD%20mezolitu%20-%20mikrolity%20-%20hroty%20%C5%A1%C3%ADp%C5%AF.jpg" TargetMode="External"/><Relationship Id="rId2" Type="http://schemas.openxmlformats.org/officeDocument/2006/relationships/hyperlink" Target="http://217.115.252.254:1572/dokumenty%20pro%20studenty/dvo%C5%99%C3%A1k%20martin/1.%20Prav%C4%9Bk/4.%20Mezolit/1.%20Mezolit%20-%20jednuduch%C3%A9%20n%C3%A1stroje/1.%20Mezolit%20-%20jednoduch%C3%A9%20n%C3%A1stroje%20k%20rybolovu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217.115.252.254:1572/Dokumenty%20pro%20studenty/Dvo%C5%99%C3%A1k%20Martin/1.%20Prav%C4%9Bk/4.%20Mezolit/Mezolit%20-%20p%C5%AFdorys%20mezolitick%C3%A9ho%20s%C3%ADdli%C5%A1t%C4%9B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4.%20Mezolit/2.%20Mezolitick%C3%A1%20n%C3%A1st%C4%9Bnn%C3%AD%20malba/2.%20Mezolitick%C3%A9%20malby%20-%20Alpera,%20%C5%A0pan%C4%9Blsko.jpg" TargetMode="External"/><Relationship Id="rId2" Type="http://schemas.openxmlformats.org/officeDocument/2006/relationships/hyperlink" Target="http://217.115.252.254:1572/Dokumenty%20pro%20studenty/Dvo%C5%99%C3%A1k%20Martin/1.%20Prav%C4%9Bk/4.%20Mezolit/2.%20Mezolitick%C3%A1%20n%C3%A1st%C4%9Bnn%C3%AD%20malba/1.%20Mezolit%20-%20n%C3%A1st%C4%9Bnn%C3%A9%20malby%20-%20Valltorta,%20%C5%A0pan%C4%9Blsk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217.115.252.254:1572/Dokumenty%20pro%20studenty/Dvo%C5%99%C3%A1k%20Martin/1.%20Prav%C4%9Bk/4.%20Mezolit/2.%20Mezolitick%C3%A1%20n%C3%A1st%C4%9Bnn%C3%AD%20malba/3.%20Mezolitick%C3%A9%20malby%20-%20Domica,%20Slovensko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6632"/>
            <a:ext cx="4595313" cy="6580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550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(PRAVĚK)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STŘEDNÍ  DOBA  KAMENNÁ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500174"/>
            <a:ext cx="8229600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3600" b="1" i="1" u="sng" dirty="0" smtClean="0">
                <a:solidFill>
                  <a:schemeClr val="accent1">
                    <a:lumMod val="75000"/>
                  </a:schemeClr>
                </a:solidFill>
              </a:rPr>
              <a:t>kámen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 = </a:t>
            </a:r>
            <a:r>
              <a:rPr lang="cs-CZ" sz="3500" dirty="0" smtClean="0">
                <a:solidFill>
                  <a:schemeClr val="bg2">
                    <a:lumMod val="50000"/>
                  </a:schemeClr>
                </a:solidFill>
              </a:rPr>
              <a:t>hlavní materiál pro výrobu 			 nástrojů a zbraní</a:t>
            </a:r>
            <a:endParaRPr lang="cs-CZ" sz="35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2000240"/>
            <a:ext cx="7800972" cy="4572000"/>
          </a:xfrm>
        </p:spPr>
        <p:txBody>
          <a:bodyPr/>
          <a:lstStyle/>
          <a:p>
            <a:pPr marL="514350" indent="-514350">
              <a:buClrTx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Starší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Paleolit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(3 000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000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– 8000 přnl.)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2.   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Střední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Mezolit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(8000 – 5500 přnl.)</a:t>
            </a:r>
          </a:p>
          <a:p>
            <a:pPr marL="514350" indent="-514350">
              <a:buClrTx/>
              <a:buAutoNum type="arabicPeriod" startAt="3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Mladší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Neolit</a:t>
            </a:r>
          </a:p>
          <a:p>
            <a:pPr marL="0" indent="0">
              <a:buClrTx/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(5500 – 4300 přnl.)</a:t>
            </a:r>
          </a:p>
          <a:p>
            <a:pPr marL="514350" indent="-514350">
              <a:buClrTx/>
              <a:buAutoNum type="arabicPeriod" startAt="4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Pozdní doba kamenná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Eneolit</a:t>
            </a:r>
            <a:endParaRPr lang="cs-CZ" i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ClrTx/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(4300 – 2200 přnl.)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800972" cy="12192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Doba kamenná- dělení: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4071934"/>
          </a:xfrm>
        </p:spPr>
        <p:txBody>
          <a:bodyPr/>
          <a:lstStyle/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oteplení podnebí 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nové druhy stromů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			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nové druhy zvířat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				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vznik jezer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ochrana majetku a potravy 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rivalita mezi rody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zakládání osad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putování za kořistí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endParaRPr lang="cs-CZ" sz="800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pes = první domestikované zvíře</a:t>
            </a:r>
          </a:p>
          <a:p>
            <a:pPr>
              <a:buClr>
                <a:schemeClr val="accent1"/>
              </a:buClr>
            </a:pPr>
            <a:endParaRPr lang="cs-CZ" dirty="0" smtClean="0">
              <a:solidFill>
                <a:schemeClr val="bg2">
                  <a:lumMod val="50000"/>
                </a:schemeClr>
              </a:solidFill>
              <a:sym typeface="Wingdings 3"/>
            </a:endParaRPr>
          </a:p>
          <a:p>
            <a:pPr>
              <a:buClr>
                <a:schemeClr val="accent1"/>
              </a:buClr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63352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Střední doba kamenná – Mezolit</a:t>
            </a:r>
            <a:b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(8000 – 5500 přnl.)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6143668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jednoduché nástroje k rybolovu: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1600" dirty="0" smtClean="0">
                <a:solidFill>
                  <a:schemeClr val="accent6"/>
                </a:solidFill>
                <a:hlinkClick r:id="rId2"/>
              </a:rPr>
              <a:t>http://217.115.252.254:1572/dokumenty%20pro%20studenty/</a:t>
            </a:r>
            <a:r>
              <a:rPr lang="cs-CZ" sz="1600" dirty="0" err="1" smtClean="0">
                <a:solidFill>
                  <a:schemeClr val="accent6"/>
                </a:solidFill>
                <a:hlinkClick r:id="rId2"/>
              </a:rPr>
              <a:t>dvo</a:t>
            </a:r>
            <a:r>
              <a:rPr lang="cs-CZ" sz="1600" dirty="0" smtClean="0">
                <a:solidFill>
                  <a:schemeClr val="accent6"/>
                </a:solidFill>
                <a:hlinkClick r:id="rId2"/>
              </a:rPr>
              <a:t>%C5%99%C3%A1k%20martin/1.%20Prav%C4%9Bk/4.%20Mezolit/1.%20Mezolit%20-%20jednuduch%C3%A9%20n%C3%A1stroje/1.%20Mezolit%20-%20jednoduch%C3%A9%20n%C3%A1stroje%20k%20rybolovu.JPG</a:t>
            </a:r>
            <a:endParaRPr lang="cs-CZ" sz="1600" dirty="0" smtClean="0">
              <a:solidFill>
                <a:schemeClr val="accent6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hroty šípů: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1600" dirty="0" smtClean="0">
                <a:hlinkClick r:id="rId3"/>
              </a:rPr>
              <a:t>http://217.115.252.254:1572/dokumenty%20pro%20studenty/</a:t>
            </a:r>
            <a:r>
              <a:rPr lang="cs-CZ" sz="1600" dirty="0" err="1" smtClean="0">
                <a:hlinkClick r:id="rId3"/>
              </a:rPr>
              <a:t>dvo</a:t>
            </a:r>
            <a:r>
              <a:rPr lang="cs-CZ" sz="1600" dirty="0" smtClean="0">
                <a:hlinkClick r:id="rId3"/>
              </a:rPr>
              <a:t>%C5%99%C3%A1k%20martin/1.%20Prav%C4%9Bk/4.%20Mezolit/1.%20Mezolit%20-%20jednuduch%C3%A9%20n%C3%A1stroje/2.%20Um%C4%9Bn%C3%AD%20mezolitu%20-%20mikrolity%20-%20hroty%20%C5%A1%C3%</a:t>
            </a:r>
            <a:r>
              <a:rPr lang="cs-CZ" sz="1600" dirty="0" err="1" smtClean="0">
                <a:hlinkClick r:id="rId3"/>
              </a:rPr>
              <a:t>ADp</a:t>
            </a:r>
            <a:r>
              <a:rPr lang="cs-CZ" sz="1600" dirty="0" smtClean="0">
                <a:hlinkClick r:id="rId3"/>
              </a:rPr>
              <a:t>%C5%</a:t>
            </a:r>
            <a:r>
              <a:rPr lang="cs-CZ" sz="1600" dirty="0" err="1" smtClean="0">
                <a:hlinkClick r:id="rId3"/>
              </a:rPr>
              <a:t>AF.jpg</a:t>
            </a:r>
            <a:endParaRPr lang="cs-CZ" sz="1600" dirty="0" smtClean="0"/>
          </a:p>
          <a:p>
            <a:pPr>
              <a:buNone/>
            </a:pPr>
            <a:endParaRPr lang="cs-CZ" sz="2400" dirty="0" smtClean="0">
              <a:solidFill>
                <a:schemeClr val="accent6"/>
              </a:solidFill>
            </a:endParaRPr>
          </a:p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půdorys osady (sídliště):</a:t>
            </a:r>
          </a:p>
          <a:p>
            <a:pPr>
              <a:buClr>
                <a:schemeClr val="accent1"/>
              </a:buCl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17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http://217.115.252.254:1572/Dokumenty%20pro%20studenty/</a:t>
            </a:r>
            <a:r>
              <a:rPr lang="cs-CZ" sz="17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Dvo</a:t>
            </a:r>
            <a:r>
              <a:rPr lang="cs-CZ" sz="17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%C5%99%C3%A1k%20Martin/1.%20Prav%C4%9Bk/4.%20Mezolit/Mezolit%20-%20p%C5%</a:t>
            </a:r>
            <a:r>
              <a:rPr lang="cs-CZ" sz="17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AFdorys</a:t>
            </a:r>
            <a:r>
              <a:rPr lang="cs-CZ" sz="17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%20mezolitick%C3%A9ho%20s%C3%</a:t>
            </a:r>
            <a:r>
              <a:rPr lang="cs-CZ" sz="1700" dirty="0" err="1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ADdli</a:t>
            </a:r>
            <a:r>
              <a:rPr lang="cs-CZ" sz="17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%C5%A1t%C4%9B.jpg</a:t>
            </a:r>
            <a:endParaRPr lang="cs-CZ" sz="17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929354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nástěnná malba v jeskyni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Valltorta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(Španělsko):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</a:t>
            </a:r>
            <a:r>
              <a:rPr lang="cs-CZ" sz="1600" dirty="0" smtClean="0">
                <a:hlinkClick r:id="rId2"/>
              </a:rPr>
              <a:t>http://217.115.252.254:1572/Dokumenty%20pro%20studenty/</a:t>
            </a:r>
            <a:r>
              <a:rPr lang="cs-CZ" sz="1600" dirty="0" err="1" smtClean="0">
                <a:hlinkClick r:id="rId2"/>
              </a:rPr>
              <a:t>Dvo</a:t>
            </a:r>
            <a:r>
              <a:rPr lang="cs-CZ" sz="1600" dirty="0" smtClean="0">
                <a:hlinkClick r:id="rId2"/>
              </a:rPr>
              <a:t>%C5%99%C3%A1k%20Martin/1.%20Prav%C4%9Bk/4.%20Mezolit/2.%20Mezolitick%C3%A1%20n%C3%A1st%C4%9Bnn%C3%AD%20malba/1.%20Mezolit%20-%20n%C3%A1st%C4%9Bnn%C3%A9%20malby%20-%20Valltorta,%20%C5%A0pan%C4%9Blsko.JP</a:t>
            </a:r>
            <a:endParaRPr lang="cs-CZ" sz="1600" dirty="0" smtClean="0"/>
          </a:p>
          <a:p>
            <a:pPr>
              <a:buNone/>
            </a:pPr>
            <a:endParaRPr lang="cs-CZ" sz="2400" dirty="0" smtClean="0"/>
          </a:p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nástěnná malba v jeskyni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Alpera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(Španělsko):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r>
              <a:rPr lang="cs-CZ" dirty="0" smtClean="0"/>
              <a:t>	</a:t>
            </a:r>
            <a:r>
              <a:rPr lang="cs-CZ" sz="1600" dirty="0" smtClean="0">
                <a:hlinkClick r:id="rId3"/>
              </a:rPr>
              <a:t>http://217.115.252.254:1572/Dokumenty%20pro%20studenty/</a:t>
            </a:r>
            <a:r>
              <a:rPr lang="cs-CZ" sz="1600" dirty="0" err="1" smtClean="0">
                <a:hlinkClick r:id="rId3"/>
              </a:rPr>
              <a:t>Dvo</a:t>
            </a:r>
            <a:r>
              <a:rPr lang="cs-CZ" sz="1600" dirty="0" smtClean="0">
                <a:hlinkClick r:id="rId3"/>
              </a:rPr>
              <a:t>%C5%99%C3%A1k%20Martin/1.%20Prav%C4%9Bk/4.%20Mezolit/2.%20Mezolitick%C3%A1%20n%C3%A1st%C4%9Bnn%C3%AD%20malba/2.%20Mezolitick%C3%A9%20malby%20-%20Alpera,%20%C5%A0pan%C4%9Blsko.jpg</a:t>
            </a:r>
            <a:endParaRPr lang="cs-CZ" sz="1600" dirty="0" smtClean="0"/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endParaRPr lang="cs-CZ" sz="2400" dirty="0" smtClean="0"/>
          </a:p>
          <a:p>
            <a:pPr>
              <a:spcBef>
                <a:spcPts val="0"/>
              </a:spcBef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jeskyně Domica (Slovensko):</a:t>
            </a:r>
          </a:p>
          <a:p>
            <a:pPr>
              <a:spcBef>
                <a:spcPts val="0"/>
              </a:spcBef>
              <a:buClr>
                <a:schemeClr val="accent1"/>
              </a:buClr>
              <a:buNone/>
            </a:pPr>
            <a:r>
              <a:rPr lang="cs-CZ" dirty="0" smtClean="0"/>
              <a:t>	</a:t>
            </a:r>
            <a:r>
              <a:rPr lang="cs-CZ" sz="1700" dirty="0" smtClean="0">
                <a:hlinkClick r:id="rId4"/>
              </a:rPr>
              <a:t>http://217.115.252.254:1572/Dokumenty%20pro%20studenty/</a:t>
            </a:r>
            <a:r>
              <a:rPr lang="cs-CZ" sz="1700" dirty="0" err="1" smtClean="0">
                <a:hlinkClick r:id="rId4"/>
              </a:rPr>
              <a:t>Dvo</a:t>
            </a:r>
            <a:r>
              <a:rPr lang="cs-CZ" sz="1700" dirty="0" smtClean="0">
                <a:hlinkClick r:id="rId4"/>
              </a:rPr>
              <a:t>%C5%99%C3%A1k%20Martin/1.%20Prav%C4%9Bk/4.%20Mezolit/2.%20Mezolitick%C3%A1%20n%C3%A1st%C4%9Bnn%C3%AD%20malba/3.%20Mezolitick%C3%A9%20malby%20-%20Domica,%20Slovensko.JPG</a:t>
            </a:r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3738570"/>
          </a:xfrm>
        </p:spPr>
        <p:txBody>
          <a:bodyPr/>
          <a:lstStyle/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oteplení podnebí 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nové druhy stromů a zvířat</a:t>
            </a:r>
          </a:p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lidé zakládali osady, ale nezůstávali dlouho na jednom místě </a:t>
            </a:r>
            <a:r>
              <a:rPr lang="cs-CZ" dirty="0" smtClean="0">
                <a:solidFill>
                  <a:schemeClr val="accent1"/>
                </a:solidFill>
                <a:sym typeface="Wingdings 3"/>
              </a:rPr>
              <a:t>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putovali za potravou</a:t>
            </a:r>
          </a:p>
          <a:p>
            <a:pPr>
              <a:buClr>
                <a:schemeClr val="accent1"/>
              </a:buClr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 3"/>
              </a:rPr>
              <a:t>pes se stal prvním zdomácnělým zvířetem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219200"/>
          </a:xfrm>
        </p:spPr>
        <p:txBody>
          <a:bodyPr>
            <a:normAutofit/>
          </a:bodyPr>
          <a:lstStyle/>
          <a:p>
            <a:r>
              <a:rPr lang="cs-CZ" sz="2200" u="sng" dirty="0" smtClean="0">
                <a:solidFill>
                  <a:schemeClr val="accent1">
                    <a:lumMod val="75000"/>
                  </a:schemeClr>
                </a:solidFill>
              </a:rPr>
              <a:t>shrnutí: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	   </a:t>
            </a:r>
            <a:r>
              <a:rPr lang="cs-CZ" sz="3100" b="1" dirty="0" smtClean="0">
                <a:solidFill>
                  <a:schemeClr val="accent1">
                    <a:lumMod val="75000"/>
                  </a:schemeClr>
                </a:solidFill>
              </a:rPr>
              <a:t>2. Střední doba kamenná- </a:t>
            </a: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Mezolit</a:t>
            </a:r>
            <a:r>
              <a:rPr lang="cs-CZ" sz="31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1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100" b="1" dirty="0" smtClean="0">
                <a:solidFill>
                  <a:schemeClr val="accent1">
                    <a:lumMod val="75000"/>
                  </a:schemeClr>
                </a:solidFill>
              </a:rPr>
              <a:t>		         (8000 – 5500 přnl.)</a:t>
            </a:r>
            <a:endParaRPr lang="cs-CZ" sz="31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BAROKO</Template>
  <TotalTime>49</TotalTime>
  <Words>69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STŘEDNÍ  DOBA  KAMENNÁ</vt:lpstr>
      <vt:lpstr>Prezentace aplikace PowerPoint</vt:lpstr>
      <vt:lpstr>Doba kamenná- dělení:</vt:lpstr>
      <vt:lpstr>Střední doba kamenná – Mezolit (8000 – 5500 přnl.)</vt:lpstr>
      <vt:lpstr>Prezentace aplikace PowerPoint</vt:lpstr>
      <vt:lpstr>Prezentace aplikace PowerPoint</vt:lpstr>
      <vt:lpstr>shrnutí:    2. Střední doba kamenná- Mezolit            (8000 – 5500 přnl.)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 DOBA  KAMENNÁ</dc:title>
  <dc:creator>6KWG</dc:creator>
  <cp:lastModifiedBy>6KWG</cp:lastModifiedBy>
  <cp:revision>7</cp:revision>
  <dcterms:modified xsi:type="dcterms:W3CDTF">2012-05-20T20:32:14Z</dcterms:modified>
</cp:coreProperties>
</file>