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189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902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150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122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126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843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112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41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552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994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847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34137E-82EC-42EE-B12B-30508EA58B5C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93D4C-7798-4253-B4AB-E8F4F34E21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814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znam_ohro%C5%BEen%C3%BDch_%C5%BEivo%C4%8Dich%C5%AF_v_%C4%8Cesku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%C5%99e%C4%8Dek_poln%C3%AD" TargetMode="External"/><Relationship Id="rId13" Type="http://schemas.openxmlformats.org/officeDocument/2006/relationships/hyperlink" Target="http://cs.wikipedia.org/wiki/Vydra_%C5%99%C3%AD%C4%8Dn%C3%AD" TargetMode="External"/><Relationship Id="rId3" Type="http://schemas.openxmlformats.org/officeDocument/2006/relationships/image" Target="../media/image2.wmf"/><Relationship Id="rId7" Type="http://schemas.openxmlformats.org/officeDocument/2006/relationships/hyperlink" Target="http://cs.wikipedia.org/wiki/Medv%C4%9Bd_hn%C4%9Bd%C3%BD" TargetMode="External"/><Relationship Id="rId12" Type="http://schemas.openxmlformats.org/officeDocument/2006/relationships/hyperlink" Target="http://cs.wikipedia.org/wiki/Veverka_obecn%C3%A1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Ko%C4%8Dka_divok%C3%A1" TargetMode="External"/><Relationship Id="rId11" Type="http://schemas.openxmlformats.org/officeDocument/2006/relationships/hyperlink" Target="http://cs.wikipedia.org/wiki/Plch_velk%C3%BD" TargetMode="External"/><Relationship Id="rId5" Type="http://schemas.openxmlformats.org/officeDocument/2006/relationships/hyperlink" Target="http://cs.wikipedia.org/wiki/Sysel_obecn%C3%BD" TargetMode="External"/><Relationship Id="rId10" Type="http://schemas.openxmlformats.org/officeDocument/2006/relationships/hyperlink" Target="http://cs.wikipedia.org/wiki/Rys_ostrovid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cs.wikipedia.org/wiki/Bobr_evropsk%C3%BD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rahujec_obecn%C3%BD" TargetMode="External"/><Relationship Id="rId13" Type="http://schemas.openxmlformats.org/officeDocument/2006/relationships/hyperlink" Target="http://cs.wikipedia.org/wiki/Sova_p%C3%A1len%C3%A1" TargetMode="External"/><Relationship Id="rId3" Type="http://schemas.openxmlformats.org/officeDocument/2006/relationships/image" Target="../media/image2.wmf"/><Relationship Id="rId7" Type="http://schemas.openxmlformats.org/officeDocument/2006/relationships/hyperlink" Target="http://cs.wikipedia.org/wiki/Strnad_lu%C4%8Dn%C3%AD" TargetMode="External"/><Relationship Id="rId12" Type="http://schemas.openxmlformats.org/officeDocument/2006/relationships/hyperlink" Target="http://cs.wikipedia.org/wiki/%C4%8C%C3%ADrka_obecn%C3%A1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Orel_skaln%C3%AD" TargetMode="External"/><Relationship Id="rId11" Type="http://schemas.openxmlformats.org/officeDocument/2006/relationships/hyperlink" Target="http://cs.wikipedia.org/wiki/Krkavec_velk%C3%BD" TargetMode="External"/><Relationship Id="rId5" Type="http://schemas.openxmlformats.org/officeDocument/2006/relationships/hyperlink" Target="http://cs.wikipedia.org/wiki/Je%C5%99%C3%A1b_popelav%C3%BD" TargetMode="External"/><Relationship Id="rId15" Type="http://schemas.openxmlformats.org/officeDocument/2006/relationships/hyperlink" Target="http://cs.wikipedia.org/wiki/Moudivl%C3%A1%C4%8Dek_lu%C5%BEn%C3%AD" TargetMode="External"/><Relationship Id="rId10" Type="http://schemas.openxmlformats.org/officeDocument/2006/relationships/hyperlink" Target="http://cs.wikipedia.org/wiki/K%C5%99epelka_poln%C3%AD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cs.wikipedia.org/wiki/%C4%8C%C3%A1p_%C4%8Dern%C3%BD" TargetMode="External"/><Relationship Id="rId14" Type="http://schemas.openxmlformats.org/officeDocument/2006/relationships/hyperlink" Target="http://cs.wikipedia.org/wiki/Vla%C5%A1tovka_obecn%C3%A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lep%C3%BD%C5%A1_k%C5%99ehk%C3%BD" TargetMode="External"/><Relationship Id="rId3" Type="http://schemas.openxmlformats.org/officeDocument/2006/relationships/image" Target="../media/image2.wmf"/><Relationship Id="rId7" Type="http://schemas.openxmlformats.org/officeDocument/2006/relationships/hyperlink" Target="http://cs.wikipedia.org/wiki/Zmije_obecn%C3%A1" TargetMode="External"/><Relationship Id="rId12" Type="http://schemas.openxmlformats.org/officeDocument/2006/relationships/hyperlink" Target="http://cs.wikipedia.org/wiki/%C5%BDelva_bahenn%C3%AD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U%C5%BEovka_stromov%C3%A1" TargetMode="External"/><Relationship Id="rId11" Type="http://schemas.openxmlformats.org/officeDocument/2006/relationships/hyperlink" Target="http://cs.wikipedia.org/wiki/U%C5%BEovka_obojkov%C3%A1" TargetMode="External"/><Relationship Id="rId5" Type="http://schemas.openxmlformats.org/officeDocument/2006/relationships/hyperlink" Target="http://cs.wikipedia.org/wiki/Je%C5%A1t%C4%9Brka_zedn%C3%AD" TargetMode="External"/><Relationship Id="rId10" Type="http://schemas.openxmlformats.org/officeDocument/2006/relationships/hyperlink" Target="http://cs.wikipedia.org/wiki/U%C5%BEovka_hladk%C3%A1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cs.wikipedia.org/wiki/Je%C5%A1t%C4%9Brka_obecn%C3%A1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u%C5%88ka_ohniv%C3%A1" TargetMode="External"/><Relationship Id="rId3" Type="http://schemas.openxmlformats.org/officeDocument/2006/relationships/image" Target="../media/image2.wmf"/><Relationship Id="rId7" Type="http://schemas.openxmlformats.org/officeDocument/2006/relationships/hyperlink" Target="http://cs.wikipedia.org/wiki/Skokan_sk%C5%99ehotav%C3%BD" TargetMode="External"/><Relationship Id="rId12" Type="http://schemas.openxmlformats.org/officeDocument/2006/relationships/hyperlink" Target="http://cs.wikipedia.org/wiki/Mlok_skvrnit%C3%BD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kokan_ostronos%C3%BD" TargetMode="External"/><Relationship Id="rId11" Type="http://schemas.openxmlformats.org/officeDocument/2006/relationships/hyperlink" Target="http://cs.wikipedia.org/wiki/Ropucha_obecn%C3%A1" TargetMode="External"/><Relationship Id="rId5" Type="http://schemas.openxmlformats.org/officeDocument/2006/relationships/hyperlink" Target="http://cs.wikipedia.org/wiki/Ropucha_kr%C3%A1tkonoh%C3%A1" TargetMode="External"/><Relationship Id="rId10" Type="http://schemas.openxmlformats.org/officeDocument/2006/relationships/hyperlink" Target="http://cs.wikipedia.org/wiki/Rosni%C4%8Dka_zelen%C3%A1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cs.wikipedia.org/wiki/%C4%8Colek_obecn%C3%BD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3%A1chn%C3%ADk_hn%C4%9Bd%C3%BD" TargetMode="External"/><Relationship Id="rId13" Type="http://schemas.openxmlformats.org/officeDocument/2006/relationships/hyperlink" Target="http://cs.wikipedia.org/wiki/%C5%BDlu%C5%A5%C3%A1sek_barvom%C4%9Bnn%C3%BD" TargetMode="External"/><Relationship Id="rId3" Type="http://schemas.openxmlformats.org/officeDocument/2006/relationships/image" Target="../media/image2.wmf"/><Relationship Id="rId7" Type="http://schemas.openxmlformats.org/officeDocument/2006/relationships/hyperlink" Target="http://cs.wikipedia.org/wiki/Pestrok%C5%99%C3%ADdlec_podra%C5%BEcov%C3%BD" TargetMode="External"/><Relationship Id="rId12" Type="http://schemas.openxmlformats.org/officeDocument/2006/relationships/hyperlink" Target="http://cs.wikipedia.org/wiki/Roh%C3%A1%C4%8D_obecn%C3%BD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Tesa%C5%99%C3%ADk_alpsk%C3%BD" TargetMode="External"/><Relationship Id="rId11" Type="http://schemas.openxmlformats.org/officeDocument/2006/relationships/hyperlink" Target="http://cs.wikipedia.org/wiki/Otak%C3%A1rek_fenyklov%C3%BD" TargetMode="External"/><Relationship Id="rId5" Type="http://schemas.openxmlformats.org/officeDocument/2006/relationships/hyperlink" Target="http://cs.wikipedia.org/wiki/Kobylka_s%C3%A1ga" TargetMode="External"/><Relationship Id="rId10" Type="http://schemas.openxmlformats.org/officeDocument/2006/relationships/hyperlink" Target="http://cs.wikipedia.org/wiki/Tesa%C5%99%C3%ADk_obrovsk%C3%BD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cs.wikipedia.org/wiki/Modr%C3%A1sek_bahenn%C3%AD" TargetMode="External"/><Relationship Id="rId14" Type="http://schemas.openxmlformats.org/officeDocument/2006/relationships/hyperlink" Target="http://cs.wikipedia.org/wiki/Krajn%C3%ADk_pi%C5%BEmov%C3%BD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A0keble_rybni%C4%8Dn%C3%A1" TargetMode="External"/><Relationship Id="rId13" Type="http://schemas.openxmlformats.org/officeDocument/2006/relationships/hyperlink" Target="http://cs.wikipedia.org/wiki/St%C5%99evle_poto%C4%8Dn%C3%AD" TargetMode="External"/><Relationship Id="rId3" Type="http://schemas.openxmlformats.org/officeDocument/2006/relationships/image" Target="../media/image2.wmf"/><Relationship Id="rId7" Type="http://schemas.openxmlformats.org/officeDocument/2006/relationships/hyperlink" Target="http://cs.wikipedia.org/wiki/Perlorodka_%C5%99%C3%AD%C4%8Dn%C3%AD" TargetMode="External"/><Relationship Id="rId12" Type="http://schemas.openxmlformats.org/officeDocument/2006/relationships/hyperlink" Target="http://cs.wikipedia.org/wiki/Mihule_poto%C4%8Dn%C3%AD" TargetMode="Externa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Rak_kamen%C3%A1%C4%8D" TargetMode="External"/><Relationship Id="rId11" Type="http://schemas.openxmlformats.org/officeDocument/2006/relationships/hyperlink" Target="http://cs.wikipedia.org/wiki/Rak_bahenn%C3%AD" TargetMode="External"/><Relationship Id="rId5" Type="http://schemas.openxmlformats.org/officeDocument/2006/relationships/hyperlink" Target="http://cs.wikipedia.org/wiki/Rak_%C5%99%C3%AD%C4%8Dn%C3%AD" TargetMode="External"/><Relationship Id="rId10" Type="http://schemas.openxmlformats.org/officeDocument/2006/relationships/hyperlink" Target="http://cs.wikipedia.org/wiki/Mn%C3%ADk_jednovous%C3%BD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://cs.wikipedia.org/wiki/Ostrucha_k%C5%99ivo%C4%8Dar%C3%A1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4888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výuku prvouky ve 3. ročníku.  Žáci pracují samostatně na vlastních počítačích, připojených na internet. S pomocí odkazů v prezentaci žák sám vypracuje krátký článek o konkrétním živočichovi a následně svoji práci prezentuje před spolužáky. Při prezentaci může opět použít odkazy z prezentace, kdy ostatním přiblíží živočicha na fotografiích.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68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8072018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Ohrožení živočichové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19.3.2012</a:t>
                      </a:r>
                    </a:p>
                    <a:p>
                      <a:r>
                        <a:rPr lang="cs-CZ" dirty="0" smtClean="0"/>
                        <a:t>21.3.2012/3.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Výběr </a:t>
                      </a:r>
                      <a:r>
                        <a:rPr lang="cs-CZ" smtClean="0"/>
                        <a:t>ohrožených živočichů ČR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Ohrožení </a:t>
            </a:r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mtClean="0"/>
              <a:t>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45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http://cs.wikipedia.org/wiki/Seznam_ohro%C5%BEen%C3%BDch_%C5%BEivo%C4%8Dich%C5%AF_v_%</a:t>
            </a:r>
            <a:r>
              <a:rPr lang="cs-CZ" dirty="0" smtClean="0">
                <a:hlinkClick r:id="rId2"/>
              </a:rPr>
              <a:t>C4%8Cesku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2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836712"/>
            <a:ext cx="694938" cy="130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71795" y="13054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KRITICKY OHROŽENÍ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132" y="2771635"/>
            <a:ext cx="1442354" cy="90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71795" y="304115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SILNĚ OHROŽENÍ</a:t>
            </a:r>
            <a:endParaRPr lang="cs-CZ" dirty="0"/>
          </a:p>
        </p:txBody>
      </p:sp>
      <p:pic>
        <p:nvPicPr>
          <p:cNvPr id="1028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517" y="464099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71795" y="5070123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OHROŽENÍ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43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576064" cy="108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093788" cy="68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3" y="4947893"/>
            <a:ext cx="613792" cy="61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07504" y="116632"/>
            <a:ext cx="6840760" cy="57606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49870" y="2756652"/>
            <a:ext cx="5360027" cy="41013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>
            <a:hlinkClick r:id="rId5"/>
          </p:cNvPr>
          <p:cNvSpPr txBox="1"/>
          <p:nvPr/>
        </p:nvSpPr>
        <p:spPr>
          <a:xfrm>
            <a:off x="2627784" y="764704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SYSEL OBECNÝ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1871700" y="177281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KOČKA DIVOKÁ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>
            <a:hlinkClick r:id="rId7"/>
          </p:cNvPr>
          <p:cNvSpPr txBox="1"/>
          <p:nvPr/>
        </p:nvSpPr>
        <p:spPr>
          <a:xfrm>
            <a:off x="467544" y="299695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MEDVĚD HNĚDÝ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5" name="TextovéPole 14">
            <a:hlinkClick r:id="rId8"/>
          </p:cNvPr>
          <p:cNvSpPr txBox="1"/>
          <p:nvPr/>
        </p:nvSpPr>
        <p:spPr>
          <a:xfrm>
            <a:off x="4860032" y="267378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KŘEČEK POLNÍ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>
            <a:hlinkClick r:id="rId9"/>
          </p:cNvPr>
          <p:cNvSpPr txBox="1"/>
          <p:nvPr/>
        </p:nvSpPr>
        <p:spPr>
          <a:xfrm>
            <a:off x="6948264" y="1345617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BOBR EVROPSKÝ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>
            <a:hlinkClick r:id="rId10"/>
          </p:cNvPr>
          <p:cNvSpPr txBox="1"/>
          <p:nvPr/>
        </p:nvSpPr>
        <p:spPr>
          <a:xfrm>
            <a:off x="7308304" y="3429000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RYS OSTROVID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9" name="TextovéPole 18">
            <a:hlinkClick r:id="rId11"/>
          </p:cNvPr>
          <p:cNvSpPr txBox="1"/>
          <p:nvPr/>
        </p:nvSpPr>
        <p:spPr>
          <a:xfrm>
            <a:off x="4444752" y="537321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PLCH VELKÝ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0" name="TextovéPole 19">
            <a:hlinkClick r:id="rId12"/>
          </p:cNvPr>
          <p:cNvSpPr txBox="1"/>
          <p:nvPr/>
        </p:nvSpPr>
        <p:spPr>
          <a:xfrm>
            <a:off x="2932584" y="36216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VEVERKA OBECNÁ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1" name="TextovéPole 20">
            <a:hlinkClick r:id="rId13"/>
          </p:cNvPr>
          <p:cNvSpPr txBox="1"/>
          <p:nvPr/>
        </p:nvSpPr>
        <p:spPr>
          <a:xfrm>
            <a:off x="7452320" y="47990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VYDRA ŘÍČNÍ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921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576064" cy="108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093788" cy="68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3" y="4947893"/>
            <a:ext cx="613792" cy="61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07504" y="116632"/>
            <a:ext cx="6840760" cy="57606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49870" y="2756652"/>
            <a:ext cx="5360027" cy="41013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>
            <a:hlinkClick r:id="rId5"/>
          </p:cNvPr>
          <p:cNvSpPr txBox="1"/>
          <p:nvPr/>
        </p:nvSpPr>
        <p:spPr>
          <a:xfrm>
            <a:off x="2627784" y="764704"/>
            <a:ext cx="15841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JEŘÁB POPELAVÝ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1871700" y="177281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OREL SKALNÍ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>
            <a:hlinkClick r:id="rId7"/>
          </p:cNvPr>
          <p:cNvSpPr txBox="1"/>
          <p:nvPr/>
        </p:nvSpPr>
        <p:spPr>
          <a:xfrm>
            <a:off x="467544" y="299695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STRNAD LUČNÍ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5" name="TextovéPole 14">
            <a:hlinkClick r:id="rId8"/>
          </p:cNvPr>
          <p:cNvSpPr txBox="1"/>
          <p:nvPr/>
        </p:nvSpPr>
        <p:spPr>
          <a:xfrm>
            <a:off x="4860031" y="2673786"/>
            <a:ext cx="1669851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KRAHUJEC OBECNÝ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>
            <a:hlinkClick r:id="rId9"/>
          </p:cNvPr>
          <p:cNvSpPr txBox="1"/>
          <p:nvPr/>
        </p:nvSpPr>
        <p:spPr>
          <a:xfrm>
            <a:off x="6948264" y="1345617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ČÁP ČERNÝ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>
            <a:hlinkClick r:id="rId10"/>
          </p:cNvPr>
          <p:cNvSpPr txBox="1"/>
          <p:nvPr/>
        </p:nvSpPr>
        <p:spPr>
          <a:xfrm>
            <a:off x="7308304" y="3429000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KŘEPELKA POLNÍ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9" name="TextovéPole 18">
            <a:hlinkClick r:id="rId11"/>
          </p:cNvPr>
          <p:cNvSpPr txBox="1"/>
          <p:nvPr/>
        </p:nvSpPr>
        <p:spPr>
          <a:xfrm>
            <a:off x="4355976" y="494789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KRKAVEC VELKÝ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0" name="TextovéPole 19">
            <a:hlinkClick r:id="rId12"/>
          </p:cNvPr>
          <p:cNvSpPr txBox="1"/>
          <p:nvPr/>
        </p:nvSpPr>
        <p:spPr>
          <a:xfrm>
            <a:off x="2932584" y="36216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ČÍRKA OBECNÁ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1" name="TextovéPole 20">
            <a:hlinkClick r:id="rId13"/>
          </p:cNvPr>
          <p:cNvSpPr txBox="1"/>
          <p:nvPr/>
        </p:nvSpPr>
        <p:spPr>
          <a:xfrm>
            <a:off x="7452320" y="47990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SOVA PÁLENÁ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8" name="TextovéPole 17">
            <a:hlinkClick r:id="rId14"/>
          </p:cNvPr>
          <p:cNvSpPr txBox="1"/>
          <p:nvPr/>
        </p:nvSpPr>
        <p:spPr>
          <a:xfrm>
            <a:off x="5868144" y="5938759"/>
            <a:ext cx="201622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VLAŠTOVKA OBECNÁ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2" name="TextovéPole 21">
            <a:hlinkClick r:id="rId15"/>
          </p:cNvPr>
          <p:cNvSpPr txBox="1"/>
          <p:nvPr/>
        </p:nvSpPr>
        <p:spPr>
          <a:xfrm>
            <a:off x="1043608" y="5845190"/>
            <a:ext cx="219624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MOUDIVLÁČEK LUŽNÍ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7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576064" cy="108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093788" cy="68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3" y="4947893"/>
            <a:ext cx="613792" cy="61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07504" y="116632"/>
            <a:ext cx="6840760" cy="57606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49870" y="2756652"/>
            <a:ext cx="5360027" cy="41013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>
            <a:hlinkClick r:id="rId5"/>
          </p:cNvPr>
          <p:cNvSpPr txBox="1"/>
          <p:nvPr/>
        </p:nvSpPr>
        <p:spPr>
          <a:xfrm>
            <a:off x="2627784" y="764704"/>
            <a:ext cx="172819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JEŠTĚRKA ZEDNÍ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1871700" y="1772816"/>
            <a:ext cx="18169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UŽOVKA STROMOVÁ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>
            <a:hlinkClick r:id="rId7"/>
          </p:cNvPr>
          <p:cNvSpPr txBox="1"/>
          <p:nvPr/>
        </p:nvSpPr>
        <p:spPr>
          <a:xfrm>
            <a:off x="798476" y="2756652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ZMIJE OBECNÁ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5" name="TextovéPole 14">
            <a:hlinkClick r:id="rId8"/>
          </p:cNvPr>
          <p:cNvSpPr txBox="1"/>
          <p:nvPr/>
        </p:nvSpPr>
        <p:spPr>
          <a:xfrm>
            <a:off x="4860032" y="267378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SLEPÝŠ KŘEHKÝ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>
            <a:hlinkClick r:id="rId9"/>
          </p:cNvPr>
          <p:cNvSpPr txBox="1"/>
          <p:nvPr/>
        </p:nvSpPr>
        <p:spPr>
          <a:xfrm>
            <a:off x="6948264" y="1345617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JEŠTĚRKA OBECNÁ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>
            <a:hlinkClick r:id="rId10"/>
          </p:cNvPr>
          <p:cNvSpPr txBox="1"/>
          <p:nvPr/>
        </p:nvSpPr>
        <p:spPr>
          <a:xfrm>
            <a:off x="7308304" y="3429000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UŽOVKA HLADKÁ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9" name="TextovéPole 18">
            <a:hlinkClick r:id="rId11"/>
          </p:cNvPr>
          <p:cNvSpPr txBox="1"/>
          <p:nvPr/>
        </p:nvSpPr>
        <p:spPr>
          <a:xfrm>
            <a:off x="4444752" y="5373216"/>
            <a:ext cx="163941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UŽOVKA OBOJKOVÁ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8" name="TextovéPole 17">
            <a:hlinkClick r:id="rId12"/>
          </p:cNvPr>
          <p:cNvSpPr txBox="1"/>
          <p:nvPr/>
        </p:nvSpPr>
        <p:spPr>
          <a:xfrm>
            <a:off x="130719" y="3752165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ŽELVA BAHENNÍ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483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576064" cy="108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093788" cy="68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769" y="4457785"/>
            <a:ext cx="613792" cy="61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07504" y="116632"/>
            <a:ext cx="6840760" cy="57606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49870" y="2756652"/>
            <a:ext cx="5360027" cy="41013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>
            <a:hlinkClick r:id="rId5"/>
          </p:cNvPr>
          <p:cNvSpPr txBox="1"/>
          <p:nvPr/>
        </p:nvSpPr>
        <p:spPr>
          <a:xfrm>
            <a:off x="2627784" y="764704"/>
            <a:ext cx="223224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ROPUCHA KRÁTKONOHÁ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1871700" y="1772816"/>
            <a:ext cx="18169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SKOKAN OSTRONOSÝ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>
            <a:hlinkClick r:id="rId7"/>
          </p:cNvPr>
          <p:cNvSpPr txBox="1"/>
          <p:nvPr/>
        </p:nvSpPr>
        <p:spPr>
          <a:xfrm>
            <a:off x="467544" y="2996952"/>
            <a:ext cx="194421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SKOKAN SKŘEHOTAVÝ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5" name="TextovéPole 14">
            <a:hlinkClick r:id="rId8"/>
          </p:cNvPr>
          <p:cNvSpPr txBox="1"/>
          <p:nvPr/>
        </p:nvSpPr>
        <p:spPr>
          <a:xfrm>
            <a:off x="4860032" y="267378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KUŇKA OHNIVÁ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>
            <a:hlinkClick r:id="rId9"/>
          </p:cNvPr>
          <p:cNvSpPr txBox="1"/>
          <p:nvPr/>
        </p:nvSpPr>
        <p:spPr>
          <a:xfrm>
            <a:off x="6948264" y="1345617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ČOLEK OBECNÝ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>
            <a:hlinkClick r:id="rId10"/>
          </p:cNvPr>
          <p:cNvSpPr txBox="1"/>
          <p:nvPr/>
        </p:nvSpPr>
        <p:spPr>
          <a:xfrm>
            <a:off x="7056276" y="2704322"/>
            <a:ext cx="180020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ROSNIČKA ZELENÁ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0" name="TextovéPole 19">
            <a:hlinkClick r:id="rId11"/>
          </p:cNvPr>
          <p:cNvSpPr txBox="1"/>
          <p:nvPr/>
        </p:nvSpPr>
        <p:spPr>
          <a:xfrm>
            <a:off x="2784497" y="573325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ROPUCHA OBECNÁ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1" name="TextovéPole 20">
            <a:hlinkClick r:id="rId12"/>
          </p:cNvPr>
          <p:cNvSpPr txBox="1"/>
          <p:nvPr/>
        </p:nvSpPr>
        <p:spPr>
          <a:xfrm>
            <a:off x="6588224" y="4134620"/>
            <a:ext cx="201622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MLOK SKVRNITÝ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637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576064" cy="108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093788" cy="68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3" y="4947893"/>
            <a:ext cx="613792" cy="61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07504" y="116632"/>
            <a:ext cx="6840760" cy="57606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49870" y="2756652"/>
            <a:ext cx="5360027" cy="41013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>
            <a:hlinkClick r:id="rId5"/>
          </p:cNvPr>
          <p:cNvSpPr txBox="1"/>
          <p:nvPr/>
        </p:nvSpPr>
        <p:spPr>
          <a:xfrm>
            <a:off x="2627784" y="764704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KOBYLKA SÁGA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1871700" y="177281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TESAŘÍK ALPSKÝ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>
            <a:hlinkClick r:id="rId7"/>
          </p:cNvPr>
          <p:cNvSpPr txBox="1"/>
          <p:nvPr/>
        </p:nvSpPr>
        <p:spPr>
          <a:xfrm>
            <a:off x="195190" y="2794049"/>
            <a:ext cx="246504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PESTROKŘÍDLEC PODRAŽCOVÝ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5" name="TextovéPole 14">
            <a:hlinkClick r:id="rId8"/>
          </p:cNvPr>
          <p:cNvSpPr txBox="1"/>
          <p:nvPr/>
        </p:nvSpPr>
        <p:spPr>
          <a:xfrm>
            <a:off x="4860032" y="267378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PÁCHNÍK HNĚDÝ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>
            <a:hlinkClick r:id="rId9"/>
          </p:cNvPr>
          <p:cNvSpPr txBox="1"/>
          <p:nvPr/>
        </p:nvSpPr>
        <p:spPr>
          <a:xfrm>
            <a:off x="6948264" y="1345617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MODRÁSEK BAHENNÍ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>
            <a:hlinkClick r:id="rId10"/>
          </p:cNvPr>
          <p:cNvSpPr txBox="1"/>
          <p:nvPr/>
        </p:nvSpPr>
        <p:spPr>
          <a:xfrm>
            <a:off x="7103571" y="2756652"/>
            <a:ext cx="172819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TESAŘÍK OBROVSKÝ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9" name="TextovéPole 18">
            <a:hlinkClick r:id="rId11"/>
          </p:cNvPr>
          <p:cNvSpPr txBox="1"/>
          <p:nvPr/>
        </p:nvSpPr>
        <p:spPr>
          <a:xfrm>
            <a:off x="4444752" y="5373216"/>
            <a:ext cx="192744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OTAKÁREK FENYKLOVÝ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0" name="TextovéPole 19">
            <a:hlinkClick r:id="rId12"/>
          </p:cNvPr>
          <p:cNvSpPr txBox="1"/>
          <p:nvPr/>
        </p:nvSpPr>
        <p:spPr>
          <a:xfrm>
            <a:off x="2932584" y="36216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ROHÁČ OBECNÝ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1" name="TextovéPole 20">
            <a:hlinkClick r:id="rId13"/>
          </p:cNvPr>
          <p:cNvSpPr txBox="1"/>
          <p:nvPr/>
        </p:nvSpPr>
        <p:spPr>
          <a:xfrm>
            <a:off x="6804248" y="4145637"/>
            <a:ext cx="216024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ŽLUŤÁSEK BARVOMĚNNÝ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8" name="TextovéPole 17">
            <a:hlinkClick r:id="rId14"/>
          </p:cNvPr>
          <p:cNvSpPr txBox="1"/>
          <p:nvPr/>
        </p:nvSpPr>
        <p:spPr>
          <a:xfrm>
            <a:off x="1602674" y="5696381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KRAJNÍK PIŽMOVÝ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489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GFW63OJB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576064" cy="108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Admin\AppData\Local\Microsoft\Windows\Temporary Internet Files\Content.IE5\AE9XKLFP\MC900335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093788" cy="68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\AppData\Local\Microsoft\Windows\Temporary Internet Files\Content.IE5\AE9XKLFP\MC90044173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413" y="4947893"/>
            <a:ext cx="613792" cy="61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07504" y="116632"/>
            <a:ext cx="6840760" cy="57606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49870" y="2756652"/>
            <a:ext cx="5360027" cy="41013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ovéPole 10">
            <a:hlinkClick r:id="rId5"/>
          </p:cNvPr>
          <p:cNvSpPr txBox="1"/>
          <p:nvPr/>
        </p:nvSpPr>
        <p:spPr>
          <a:xfrm>
            <a:off x="2627784" y="764704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RAK ŘÍČNÍ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3" name="TextovéPole 12">
            <a:hlinkClick r:id="rId6"/>
          </p:cNvPr>
          <p:cNvSpPr txBox="1"/>
          <p:nvPr/>
        </p:nvSpPr>
        <p:spPr>
          <a:xfrm>
            <a:off x="1871700" y="1772816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RAK KAMENÁČ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>
            <a:hlinkClick r:id="rId7"/>
          </p:cNvPr>
          <p:cNvSpPr txBox="1"/>
          <p:nvPr/>
        </p:nvSpPr>
        <p:spPr>
          <a:xfrm>
            <a:off x="467544" y="2681866"/>
            <a:ext cx="201622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PORLORODKA ŘÍČNÍ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>
            <a:hlinkClick r:id="rId8"/>
          </p:cNvPr>
          <p:cNvSpPr txBox="1"/>
          <p:nvPr/>
        </p:nvSpPr>
        <p:spPr>
          <a:xfrm>
            <a:off x="6948264" y="1345617"/>
            <a:ext cx="1656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ŠKEBLE RYBNIČKÁ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>
            <a:hlinkClick r:id="rId9"/>
          </p:cNvPr>
          <p:cNvSpPr txBox="1"/>
          <p:nvPr/>
        </p:nvSpPr>
        <p:spPr>
          <a:xfrm>
            <a:off x="6156176" y="3429000"/>
            <a:ext cx="266429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OSTRUCHA KŘIVOČARÁ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9" name="TextovéPole 18">
            <a:hlinkClick r:id="rId10"/>
          </p:cNvPr>
          <p:cNvSpPr txBox="1"/>
          <p:nvPr/>
        </p:nvSpPr>
        <p:spPr>
          <a:xfrm>
            <a:off x="4444752" y="5373216"/>
            <a:ext cx="221548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MNÍK JEDNOVOUSÝ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0" name="TextovéPole 19">
            <a:hlinkClick r:id="rId11"/>
          </p:cNvPr>
          <p:cNvSpPr txBox="1"/>
          <p:nvPr/>
        </p:nvSpPr>
        <p:spPr>
          <a:xfrm>
            <a:off x="2932584" y="36216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RAK BAHENNÍ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8" name="TextovéPole 17">
            <a:hlinkClick r:id="rId12"/>
          </p:cNvPr>
          <p:cNvSpPr txBox="1"/>
          <p:nvPr/>
        </p:nvSpPr>
        <p:spPr>
          <a:xfrm>
            <a:off x="107504" y="3621613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MIHULE POTOČNÍ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22" name="TextovéPole 21">
            <a:hlinkClick r:id="rId13"/>
          </p:cNvPr>
          <p:cNvSpPr txBox="1"/>
          <p:nvPr/>
        </p:nvSpPr>
        <p:spPr>
          <a:xfrm>
            <a:off x="890402" y="5696381"/>
            <a:ext cx="15121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STŘEVLE POTOČNÍ</a:t>
            </a:r>
            <a:endParaRPr lang="cs-CZ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04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250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Ohrožení živočichové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Chránění živočichové</dc:title>
  <dc:creator>Admin</dc:creator>
  <cp:lastModifiedBy>Admin</cp:lastModifiedBy>
  <cp:revision>11</cp:revision>
  <dcterms:created xsi:type="dcterms:W3CDTF">2012-03-10T09:27:24Z</dcterms:created>
  <dcterms:modified xsi:type="dcterms:W3CDTF">2012-05-22T19:19:57Z</dcterms:modified>
</cp:coreProperties>
</file>